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3" r:id="rId5"/>
    <p:sldId id="264" r:id="rId6"/>
    <p:sldId id="265" r:id="rId7"/>
    <p:sldId id="266" r:id="rId8"/>
    <p:sldId id="267"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6A97568-6702-41F1-B443-B2C97B828D39}" type="datetimeFigureOut">
              <a:rPr lang="en-US" smtClean="0"/>
              <a:pPr>
                <a:defRPr/>
              </a:pPr>
              <a:t>3/21/2016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72BCA6-12F2-4FEA-8BC8-ACF05BCDA37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29CE5A1-FE1A-4DE7-8163-CF2D4B4A0CCB}" type="datetimeFigureOut">
              <a:rPr lang="en-US" smtClean="0"/>
              <a:pPr>
                <a:defRPr/>
              </a:pPr>
              <a:t>3/21/2016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850A00-9CCE-4010-A4D7-E8F240B8A13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7617C1F-5B4C-46A5-B8EC-6FD62EF25F3A}" type="datetimeFigureOut">
              <a:rPr lang="en-US" smtClean="0"/>
              <a:pPr>
                <a:defRPr/>
              </a:pPr>
              <a:t>3/21/2016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D391B4-3663-4B13-B883-81BE84A3516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3C2ABDF-5AC8-4E61-BC01-AD956A0E9985}" type="datetimeFigureOut">
              <a:rPr lang="en-US" smtClean="0"/>
              <a:pPr>
                <a:defRPr/>
              </a:pPr>
              <a:t>3/21/2016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E2E01FB-47CF-4D96-AAD7-B1E0C21D5EF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2A4F676-2BE3-43E7-9853-44D984DD8B8F}" type="datetimeFigureOut">
              <a:rPr lang="en-US" smtClean="0"/>
              <a:pPr>
                <a:defRPr/>
              </a:pPr>
              <a:t>3/21/2016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461171-8394-4EA9-8E91-EA38E4CB89D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ADC908A-6C57-41CC-9E11-CAFBBEAB115F}" type="datetimeFigureOut">
              <a:rPr lang="en-US" smtClean="0"/>
              <a:pPr>
                <a:defRPr/>
              </a:pPr>
              <a:t>3/21/2016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59899B-7CB2-409F-8AC3-9F72645CF17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8B126FC-66BA-488B-8FAF-74C756A34D1D}" type="datetimeFigureOut">
              <a:rPr lang="en-US" smtClean="0"/>
              <a:pPr>
                <a:defRPr/>
              </a:pPr>
              <a:t>3/21/2016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89D4F09-46AE-44E6-B6D2-1926CB87264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0415412-B0D6-4BDF-B859-AD63062A898F}" type="datetimeFigureOut">
              <a:rPr lang="en-US" smtClean="0"/>
              <a:pPr>
                <a:defRPr/>
              </a:pPr>
              <a:t>3/21/2016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A31D83A-724A-4413-BD63-69620F4BD12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F682E16-E8B8-4770-B44F-B526DD09AA6A}" type="datetimeFigureOut">
              <a:rPr lang="en-US" smtClean="0"/>
              <a:pPr>
                <a:defRPr/>
              </a:pPr>
              <a:t>3/21/2016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DD3439E-9F36-4B9E-A4E4-E831BE4C016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22E4D76-4EEF-4D5B-96FB-C5F52F619C3F}" type="datetimeFigureOut">
              <a:rPr lang="en-US" smtClean="0"/>
              <a:pPr>
                <a:defRPr/>
              </a:pPr>
              <a:t>3/21/2016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0D9E9C-6543-45A3-B586-A88703C6758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15646C2-91C8-4F43-9A03-1EF1068A07A6}" type="datetimeFigureOut">
              <a:rPr lang="en-US" smtClean="0"/>
              <a:pPr>
                <a:defRPr/>
              </a:pPr>
              <a:t>3/21/2016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0623A3-1AD4-4426-A437-F01F343576D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7FAEA71-A7F3-4EE1-8B3F-3B6DAA52E8F3}" type="datetimeFigureOut">
              <a:rPr lang="en-US" smtClean="0"/>
              <a:pPr>
                <a:defRPr/>
              </a:pPr>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CC2BF3-7DE5-4639-BF99-8244032DC36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229600" cy="1828800"/>
          </a:xfrm>
        </p:spPr>
        <p:txBody>
          <a:bodyPr>
            <a:normAutofit/>
          </a:bodyPr>
          <a:lstStyle/>
          <a:p>
            <a:pPr eaLnBrk="1" fontAlgn="auto" hangingPunct="1">
              <a:spcAft>
                <a:spcPts val="0"/>
              </a:spcAft>
              <a:defRPr/>
            </a:pPr>
            <a:r>
              <a:rPr lang="en-US" dirty="0" smtClean="0"/>
              <a:t>The Cold war</a:t>
            </a:r>
            <a:endParaRPr lang="en-US" dirty="0"/>
          </a:p>
        </p:txBody>
      </p:sp>
      <p:sp>
        <p:nvSpPr>
          <p:cNvPr id="3075" name="Subtitle 2"/>
          <p:cNvSpPr>
            <a:spLocks noGrp="1"/>
          </p:cNvSpPr>
          <p:nvPr>
            <p:ph type="subTitle" idx="1"/>
          </p:nvPr>
        </p:nvSpPr>
        <p:spPr>
          <a:xfrm>
            <a:off x="1447800" y="3352800"/>
            <a:ext cx="6400800" cy="1752600"/>
          </a:xfrm>
        </p:spPr>
        <p:txBody>
          <a:bodyPr/>
          <a:lstStyle/>
          <a:p>
            <a:pPr eaLnBrk="1" hangingPunct="1"/>
            <a:r>
              <a:rPr lang="en-US" dirty="0" err="1" smtClean="0"/>
              <a:t>Vocab</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sz="half" idx="1"/>
          </p:nvPr>
        </p:nvSpPr>
        <p:spPr>
          <a:xfrm>
            <a:off x="457200" y="228600"/>
            <a:ext cx="4038600" cy="5897563"/>
          </a:xfrm>
        </p:spPr>
        <p:txBody>
          <a:bodyPr>
            <a:normAutofit fontScale="85000" lnSpcReduction="10000"/>
          </a:bodyPr>
          <a:lstStyle/>
          <a:p>
            <a:r>
              <a:rPr lang="en-US" b="1" dirty="0" smtClean="0">
                <a:solidFill>
                  <a:srgbClr val="000000"/>
                </a:solidFill>
              </a:rPr>
              <a:t>Cold War: </a:t>
            </a:r>
            <a:r>
              <a:rPr lang="en-US" b="1" dirty="0" smtClean="0"/>
              <a:t>the ideological conflict between the United States and the Union of Soviet Socialist Republics during the second half of the 20th century</a:t>
            </a:r>
            <a:r>
              <a:rPr lang="en-US" dirty="0" smtClean="0"/>
              <a:t> </a:t>
            </a:r>
          </a:p>
          <a:p>
            <a:r>
              <a:rPr lang="en-US" b="1" dirty="0" smtClean="0">
                <a:solidFill>
                  <a:srgbClr val="000000"/>
                </a:solidFill>
              </a:rPr>
              <a:t>Iron Curtain: </a:t>
            </a:r>
            <a:r>
              <a:rPr lang="en-US" b="1" dirty="0" smtClean="0"/>
              <a:t>Name given the line that separated Western (Free) Europe and Soviet controlled communist East Europe</a:t>
            </a:r>
            <a:endParaRPr lang="en-US" dirty="0" smtClean="0"/>
          </a:p>
          <a:p>
            <a:endParaRPr lang="en-US" dirty="0" smtClean="0"/>
          </a:p>
          <a:p>
            <a:pPr eaLnBrk="1" hangingPunct="1"/>
            <a:endParaRPr lang="en-US" dirty="0" smtClean="0"/>
          </a:p>
        </p:txBody>
      </p:sp>
      <p:sp>
        <p:nvSpPr>
          <p:cNvPr id="4099" name="Content Placeholder 3"/>
          <p:cNvSpPr>
            <a:spLocks noGrp="1"/>
          </p:cNvSpPr>
          <p:nvPr>
            <p:ph sz="half" idx="2"/>
          </p:nvPr>
        </p:nvSpPr>
        <p:spPr>
          <a:xfrm>
            <a:off x="4648200" y="228600"/>
            <a:ext cx="4038600" cy="5897563"/>
          </a:xfrm>
        </p:spPr>
        <p:txBody>
          <a:bodyPr>
            <a:normAutofit fontScale="85000" lnSpcReduction="10000"/>
          </a:bodyPr>
          <a:lstStyle/>
          <a:p>
            <a:r>
              <a:rPr lang="en-US" b="1" dirty="0" smtClean="0">
                <a:solidFill>
                  <a:srgbClr val="000000"/>
                </a:solidFill>
              </a:rPr>
              <a:t>Superpower:</a:t>
            </a:r>
            <a:r>
              <a:rPr lang="en-US" b="1" dirty="0" smtClean="0"/>
              <a:t> an extremely powerful nation</a:t>
            </a:r>
          </a:p>
          <a:p>
            <a:endParaRPr lang="en-US" b="1" dirty="0" smtClean="0"/>
          </a:p>
          <a:p>
            <a:r>
              <a:rPr lang="en-US" b="1" dirty="0" smtClean="0">
                <a:solidFill>
                  <a:srgbClr val="000000"/>
                </a:solidFill>
              </a:rPr>
              <a:t>Sphere of Influence: </a:t>
            </a:r>
            <a:r>
              <a:rPr lang="en-US" b="1" dirty="0" smtClean="0"/>
              <a:t>an area not within its own borders where the interest of one large nation are considered to be supreme.</a:t>
            </a:r>
            <a:endParaRPr lang="en-US" dirty="0" smtClean="0"/>
          </a:p>
          <a:p>
            <a:endParaRPr lang="en-US" dirty="0" smtClean="0"/>
          </a:p>
          <a:p>
            <a:endParaRPr lang="en-US" dirty="0" smtClean="0"/>
          </a:p>
          <a:p>
            <a:endParaRPr lang="en-US" dirty="0" smtClean="0"/>
          </a:p>
          <a:p>
            <a:endParaRPr lang="en-US" dirty="0" smtClean="0"/>
          </a:p>
          <a:p>
            <a:endParaRPr lang="en-US" dirty="0" smtClean="0"/>
          </a:p>
          <a:p>
            <a:pPr eaLnBrk="1" hangingPunct="1"/>
            <a:endParaRPr lang="en-US" dirty="0" smtClean="0"/>
          </a:p>
          <a:p>
            <a:pPr>
              <a:buNone/>
            </a:pPr>
            <a:r>
              <a:rPr lang="en-US" dirty="0" smtClean="0"/>
              <a:t> </a:t>
            </a:r>
          </a:p>
          <a:p>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28600"/>
            <a:ext cx="4038600" cy="5897563"/>
          </a:xfrm>
        </p:spPr>
        <p:txBody>
          <a:bodyPr>
            <a:normAutofit fontScale="92500" lnSpcReduction="10000"/>
          </a:bodyPr>
          <a:lstStyle/>
          <a:p>
            <a:r>
              <a:rPr lang="en-US" b="1" dirty="0" smtClean="0">
                <a:solidFill>
                  <a:srgbClr val="000000"/>
                </a:solidFill>
              </a:rPr>
              <a:t>Communism:</a:t>
            </a:r>
            <a:r>
              <a:rPr lang="en-US" b="1" dirty="0" smtClean="0"/>
              <a:t> a final stage of society in Marxist theory in which the state has withered away and economic goods are distributed equitably </a:t>
            </a:r>
            <a:endParaRPr lang="en-US" dirty="0" smtClean="0"/>
          </a:p>
          <a:p>
            <a:endParaRPr lang="en-US" dirty="0" smtClean="0"/>
          </a:p>
          <a:p>
            <a:r>
              <a:rPr lang="en-US" b="1" dirty="0" smtClean="0">
                <a:solidFill>
                  <a:srgbClr val="000000"/>
                </a:solidFill>
              </a:rPr>
              <a:t>Domino Theory: </a:t>
            </a:r>
            <a:r>
              <a:rPr lang="en-US" b="1" dirty="0" smtClean="0"/>
              <a:t>a theory that if one nation becomes Communist-controlled the neighboring nations will also become Communist-controlled </a:t>
            </a:r>
            <a:endParaRPr lang="en-US" dirty="0" smtClean="0"/>
          </a:p>
          <a:p>
            <a:endParaRPr lang="en-US" dirty="0" smtClean="0"/>
          </a:p>
          <a:p>
            <a:pPr>
              <a:buNone/>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p:txBody>
      </p:sp>
      <p:sp>
        <p:nvSpPr>
          <p:cNvPr id="4" name="Content Placeholder 3"/>
          <p:cNvSpPr>
            <a:spLocks noGrp="1"/>
          </p:cNvSpPr>
          <p:nvPr>
            <p:ph sz="half" idx="2"/>
          </p:nvPr>
        </p:nvSpPr>
        <p:spPr>
          <a:xfrm>
            <a:off x="4648200" y="228600"/>
            <a:ext cx="4038600" cy="5897563"/>
          </a:xfrm>
        </p:spPr>
        <p:txBody>
          <a:bodyPr>
            <a:normAutofit fontScale="92500" lnSpcReduction="10000"/>
          </a:bodyPr>
          <a:lstStyle/>
          <a:p>
            <a:r>
              <a:rPr lang="en-US" b="1" dirty="0" smtClean="0">
                <a:solidFill>
                  <a:srgbClr val="000000"/>
                </a:solidFill>
              </a:rPr>
              <a:t>Satellite Nation: </a:t>
            </a:r>
            <a:r>
              <a:rPr lang="en-US" b="1" dirty="0" smtClean="0"/>
              <a:t>a country that is dominated politically and economically by another nation.</a:t>
            </a:r>
            <a:endParaRPr lang="en-US" dirty="0" smtClean="0"/>
          </a:p>
          <a:p>
            <a:endParaRPr lang="en-US" dirty="0" smtClean="0"/>
          </a:p>
          <a:p>
            <a:r>
              <a:rPr lang="en-US" b="1" dirty="0" smtClean="0">
                <a:solidFill>
                  <a:srgbClr val="000000"/>
                </a:solidFill>
              </a:rPr>
              <a:t>Berlin Airlift:  </a:t>
            </a:r>
            <a:r>
              <a:rPr lang="en-US" b="1" dirty="0" smtClean="0"/>
              <a:t>a 327-day operation in which U.S and British planes flew food and supplies into West Berlin after the Soviets blockaded the city in 1948.</a:t>
            </a:r>
            <a:r>
              <a:rPr lang="en-US" dirty="0" smtClean="0"/>
              <a:t> </a:t>
            </a:r>
          </a:p>
          <a:p>
            <a:endParaRPr lang="en-US" dirty="0" smtClean="0"/>
          </a:p>
          <a:p>
            <a:endParaRPr lang="en-US" dirty="0" smtClean="0"/>
          </a:p>
          <a:p>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457200" y="228600"/>
            <a:ext cx="4038600" cy="5897563"/>
          </a:xfrm>
        </p:spPr>
        <p:txBody>
          <a:bodyPr/>
          <a:lstStyle/>
          <a:p>
            <a:r>
              <a:rPr lang="en-US" b="1" dirty="0" smtClean="0">
                <a:solidFill>
                  <a:srgbClr val="000000"/>
                </a:solidFill>
              </a:rPr>
              <a:t>Containment:</a:t>
            </a:r>
            <a:r>
              <a:rPr lang="en-US" b="1" dirty="0" smtClean="0"/>
              <a:t> the blocking of another nation’s attempt to spread its influence, especially the efforts of the United States to block the spread of Soviet influence during the late 1940s and early 1950s.</a:t>
            </a:r>
            <a:r>
              <a:rPr lang="en-US" dirty="0" smtClean="0"/>
              <a:t> </a:t>
            </a:r>
            <a:endParaRPr lang="en-US" b="1" dirty="0" smtClean="0">
              <a:solidFill>
                <a:schemeClr val="bg1"/>
              </a:solidFill>
            </a:endParaRPr>
          </a:p>
          <a:p>
            <a:endParaRPr lang="en-US" b="1" dirty="0" smtClean="0">
              <a:solidFill>
                <a:schemeClr val="bg1"/>
              </a:solidFill>
            </a:endParaRPr>
          </a:p>
          <a:p>
            <a:endParaRPr lang="en-US" dirty="0" smtClean="0"/>
          </a:p>
          <a:p>
            <a:endParaRPr lang="en-US" dirty="0" smtClean="0"/>
          </a:p>
          <a:p>
            <a:endParaRPr lang="en-US" dirty="0" smtClean="0"/>
          </a:p>
          <a:p>
            <a:endParaRPr lang="en-US" dirty="0" smtClean="0"/>
          </a:p>
          <a:p>
            <a:pPr eaLnBrk="1" hangingPunct="1"/>
            <a:endParaRPr lang="en-US" dirty="0" smtClean="0"/>
          </a:p>
          <a:p>
            <a:pPr eaLnBrk="1" hangingPunct="1"/>
            <a:endParaRPr lang="en-US" dirty="0" smtClean="0"/>
          </a:p>
        </p:txBody>
      </p:sp>
      <p:sp>
        <p:nvSpPr>
          <p:cNvPr id="6147" name="Content Placeholder 3"/>
          <p:cNvSpPr>
            <a:spLocks noGrp="1"/>
          </p:cNvSpPr>
          <p:nvPr>
            <p:ph sz="half" idx="2"/>
          </p:nvPr>
        </p:nvSpPr>
        <p:spPr>
          <a:xfrm>
            <a:off x="4648200" y="228600"/>
            <a:ext cx="4038600" cy="5897563"/>
          </a:xfrm>
        </p:spPr>
        <p:txBody>
          <a:bodyPr/>
          <a:lstStyle/>
          <a:p>
            <a:r>
              <a:rPr lang="en-US" b="1" dirty="0" smtClean="0">
                <a:solidFill>
                  <a:srgbClr val="000000"/>
                </a:solidFill>
              </a:rPr>
              <a:t>North Atlantic Treaty Organization (NATO):</a:t>
            </a:r>
            <a:r>
              <a:rPr lang="en-US" b="1" dirty="0" smtClean="0"/>
              <a:t> a defensive military alliance formed in 1949 by ten Western European countries, the United States, and Canada</a:t>
            </a:r>
            <a:r>
              <a:rPr lang="en-US"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457200" y="228600"/>
            <a:ext cx="4038600" cy="5897563"/>
          </a:xfrm>
        </p:spPr>
        <p:txBody>
          <a:bodyPr>
            <a:normAutofit lnSpcReduction="10000"/>
          </a:bodyPr>
          <a:lstStyle/>
          <a:p>
            <a:r>
              <a:rPr lang="en-US" b="1" dirty="0" smtClean="0">
                <a:solidFill>
                  <a:srgbClr val="000000"/>
                </a:solidFill>
              </a:rPr>
              <a:t>Ballistic Missile:</a:t>
            </a:r>
            <a:r>
              <a:rPr lang="en-US" b="1" dirty="0" smtClean="0"/>
              <a:t> a rocket-powered object, often carrying a nuclear warhead, which is shot into the air and hits its ground target after a free fall.</a:t>
            </a:r>
            <a:r>
              <a:rPr lang="en-US" dirty="0" smtClean="0"/>
              <a:t> </a:t>
            </a:r>
            <a:endParaRPr lang="en-US" b="1" dirty="0" smtClean="0">
              <a:solidFill>
                <a:schemeClr val="bg1"/>
              </a:solidFill>
            </a:endParaRPr>
          </a:p>
          <a:p>
            <a:r>
              <a:rPr lang="en-US" b="1" dirty="0" smtClean="0">
                <a:solidFill>
                  <a:srgbClr val="000000"/>
                </a:solidFill>
              </a:rPr>
              <a:t>Collective Security: </a:t>
            </a:r>
            <a:r>
              <a:rPr lang="en-US" b="1" dirty="0" smtClean="0"/>
              <a:t>a system of maintaining world peace and security by concerted action on the part of the nations of the world </a:t>
            </a:r>
            <a:endParaRPr lang="en-US" dirty="0" smtClean="0"/>
          </a:p>
          <a:p>
            <a:endParaRPr lang="en-US" b="1" dirty="0" smtClean="0">
              <a:solidFill>
                <a:schemeClr val="bg1"/>
              </a:solidFill>
            </a:endParaRPr>
          </a:p>
          <a:p>
            <a:endParaRPr lang="en-US" dirty="0" smtClean="0"/>
          </a:p>
          <a:p>
            <a:endParaRPr lang="en-US" dirty="0" smtClean="0"/>
          </a:p>
          <a:p>
            <a:endParaRPr lang="en-US" dirty="0" smtClean="0"/>
          </a:p>
          <a:p>
            <a:endParaRPr lang="en-US" dirty="0" smtClean="0"/>
          </a:p>
          <a:p>
            <a:pPr eaLnBrk="1" hangingPunct="1"/>
            <a:endParaRPr lang="en-US" dirty="0" smtClean="0"/>
          </a:p>
          <a:p>
            <a:pPr eaLnBrk="1" hangingPunct="1"/>
            <a:endParaRPr lang="en-US" dirty="0" smtClean="0"/>
          </a:p>
        </p:txBody>
      </p:sp>
      <p:sp>
        <p:nvSpPr>
          <p:cNvPr id="6147" name="Content Placeholder 3"/>
          <p:cNvSpPr>
            <a:spLocks noGrp="1"/>
          </p:cNvSpPr>
          <p:nvPr>
            <p:ph sz="half" idx="2"/>
          </p:nvPr>
        </p:nvSpPr>
        <p:spPr>
          <a:xfrm>
            <a:off x="4648200" y="228600"/>
            <a:ext cx="4038600" cy="5897563"/>
          </a:xfrm>
        </p:spPr>
        <p:txBody>
          <a:bodyPr>
            <a:normAutofit lnSpcReduction="10000"/>
          </a:bodyPr>
          <a:lstStyle/>
          <a:p>
            <a:r>
              <a:rPr lang="en-US" b="1" dirty="0" smtClean="0">
                <a:solidFill>
                  <a:srgbClr val="000000"/>
                </a:solidFill>
              </a:rPr>
              <a:t>Blacklist:</a:t>
            </a:r>
            <a:r>
              <a:rPr lang="en-US" b="1" dirty="0" smtClean="0"/>
              <a:t> a list of about 500 actors, writers, producers, and directors who were not allowed to work on Hollywood films because of their alleged Communist connections.</a:t>
            </a:r>
            <a:r>
              <a:rPr lang="en-US" dirty="0" smtClean="0"/>
              <a:t> </a:t>
            </a:r>
          </a:p>
          <a:p>
            <a:r>
              <a:rPr lang="en-US" b="1" dirty="0" smtClean="0">
                <a:solidFill>
                  <a:srgbClr val="000000"/>
                </a:solidFill>
              </a:rPr>
              <a:t>Subversives:</a:t>
            </a:r>
            <a:r>
              <a:rPr lang="en-US" b="1" dirty="0" smtClean="0"/>
              <a:t>  people who work secretly inside a country to overthrow the government.</a:t>
            </a:r>
            <a:endParaRPr lang="en-US" dirty="0" smtClean="0"/>
          </a:p>
          <a:p>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457200" y="228600"/>
            <a:ext cx="4038600" cy="5897563"/>
          </a:xfrm>
        </p:spPr>
        <p:txBody>
          <a:bodyPr/>
          <a:lstStyle/>
          <a:p>
            <a:r>
              <a:rPr lang="en-US" b="1" dirty="0" smtClean="0">
                <a:solidFill>
                  <a:srgbClr val="000000"/>
                </a:solidFill>
              </a:rPr>
              <a:t>United Nations: </a:t>
            </a:r>
            <a:r>
              <a:rPr lang="en-US" b="1" dirty="0" smtClean="0"/>
              <a:t>an international peacekeeping organization to which most nations in the world belong, founded in 1945 to promote world peace, security, and economic development.</a:t>
            </a:r>
            <a:r>
              <a:rPr lang="en-US" dirty="0" smtClean="0"/>
              <a:t> </a:t>
            </a:r>
          </a:p>
          <a:p>
            <a:r>
              <a:rPr lang="en-US" b="1" dirty="0" smtClean="0"/>
              <a:t>Stalemate: a drawn contest: deadlock.</a:t>
            </a:r>
            <a:endParaRPr lang="en-US" dirty="0" smtClean="0"/>
          </a:p>
          <a:p>
            <a:endParaRPr lang="en-US" dirty="0" smtClean="0"/>
          </a:p>
          <a:p>
            <a:endParaRPr lang="en-US" b="1" dirty="0" smtClean="0">
              <a:solidFill>
                <a:schemeClr val="bg1"/>
              </a:solidFill>
            </a:endParaRPr>
          </a:p>
          <a:p>
            <a:endParaRPr lang="en-US" dirty="0" smtClean="0"/>
          </a:p>
          <a:p>
            <a:endParaRPr lang="en-US" dirty="0" smtClean="0"/>
          </a:p>
          <a:p>
            <a:endParaRPr lang="en-US" dirty="0" smtClean="0"/>
          </a:p>
          <a:p>
            <a:endParaRPr lang="en-US" dirty="0" smtClean="0"/>
          </a:p>
          <a:p>
            <a:pPr eaLnBrk="1" hangingPunct="1"/>
            <a:endParaRPr lang="en-US" dirty="0" smtClean="0"/>
          </a:p>
          <a:p>
            <a:pPr eaLnBrk="1" hangingPunct="1"/>
            <a:endParaRPr lang="en-US" dirty="0" smtClean="0"/>
          </a:p>
        </p:txBody>
      </p:sp>
      <p:sp>
        <p:nvSpPr>
          <p:cNvPr id="6147" name="Content Placeholder 3"/>
          <p:cNvSpPr>
            <a:spLocks noGrp="1"/>
          </p:cNvSpPr>
          <p:nvPr>
            <p:ph sz="half" idx="2"/>
          </p:nvPr>
        </p:nvSpPr>
        <p:spPr>
          <a:xfrm>
            <a:off x="4648200" y="228600"/>
            <a:ext cx="4038600" cy="5897563"/>
          </a:xfrm>
        </p:spPr>
        <p:txBody>
          <a:bodyPr/>
          <a:lstStyle/>
          <a:p>
            <a:r>
              <a:rPr lang="en-US" b="1" dirty="0" smtClean="0">
                <a:solidFill>
                  <a:srgbClr val="000000"/>
                </a:solidFill>
              </a:rPr>
              <a:t>Limited War: </a:t>
            </a:r>
            <a:r>
              <a:rPr lang="en-US" b="1" dirty="0" smtClean="0"/>
              <a:t>President Truman’s plan to keep the Korean War on the Korean Peninsula, rather than enlarging it by attacking China or using nuclear weapons.</a:t>
            </a:r>
            <a:r>
              <a:rPr lang="en-US" dirty="0" smtClean="0"/>
              <a:t> </a:t>
            </a:r>
          </a:p>
          <a:p>
            <a:r>
              <a:rPr lang="en-US" b="1" dirty="0" smtClean="0">
                <a:solidFill>
                  <a:srgbClr val="000000"/>
                </a:solidFill>
              </a:rPr>
              <a:t>Brinkmanship:</a:t>
            </a:r>
            <a:r>
              <a:rPr lang="en-US" b="1" dirty="0" smtClean="0"/>
              <a:t> the practice of threatening an enemy with massive military retaliation for any aggression.</a:t>
            </a:r>
            <a:endParaRPr lang="en-US"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457200" y="228600"/>
            <a:ext cx="4038600" cy="5897563"/>
          </a:xfrm>
        </p:spPr>
        <p:txBody>
          <a:bodyPr/>
          <a:lstStyle/>
          <a:p>
            <a:r>
              <a:rPr lang="en-US" sz="2400" b="1" dirty="0" smtClean="0">
                <a:solidFill>
                  <a:srgbClr val="000000"/>
                </a:solidFill>
              </a:rPr>
              <a:t>Berlin Wall: </a:t>
            </a:r>
            <a:r>
              <a:rPr lang="en-US" sz="2400" b="1" dirty="0" smtClean="0"/>
              <a:t>a concrete wall that separated East Berlin and West Berlin from 1961 to 1989, built by the Communist East German government to prevent its citizens from fleeing to the West.</a:t>
            </a:r>
            <a:r>
              <a:rPr lang="en-US" sz="2400" dirty="0" smtClean="0"/>
              <a:t> </a:t>
            </a:r>
          </a:p>
          <a:p>
            <a:r>
              <a:rPr lang="en-US" sz="2400" b="1" dirty="0" smtClean="0">
                <a:solidFill>
                  <a:srgbClr val="000000"/>
                </a:solidFill>
              </a:rPr>
              <a:t>Hotline: </a:t>
            </a:r>
            <a:r>
              <a:rPr lang="en-US" sz="2400" b="1" dirty="0" smtClean="0"/>
              <a:t>a communication link established in 1963 to allow the leaders of the United States and the Soviet Union to contact each other in times of crisis.</a:t>
            </a:r>
            <a:r>
              <a:rPr lang="en-US" sz="2400" dirty="0" smtClean="0"/>
              <a:t> </a:t>
            </a:r>
          </a:p>
          <a:p>
            <a:endParaRPr lang="en-US" b="1" dirty="0" smtClean="0">
              <a:solidFill>
                <a:schemeClr val="bg1"/>
              </a:solidFill>
            </a:endParaRPr>
          </a:p>
          <a:p>
            <a:endParaRPr lang="en-US" dirty="0" smtClean="0"/>
          </a:p>
          <a:p>
            <a:endParaRPr lang="en-US" dirty="0" smtClean="0"/>
          </a:p>
          <a:p>
            <a:endParaRPr lang="en-US" dirty="0" smtClean="0"/>
          </a:p>
          <a:p>
            <a:endParaRPr lang="en-US" dirty="0" smtClean="0"/>
          </a:p>
          <a:p>
            <a:pPr eaLnBrk="1" hangingPunct="1"/>
            <a:endParaRPr lang="en-US" dirty="0" smtClean="0"/>
          </a:p>
          <a:p>
            <a:pPr eaLnBrk="1" hangingPunct="1"/>
            <a:endParaRPr lang="en-US" dirty="0" smtClean="0"/>
          </a:p>
        </p:txBody>
      </p:sp>
      <p:sp>
        <p:nvSpPr>
          <p:cNvPr id="6147" name="Content Placeholder 3"/>
          <p:cNvSpPr>
            <a:spLocks noGrp="1"/>
          </p:cNvSpPr>
          <p:nvPr>
            <p:ph sz="half" idx="2"/>
          </p:nvPr>
        </p:nvSpPr>
        <p:spPr>
          <a:xfrm>
            <a:off x="4648200" y="228600"/>
            <a:ext cx="4038600" cy="5897563"/>
          </a:xfrm>
        </p:spPr>
        <p:txBody>
          <a:bodyPr/>
          <a:lstStyle/>
          <a:p>
            <a:r>
              <a:rPr lang="en-US" b="1" dirty="0" smtClean="0">
                <a:solidFill>
                  <a:srgbClr val="000000"/>
                </a:solidFill>
              </a:rPr>
              <a:t>Peaceful Coexistence: </a:t>
            </a:r>
            <a:r>
              <a:rPr lang="en-US" b="1" dirty="0" smtClean="0"/>
              <a:t>competition without war, or a policy of peace between nations of widely differing political systems and ideologies, especially between Communist and non-Communist nations</a:t>
            </a:r>
            <a:r>
              <a:rPr lang="en-US"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sz="half" idx="1"/>
          </p:nvPr>
        </p:nvSpPr>
        <p:spPr>
          <a:xfrm>
            <a:off x="457200" y="228600"/>
            <a:ext cx="4038600" cy="5897563"/>
          </a:xfrm>
        </p:spPr>
        <p:txBody>
          <a:bodyPr/>
          <a:lstStyle/>
          <a:p>
            <a:r>
              <a:rPr lang="en-US" sz="2100" b="1" dirty="0" smtClean="0">
                <a:solidFill>
                  <a:srgbClr val="000000"/>
                </a:solidFill>
              </a:rPr>
              <a:t>Détente: </a:t>
            </a:r>
            <a:r>
              <a:rPr lang="en-US" sz="2100" b="1" dirty="0" smtClean="0"/>
              <a:t>the flexible policy, involving a willingness to negotiate and an easing of tensions that was adopted by President Richard Nixon and his adviser Henry Kissinger in their dealings with communist nations.</a:t>
            </a:r>
            <a:r>
              <a:rPr lang="en-US" sz="2100" dirty="0" smtClean="0"/>
              <a:t> </a:t>
            </a:r>
          </a:p>
          <a:p>
            <a:endParaRPr lang="en-US" sz="2100" dirty="0" smtClean="0"/>
          </a:p>
          <a:p>
            <a:r>
              <a:rPr lang="en-US" sz="2100" b="1" dirty="0" smtClean="0">
                <a:solidFill>
                  <a:schemeClr val="bg1"/>
                </a:solidFill>
              </a:rPr>
              <a:t>SALT 1 Treaty: </a:t>
            </a:r>
            <a:r>
              <a:rPr lang="en-US" sz="2100" b="1" dirty="0" smtClean="0"/>
              <a:t>a five-year agreement between the United States and the Soviet Union, signed in 1972 that limited the nations’ numbers of intercontinental ballistic missiles and submarine-launched missiles.</a:t>
            </a:r>
            <a:endParaRPr lang="en-US" sz="2100" dirty="0" smtClean="0"/>
          </a:p>
          <a:p>
            <a:endParaRPr lang="en-US" sz="2100" dirty="0" smtClean="0"/>
          </a:p>
          <a:p>
            <a:endParaRPr lang="en-US" dirty="0" smtClean="0"/>
          </a:p>
          <a:p>
            <a:endParaRPr lang="en-US" dirty="0" smtClean="0"/>
          </a:p>
          <a:p>
            <a:endParaRPr lang="en-US" dirty="0" smtClean="0"/>
          </a:p>
          <a:p>
            <a:pPr eaLnBrk="1" hangingPunct="1"/>
            <a:endParaRPr lang="en-US" dirty="0" smtClean="0"/>
          </a:p>
          <a:p>
            <a:pPr eaLnBrk="1" hangingPunct="1"/>
            <a:endParaRPr lang="en-US" dirty="0" smtClean="0"/>
          </a:p>
        </p:txBody>
      </p:sp>
      <p:sp>
        <p:nvSpPr>
          <p:cNvPr id="6147" name="Content Placeholder 3"/>
          <p:cNvSpPr>
            <a:spLocks noGrp="1"/>
          </p:cNvSpPr>
          <p:nvPr>
            <p:ph sz="half" idx="2"/>
          </p:nvPr>
        </p:nvSpPr>
        <p:spPr>
          <a:xfrm>
            <a:off x="4648200" y="228600"/>
            <a:ext cx="4038600" cy="5897563"/>
          </a:xfrm>
        </p:spPr>
        <p:txBody>
          <a:bodyPr/>
          <a:lstStyle/>
          <a:p>
            <a:r>
              <a:rPr lang="en-US" b="1" dirty="0" smtClean="0">
                <a:solidFill>
                  <a:srgbClr val="000000"/>
                </a:solidFill>
              </a:rPr>
              <a:t>Glasnost: </a:t>
            </a:r>
            <a:r>
              <a:rPr lang="en-US" b="1" dirty="0" smtClean="0"/>
              <a:t>the open discussion of social problems that was permitted in the Soviet Union in the 1980s. </a:t>
            </a:r>
          </a:p>
          <a:p>
            <a:endParaRPr lang="en-US" b="1" dirty="0" smtClean="0"/>
          </a:p>
          <a:p>
            <a:r>
              <a:rPr lang="en-US" b="1" dirty="0" smtClean="0">
                <a:solidFill>
                  <a:schemeClr val="bg1"/>
                </a:solidFill>
              </a:rPr>
              <a:t>Perestroika</a:t>
            </a:r>
            <a:r>
              <a:rPr lang="en-US" b="1" dirty="0" smtClean="0"/>
              <a:t>: the restructuring of the economy and the government instituted in the Soviet Union in the 1980s.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TotalTime>
  <Words>602</Words>
  <Application>Microsoft Office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Cold war</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dc:title>
  <dc:creator>karl.sagan</dc:creator>
  <cp:lastModifiedBy>shsteacher</cp:lastModifiedBy>
  <cp:revision>32</cp:revision>
  <dcterms:created xsi:type="dcterms:W3CDTF">2013-08-14T15:02:58Z</dcterms:created>
  <dcterms:modified xsi:type="dcterms:W3CDTF">2016-03-21T17:44:44Z</dcterms:modified>
</cp:coreProperties>
</file>