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BF04"/>
    <a:srgbClr val="00007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771970-5C03-4FFF-ABAE-43E08D86375D}"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A0737-6A3A-420D-B93A-AE6FAB5ACC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7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71970-5C03-4FFF-ABAE-43E08D86375D}" type="datetimeFigureOut">
              <a:rPr lang="en-US" smtClean="0"/>
              <a:pPr/>
              <a:t>12/10/2012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A0737-6A3A-420D-B93A-AE6FAB5AC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commons/a/a3/F_Scott_Fitzgerald_Signature.sv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aaa.si.edu/collections/viewer/f-scott-fitzgerald-letter-to-charles-green-shaw-6066" TargetMode="External"/><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7200"/>
            <a:ext cx="5638800" cy="2123658"/>
          </a:xfrm>
          <a:prstGeom prst="rect">
            <a:avLst/>
          </a:prstGeom>
          <a:solidFill>
            <a:srgbClr val="DEBF04"/>
          </a:solid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smtClean="0">
                <a:latin typeface="Broadway" pitchFamily="82" charset="0"/>
              </a:rPr>
              <a:t>F. Scott </a:t>
            </a:r>
          </a:p>
          <a:p>
            <a:pPr algn="ctr"/>
            <a:r>
              <a:rPr lang="en-US" sz="6600" b="1" dirty="0" smtClean="0">
                <a:latin typeface="Broadway" pitchFamily="82" charset="0"/>
              </a:rPr>
              <a:t>Fitzgerald</a:t>
            </a:r>
            <a:endParaRPr lang="en-US" sz="6000" b="1" dirty="0" smtClean="0">
              <a:latin typeface="Broadway" pitchFamily="82" charset="0"/>
            </a:endParaRPr>
          </a:p>
        </p:txBody>
      </p:sp>
      <p:pic>
        <p:nvPicPr>
          <p:cNvPr id="1026" name="Picture 2" descr="http://graphics8.nytimes.com/images/2007/10/04/timestopics/fitzgerald.jpg"/>
          <p:cNvPicPr>
            <a:picLocks noChangeAspect="1" noChangeArrowheads="1"/>
          </p:cNvPicPr>
          <p:nvPr/>
        </p:nvPicPr>
        <p:blipFill>
          <a:blip r:embed="rId2" cstate="print"/>
          <a:srcRect/>
          <a:stretch>
            <a:fillRect/>
          </a:stretch>
        </p:blipFill>
        <p:spPr bwMode="auto">
          <a:xfrm rot="653946">
            <a:off x="5558172" y="3216834"/>
            <a:ext cx="2030545" cy="25648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1066800" y="3200400"/>
            <a:ext cx="2759089" cy="1384995"/>
          </a:xfrm>
          <a:prstGeom prst="rect">
            <a:avLst/>
          </a:prstGeom>
          <a:solidFill>
            <a:schemeClr val="tx1"/>
          </a:solidFill>
          <a:ln w="76200">
            <a:solidFill>
              <a:schemeClr val="bg1"/>
            </a:solidFill>
          </a:ln>
        </p:spPr>
        <p:txBody>
          <a:bodyPr wrap="none" rtlCol="0">
            <a:spAutoFit/>
          </a:bodyPr>
          <a:lstStyle/>
          <a:p>
            <a:r>
              <a:rPr lang="en-US" sz="2800" dirty="0" smtClean="0">
                <a:solidFill>
                  <a:schemeClr val="bg1"/>
                </a:solidFill>
                <a:latin typeface="Broadway" pitchFamily="82" charset="0"/>
              </a:rPr>
              <a:t>Colton Sledge</a:t>
            </a:r>
          </a:p>
          <a:p>
            <a:pPr algn="ctr"/>
            <a:r>
              <a:rPr lang="en-US" sz="2800" dirty="0" smtClean="0">
                <a:solidFill>
                  <a:schemeClr val="bg1"/>
                </a:solidFill>
                <a:latin typeface="Broadway" pitchFamily="82" charset="0"/>
              </a:rPr>
              <a:t>2</a:t>
            </a:r>
            <a:r>
              <a:rPr lang="en-US" sz="2800" baseline="30000" dirty="0" smtClean="0">
                <a:solidFill>
                  <a:schemeClr val="bg1"/>
                </a:solidFill>
                <a:latin typeface="Broadway" pitchFamily="82" charset="0"/>
              </a:rPr>
              <a:t>nd</a:t>
            </a:r>
            <a:r>
              <a:rPr lang="en-US" sz="2800" dirty="0" smtClean="0">
                <a:solidFill>
                  <a:schemeClr val="bg1"/>
                </a:solidFill>
                <a:latin typeface="Broadway" pitchFamily="82" charset="0"/>
              </a:rPr>
              <a:t> Period</a:t>
            </a:r>
          </a:p>
          <a:p>
            <a:pPr algn="ctr"/>
            <a:r>
              <a:rPr lang="en-US" sz="2800" dirty="0" smtClean="0">
                <a:solidFill>
                  <a:schemeClr val="bg1"/>
                </a:solidFill>
                <a:latin typeface="Broadway" pitchFamily="82" charset="0"/>
              </a:rPr>
              <a:t>US History</a:t>
            </a:r>
            <a:endParaRPr lang="en-US" sz="2800" dirty="0">
              <a:solidFill>
                <a:schemeClr val="bg1"/>
              </a:solidFill>
              <a:latin typeface="Broadway" pitchFamily="82" charset="0"/>
            </a:endParaRPr>
          </a:p>
        </p:txBody>
      </p:sp>
      <p:pic>
        <p:nvPicPr>
          <p:cNvPr id="5" name="Picture 2" descr="File:F Scott Fitzgerald Signature.svg">
            <a:hlinkClick r:id="rId3"/>
          </p:cNvPr>
          <p:cNvPicPr>
            <a:picLocks noChangeAspect="1" noChangeArrowheads="1"/>
          </p:cNvPicPr>
          <p:nvPr/>
        </p:nvPicPr>
        <p:blipFill>
          <a:blip r:embed="rId4" cstate="print"/>
          <a:srcRect/>
          <a:stretch>
            <a:fillRect/>
          </a:stretch>
        </p:blipFill>
        <p:spPr bwMode="auto">
          <a:xfrm>
            <a:off x="1676400" y="5334000"/>
            <a:ext cx="2743200" cy="964333"/>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3574" y="457200"/>
            <a:ext cx="3016852" cy="923330"/>
          </a:xfrm>
          <a:prstGeom prst="rect">
            <a:avLst/>
          </a:prstGeom>
          <a:solidFill>
            <a:srgbClr val="DEBF04"/>
          </a:solidFill>
        </p:spPr>
        <p:txBody>
          <a:bodyPr wrap="none" rtlCol="0">
            <a:spAutoFit/>
          </a:bodyPr>
          <a:lstStyle/>
          <a:p>
            <a:r>
              <a:rPr lang="en-US" sz="5400" dirty="0" smtClean="0">
                <a:latin typeface="Broadway" pitchFamily="82" charset="0"/>
              </a:rPr>
              <a:t>Sources</a:t>
            </a:r>
            <a:endParaRPr lang="en-US" sz="5400" dirty="0">
              <a:latin typeface="Broadway" pitchFamily="82" charset="0"/>
            </a:endParaRPr>
          </a:p>
        </p:txBody>
      </p:sp>
      <p:sp>
        <p:nvSpPr>
          <p:cNvPr id="3" name="Rectangle 2"/>
          <p:cNvSpPr/>
          <p:nvPr/>
        </p:nvSpPr>
        <p:spPr>
          <a:xfrm>
            <a:off x="609600" y="1676400"/>
            <a:ext cx="7620000" cy="400110"/>
          </a:xfrm>
          <a:prstGeom prst="rect">
            <a:avLst/>
          </a:prstGeom>
          <a:solidFill>
            <a:schemeClr val="tx1"/>
          </a:solidFill>
        </p:spPr>
        <p:txBody>
          <a:bodyPr wrap="square">
            <a:spAutoFit/>
          </a:bodyPr>
          <a:lstStyle/>
          <a:p>
            <a:r>
              <a:rPr lang="en-US" sz="2000" dirty="0" smtClean="0">
                <a:solidFill>
                  <a:schemeClr val="bg1"/>
                </a:solidFill>
                <a:latin typeface="Franklin Gothic Demi Cond" pitchFamily="34" charset="0"/>
              </a:rPr>
              <a:t>http://www.montgomerycollege.edu/Departments/hpolscrv/jbolhofer.html</a:t>
            </a:r>
            <a:endParaRPr lang="en-US" sz="2000" dirty="0">
              <a:solidFill>
                <a:schemeClr val="bg1"/>
              </a:solidFill>
              <a:latin typeface="Franklin Gothic Demi Cond" pitchFamily="34" charset="0"/>
            </a:endParaRPr>
          </a:p>
        </p:txBody>
      </p:sp>
      <p:sp>
        <p:nvSpPr>
          <p:cNvPr id="4" name="Rectangle 3"/>
          <p:cNvSpPr/>
          <p:nvPr/>
        </p:nvSpPr>
        <p:spPr>
          <a:xfrm>
            <a:off x="609600" y="2743200"/>
            <a:ext cx="4800600" cy="369332"/>
          </a:xfrm>
          <a:prstGeom prst="rect">
            <a:avLst/>
          </a:prstGeom>
          <a:solidFill>
            <a:schemeClr val="tx1"/>
          </a:solidFill>
        </p:spPr>
        <p:txBody>
          <a:bodyPr wrap="square">
            <a:spAutoFit/>
          </a:bodyPr>
          <a:lstStyle/>
          <a:p>
            <a:r>
              <a:rPr lang="en-US" dirty="0" smtClean="0">
                <a:solidFill>
                  <a:schemeClr val="bg1"/>
                </a:solidFill>
                <a:latin typeface="Franklin Gothic Demi Cond" pitchFamily="34" charset="0"/>
              </a:rPr>
              <a:t>http://www.pbs.org/kteh/amstorytellers/bios.html</a:t>
            </a:r>
            <a:endParaRPr lang="en-US" dirty="0">
              <a:solidFill>
                <a:schemeClr val="bg1"/>
              </a:solidFill>
              <a:latin typeface="Franklin Gothic Demi Cond" pitchFamily="34" charset="0"/>
            </a:endParaRPr>
          </a:p>
        </p:txBody>
      </p:sp>
      <p:sp>
        <p:nvSpPr>
          <p:cNvPr id="5" name="Rectangle 4"/>
          <p:cNvSpPr/>
          <p:nvPr/>
        </p:nvSpPr>
        <p:spPr>
          <a:xfrm>
            <a:off x="685801" y="3657600"/>
            <a:ext cx="4343399" cy="369332"/>
          </a:xfrm>
          <a:prstGeom prst="rect">
            <a:avLst/>
          </a:prstGeom>
          <a:solidFill>
            <a:schemeClr val="tx1"/>
          </a:solidFill>
        </p:spPr>
        <p:txBody>
          <a:bodyPr wrap="square">
            <a:spAutoFit/>
          </a:bodyPr>
          <a:lstStyle/>
          <a:p>
            <a:r>
              <a:rPr lang="en-US" dirty="0" smtClean="0">
                <a:solidFill>
                  <a:schemeClr val="bg1"/>
                </a:solidFill>
                <a:latin typeface="Franklin Gothic Demi Cond" pitchFamily="34" charset="0"/>
              </a:rPr>
              <a:t>http://www.sc.edu/fitzgerald/chronology.html</a:t>
            </a:r>
            <a:endParaRPr lang="en-US" dirty="0">
              <a:solidFill>
                <a:schemeClr val="bg1"/>
              </a:solidFill>
              <a:latin typeface="Franklin Gothic Demi Cond" pitchFamily="34" charset="0"/>
            </a:endParaRPr>
          </a:p>
        </p:txBody>
      </p:sp>
      <p:sp>
        <p:nvSpPr>
          <p:cNvPr id="6" name="Rectangle 5"/>
          <p:cNvSpPr/>
          <p:nvPr/>
        </p:nvSpPr>
        <p:spPr>
          <a:xfrm>
            <a:off x="762000" y="4800600"/>
            <a:ext cx="5791200" cy="369332"/>
          </a:xfrm>
          <a:prstGeom prst="rect">
            <a:avLst/>
          </a:prstGeom>
          <a:solidFill>
            <a:schemeClr val="tx1"/>
          </a:solidFill>
        </p:spPr>
        <p:txBody>
          <a:bodyPr wrap="square">
            <a:spAutoFit/>
          </a:bodyPr>
          <a:lstStyle/>
          <a:p>
            <a:r>
              <a:rPr lang="en-US" dirty="0" smtClean="0">
                <a:solidFill>
                  <a:schemeClr val="bg1"/>
                </a:solidFill>
                <a:latin typeface="Franklin Gothic Demi Cond" pitchFamily="34" charset="0"/>
              </a:rPr>
              <a:t>http://www.biography.com/people/f-scott-fitzgerald-9296261</a:t>
            </a:r>
            <a:endParaRPr lang="en-US" dirty="0">
              <a:solidFill>
                <a:schemeClr val="bg1"/>
              </a:solidFill>
              <a:latin typeface="Franklin Gothic Demi Cond" pitchFamily="34" charset="0"/>
            </a:endParaRPr>
          </a:p>
        </p:txBody>
      </p:sp>
      <p:sp>
        <p:nvSpPr>
          <p:cNvPr id="7" name="Rectangle 6"/>
          <p:cNvSpPr/>
          <p:nvPr/>
        </p:nvSpPr>
        <p:spPr>
          <a:xfrm>
            <a:off x="381000" y="5562600"/>
            <a:ext cx="8305800" cy="646331"/>
          </a:xfrm>
          <a:prstGeom prst="rect">
            <a:avLst/>
          </a:prstGeom>
          <a:solidFill>
            <a:schemeClr val="tx1"/>
          </a:solidFill>
        </p:spPr>
        <p:txBody>
          <a:bodyPr wrap="square">
            <a:spAutoFit/>
          </a:bodyPr>
          <a:lstStyle/>
          <a:p>
            <a:r>
              <a:rPr lang="en-US" dirty="0" smtClean="0">
                <a:solidFill>
                  <a:schemeClr val="bg1"/>
                </a:solidFill>
                <a:latin typeface="Franklin Gothic Demi Cond" pitchFamily="34" charset="0"/>
              </a:rPr>
              <a:t>http://www.aaa.si.edu/collections/images/detail/f-scott-fitzgerald-letter-to-charles-green-shaw-6066</a:t>
            </a:r>
            <a:endParaRPr lang="en-US" dirty="0">
              <a:solidFill>
                <a:schemeClr val="bg1"/>
              </a:solidFill>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168" y="228600"/>
            <a:ext cx="4765664" cy="923330"/>
          </a:xfrm>
          <a:prstGeom prst="rect">
            <a:avLst/>
          </a:prstGeom>
          <a:solidFill>
            <a:srgbClr val="DEBF04"/>
          </a:solidFill>
        </p:spPr>
        <p:txBody>
          <a:bodyPr wrap="none" rtlCol="0">
            <a:spAutoFit/>
          </a:bodyPr>
          <a:lstStyle/>
          <a:p>
            <a:r>
              <a:rPr lang="en-US" sz="5400" dirty="0" smtClean="0">
                <a:latin typeface="Broadway" pitchFamily="82" charset="0"/>
              </a:rPr>
              <a:t>Background</a:t>
            </a:r>
            <a:endParaRPr lang="en-US" sz="5400" dirty="0">
              <a:latin typeface="Broadway" pitchFamily="82" charset="0"/>
            </a:endParaRPr>
          </a:p>
        </p:txBody>
      </p:sp>
      <p:sp>
        <p:nvSpPr>
          <p:cNvPr id="4" name="TextBox 3"/>
          <p:cNvSpPr txBox="1"/>
          <p:nvPr/>
        </p:nvSpPr>
        <p:spPr>
          <a:xfrm>
            <a:off x="533400" y="1447800"/>
            <a:ext cx="8077200" cy="5262979"/>
          </a:xfrm>
          <a:prstGeom prst="rect">
            <a:avLst/>
          </a:prstGeom>
          <a:solidFill>
            <a:schemeClr val="tx1"/>
          </a:solidFill>
        </p:spPr>
        <p:txBody>
          <a:bodyPr wrap="square" rtlCol="0">
            <a:spAutoFit/>
          </a:bodyPr>
          <a:lstStyle/>
          <a:p>
            <a:pPr algn="ctr"/>
            <a:r>
              <a:rPr lang="en-US" sz="2400" dirty="0" smtClean="0">
                <a:solidFill>
                  <a:schemeClr val="bg1"/>
                </a:solidFill>
                <a:latin typeface="Franklin Gothic Demi Cond" pitchFamily="34" charset="0"/>
              </a:rPr>
              <a:t>Francis Scott Key Fitzgerald</a:t>
            </a:r>
          </a:p>
          <a:p>
            <a:pPr>
              <a:buFont typeface="Arial" pitchFamily="34" charset="0"/>
              <a:buChar char="•"/>
            </a:pPr>
            <a:endParaRPr lang="en-US" sz="2400" dirty="0" smtClean="0">
              <a:solidFill>
                <a:schemeClr val="bg1"/>
              </a:solidFill>
              <a:latin typeface="Franklin Gothic Demi Cond" pitchFamily="34" charset="0"/>
            </a:endParaRPr>
          </a:p>
          <a:p>
            <a:r>
              <a:rPr lang="en-US" sz="2400" dirty="0" smtClean="0">
                <a:solidFill>
                  <a:schemeClr val="bg1"/>
                </a:solidFill>
                <a:latin typeface="Franklin Gothic Demi Cond" pitchFamily="34" charset="0"/>
              </a:rPr>
              <a:t>Born: September 24, 1896, Saint Paul, Minnesota</a:t>
            </a:r>
          </a:p>
          <a:p>
            <a:r>
              <a:rPr lang="en-US" sz="2400" dirty="0" smtClean="0">
                <a:solidFill>
                  <a:schemeClr val="bg1"/>
                </a:solidFill>
                <a:latin typeface="Franklin Gothic Demi Cond" pitchFamily="34" charset="0"/>
              </a:rPr>
              <a:t>Parents: Edward and Molly Fitzgerald</a:t>
            </a:r>
          </a:p>
          <a:p>
            <a:endParaRPr lang="en-US" sz="2400" dirty="0" smtClean="0">
              <a:solidFill>
                <a:schemeClr val="bg1"/>
              </a:solidFill>
              <a:latin typeface="Franklin Gothic Demi Cond" pitchFamily="34" charset="0"/>
            </a:endParaRPr>
          </a:p>
          <a:p>
            <a:r>
              <a:rPr lang="en-US" sz="2400" dirty="0" smtClean="0">
                <a:solidFill>
                  <a:schemeClr val="bg1"/>
                </a:solidFill>
                <a:latin typeface="Franklin Gothic Demi Cond" pitchFamily="34" charset="0"/>
              </a:rPr>
              <a:t>His dad was an unsuccessful business man. Fitzgerald grew up wanting to be successful unlike his father. His mother inherited wealth for him to go to the best prep schools, although he always felt out of place.</a:t>
            </a:r>
          </a:p>
          <a:p>
            <a:pPr>
              <a:buFont typeface="Arial" pitchFamily="34" charset="0"/>
              <a:buChar char="•"/>
            </a:pPr>
            <a:endParaRPr lang="en-US" sz="2400" dirty="0" smtClean="0">
              <a:solidFill>
                <a:schemeClr val="bg1"/>
              </a:solidFill>
              <a:latin typeface="Franklin Gothic Demi Cond" pitchFamily="34" charset="0"/>
            </a:endParaRPr>
          </a:p>
          <a:p>
            <a:r>
              <a:rPr lang="en-US" sz="2400" dirty="0" smtClean="0">
                <a:solidFill>
                  <a:schemeClr val="bg1"/>
                </a:solidFill>
                <a:latin typeface="Franklin Gothic Demi Cond" pitchFamily="34" charset="0"/>
              </a:rPr>
              <a:t>	Fitzgerald worked on his school newspaper at the St. Paul Academy, and that is where he got his literary start.  His stories for the paper were detective papers, the teacher published his stories and pushed him to go on and write.</a:t>
            </a:r>
          </a:p>
        </p:txBody>
      </p:sp>
      <p:pic>
        <p:nvPicPr>
          <p:cNvPr id="3" name="Picture 2" descr="http://english.century.project.mnscu.edu/vertical/Sites/%7BBD38ABDB-970F-497C-8443-0E59FAFFBD39%7D/uploads/%7B499B2765-4886-4CDD-BF98-03ACA02D91CE%7D_WEB.jpg"/>
          <p:cNvPicPr>
            <a:picLocks noChangeAspect="1" noChangeArrowheads="1"/>
          </p:cNvPicPr>
          <p:nvPr/>
        </p:nvPicPr>
        <p:blipFill>
          <a:blip r:embed="rId2" cstate="print"/>
          <a:srcRect/>
          <a:stretch>
            <a:fillRect/>
          </a:stretch>
        </p:blipFill>
        <p:spPr bwMode="auto">
          <a:xfrm rot="876713">
            <a:off x="7239000" y="457200"/>
            <a:ext cx="1657350" cy="2381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220" name="Picture 4" descr="http://24.media.tumblr.com/tumblr_lwy1kezAb11qbwvhpo1_500.jpg"/>
          <p:cNvPicPr>
            <a:picLocks noChangeAspect="1" noChangeArrowheads="1"/>
          </p:cNvPicPr>
          <p:nvPr/>
        </p:nvPicPr>
        <p:blipFill>
          <a:blip r:embed="rId3" cstate="print"/>
          <a:srcRect/>
          <a:stretch>
            <a:fillRect/>
          </a:stretch>
        </p:blipFill>
        <p:spPr bwMode="auto">
          <a:xfrm>
            <a:off x="457200" y="228600"/>
            <a:ext cx="1184438" cy="19016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1000"/>
                                        <p:tgtEl>
                                          <p:spTgt spid="9220"/>
                                        </p:tgtEl>
                                      </p:cBhvr>
                                    </p:animEffect>
                                    <p:anim calcmode="lin" valueType="num">
                                      <p:cBhvr>
                                        <p:cTn id="18" dur="1000" fill="hold"/>
                                        <p:tgtEl>
                                          <p:spTgt spid="9220"/>
                                        </p:tgtEl>
                                        <p:attrNameLst>
                                          <p:attrName>ppt_x</p:attrName>
                                        </p:attrNameLst>
                                      </p:cBhvr>
                                      <p:tavLst>
                                        <p:tav tm="0">
                                          <p:val>
                                            <p:strVal val="#ppt_x"/>
                                          </p:val>
                                        </p:tav>
                                        <p:tav tm="100000">
                                          <p:val>
                                            <p:strVal val="#ppt_x"/>
                                          </p:val>
                                        </p:tav>
                                      </p:tavLst>
                                    </p:anim>
                                    <p:anim calcmode="lin" valueType="num">
                                      <p:cBhvr>
                                        <p:cTn id="19" dur="1000" fill="hold"/>
                                        <p:tgtEl>
                                          <p:spTgt spid="9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399" y="228600"/>
            <a:ext cx="8653203" cy="923330"/>
          </a:xfrm>
          <a:prstGeom prst="rect">
            <a:avLst/>
          </a:prstGeom>
          <a:solidFill>
            <a:srgbClr val="DEBF04"/>
          </a:solidFill>
        </p:spPr>
        <p:txBody>
          <a:bodyPr wrap="none" rtlCol="0">
            <a:spAutoFit/>
          </a:bodyPr>
          <a:lstStyle/>
          <a:p>
            <a:r>
              <a:rPr lang="en-US" sz="5400" dirty="0" smtClean="0">
                <a:latin typeface="Broadway" pitchFamily="82" charset="0"/>
              </a:rPr>
              <a:t>“The Lost Generation”</a:t>
            </a:r>
            <a:endParaRPr lang="en-US" sz="5400" dirty="0">
              <a:latin typeface="Broadway" pitchFamily="82" charset="0"/>
            </a:endParaRPr>
          </a:p>
        </p:txBody>
      </p:sp>
      <p:sp>
        <p:nvSpPr>
          <p:cNvPr id="3" name="TextBox 2"/>
          <p:cNvSpPr txBox="1"/>
          <p:nvPr/>
        </p:nvSpPr>
        <p:spPr>
          <a:xfrm>
            <a:off x="533400" y="1371600"/>
            <a:ext cx="6248400" cy="4031873"/>
          </a:xfrm>
          <a:prstGeom prst="rect">
            <a:avLst/>
          </a:prstGeom>
          <a:solidFill>
            <a:schemeClr val="tx1"/>
          </a:solidFill>
        </p:spPr>
        <p:txBody>
          <a:bodyPr wrap="square" rtlCol="0">
            <a:spAutoFit/>
          </a:bodyPr>
          <a:lstStyle/>
          <a:p>
            <a:pPr algn="ctr"/>
            <a:r>
              <a:rPr lang="en-US" sz="3200" dirty="0" smtClean="0">
                <a:solidFill>
                  <a:schemeClr val="bg1"/>
                </a:solidFill>
                <a:latin typeface="Franklin Gothic Demi Cond" pitchFamily="34" charset="0"/>
              </a:rPr>
              <a:t>Fitzgerald was part of a group of writers from the 1920s known as the lost generation.  These writers wrote about the effects that war, changing times, or hardships of the time had on them.  Some of the other writers in the group include Ernest Hemingway and Gertrude Stein</a:t>
            </a:r>
            <a:endParaRPr lang="en-US" sz="3200" dirty="0">
              <a:solidFill>
                <a:schemeClr val="bg1"/>
              </a:solidFill>
              <a:latin typeface="Franklin Gothic Demi Cond" pitchFamily="34" charset="0"/>
            </a:endParaRPr>
          </a:p>
        </p:txBody>
      </p:sp>
      <p:pic>
        <p:nvPicPr>
          <p:cNvPr id="8194" name="Picture 2" descr="http://www.blogcdn.com/blog.moviefone.com/media/2010/02/tumblrkqhtgv2dzz1qzn0deo1500.jpg"/>
          <p:cNvPicPr>
            <a:picLocks noChangeAspect="1" noChangeArrowheads="1"/>
          </p:cNvPicPr>
          <p:nvPr/>
        </p:nvPicPr>
        <p:blipFill>
          <a:blip r:embed="rId2" cstate="print"/>
          <a:srcRect/>
          <a:stretch>
            <a:fillRect/>
          </a:stretch>
        </p:blipFill>
        <p:spPr bwMode="auto">
          <a:xfrm>
            <a:off x="6096000" y="4800600"/>
            <a:ext cx="2527886" cy="1938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farm4.static.flickr.com/3197/3034366905_e251435e6b.jpg"/>
          <p:cNvPicPr>
            <a:picLocks noChangeAspect="1" noChangeArrowheads="1"/>
          </p:cNvPicPr>
          <p:nvPr/>
        </p:nvPicPr>
        <p:blipFill>
          <a:blip r:embed="rId2" cstate="print"/>
          <a:srcRect/>
          <a:stretch>
            <a:fillRect/>
          </a:stretch>
        </p:blipFill>
        <p:spPr bwMode="auto">
          <a:xfrm rot="21334187">
            <a:off x="4800605" y="4323025"/>
            <a:ext cx="1524000" cy="203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3352800" y="228600"/>
            <a:ext cx="2467920" cy="923330"/>
          </a:xfrm>
          <a:prstGeom prst="rect">
            <a:avLst/>
          </a:prstGeom>
          <a:solidFill>
            <a:srgbClr val="DEBF04"/>
          </a:solidFill>
        </p:spPr>
        <p:txBody>
          <a:bodyPr wrap="none" rtlCol="0">
            <a:spAutoFit/>
          </a:bodyPr>
          <a:lstStyle/>
          <a:p>
            <a:r>
              <a:rPr lang="en-US" sz="5400" dirty="0" smtClean="0">
                <a:latin typeface="Broadway" pitchFamily="82" charset="0"/>
              </a:rPr>
              <a:t>Works</a:t>
            </a:r>
            <a:endParaRPr lang="en-US" sz="3200" dirty="0">
              <a:latin typeface="Broadway" pitchFamily="82" charset="0"/>
            </a:endParaRPr>
          </a:p>
        </p:txBody>
      </p:sp>
      <p:sp>
        <p:nvSpPr>
          <p:cNvPr id="3" name="TextBox 2"/>
          <p:cNvSpPr txBox="1"/>
          <p:nvPr/>
        </p:nvSpPr>
        <p:spPr>
          <a:xfrm>
            <a:off x="2438400" y="2362200"/>
            <a:ext cx="4673908" cy="461665"/>
          </a:xfrm>
          <a:prstGeom prst="rect">
            <a:avLst/>
          </a:prstGeom>
          <a:solidFill>
            <a:schemeClr val="tx1"/>
          </a:solidFill>
        </p:spPr>
        <p:txBody>
          <a:bodyPr wrap="none" rtlCol="0">
            <a:spAutoFit/>
          </a:bodyPr>
          <a:lstStyle/>
          <a:p>
            <a:r>
              <a:rPr lang="en-US" sz="2400" i="1" dirty="0" smtClean="0">
                <a:solidFill>
                  <a:schemeClr val="bg1"/>
                </a:solidFill>
                <a:latin typeface="Franklin Gothic Demi Cond" pitchFamily="34" charset="0"/>
              </a:rPr>
              <a:t>The Great Gatsby  </a:t>
            </a:r>
            <a:r>
              <a:rPr lang="en-US" sz="2400" dirty="0" smtClean="0">
                <a:solidFill>
                  <a:schemeClr val="bg1"/>
                </a:solidFill>
                <a:latin typeface="Franklin Gothic Demi Cond" pitchFamily="34" charset="0"/>
              </a:rPr>
              <a:t>1925</a:t>
            </a:r>
            <a:r>
              <a:rPr lang="en-US" sz="2400" i="1" dirty="0" smtClean="0">
                <a:solidFill>
                  <a:schemeClr val="bg1"/>
                </a:solidFill>
                <a:latin typeface="Franklin Gothic Demi Cond" pitchFamily="34" charset="0"/>
              </a:rPr>
              <a:t> </a:t>
            </a:r>
            <a:r>
              <a:rPr lang="en-US" sz="2400" dirty="0" smtClean="0">
                <a:solidFill>
                  <a:schemeClr val="bg1"/>
                </a:solidFill>
                <a:latin typeface="Franklin Gothic Demi Cond" pitchFamily="34" charset="0"/>
              </a:rPr>
              <a:t>(most famous)</a:t>
            </a:r>
            <a:endParaRPr lang="en-US" sz="2400" i="1" dirty="0">
              <a:solidFill>
                <a:schemeClr val="bg1"/>
              </a:solidFill>
              <a:latin typeface="Franklin Gothic Demi Cond" pitchFamily="34" charset="0"/>
            </a:endParaRPr>
          </a:p>
        </p:txBody>
      </p:sp>
      <p:sp>
        <p:nvSpPr>
          <p:cNvPr id="5" name="TextBox 4"/>
          <p:cNvSpPr txBox="1"/>
          <p:nvPr/>
        </p:nvSpPr>
        <p:spPr>
          <a:xfrm>
            <a:off x="152400" y="1219200"/>
            <a:ext cx="3349763" cy="461665"/>
          </a:xfrm>
          <a:prstGeom prst="rect">
            <a:avLst/>
          </a:prstGeom>
          <a:solidFill>
            <a:schemeClr val="tx1"/>
          </a:solidFill>
        </p:spPr>
        <p:txBody>
          <a:bodyPr wrap="none" rtlCol="0">
            <a:spAutoFit/>
          </a:bodyPr>
          <a:lstStyle/>
          <a:p>
            <a:r>
              <a:rPr lang="en-US" sz="2400" i="1" dirty="0" smtClean="0">
                <a:solidFill>
                  <a:schemeClr val="bg1"/>
                </a:solidFill>
                <a:latin typeface="Franklin Gothic Demi Cond" pitchFamily="34" charset="0"/>
              </a:rPr>
              <a:t>This Side of Paradise  </a:t>
            </a:r>
            <a:r>
              <a:rPr lang="en-US" sz="2400" dirty="0" smtClean="0">
                <a:solidFill>
                  <a:schemeClr val="bg1"/>
                </a:solidFill>
                <a:latin typeface="Franklin Gothic Demi Cond" pitchFamily="34" charset="0"/>
              </a:rPr>
              <a:t>1920</a:t>
            </a:r>
            <a:endParaRPr lang="en-US" sz="2400" i="1" dirty="0">
              <a:solidFill>
                <a:schemeClr val="bg1"/>
              </a:solidFill>
              <a:latin typeface="Franklin Gothic Demi Cond" pitchFamily="34" charset="0"/>
            </a:endParaRPr>
          </a:p>
        </p:txBody>
      </p:sp>
      <p:sp>
        <p:nvSpPr>
          <p:cNvPr id="6" name="TextBox 5"/>
          <p:cNvSpPr txBox="1"/>
          <p:nvPr/>
        </p:nvSpPr>
        <p:spPr>
          <a:xfrm>
            <a:off x="4800600" y="1447800"/>
            <a:ext cx="3277116" cy="461665"/>
          </a:xfrm>
          <a:prstGeom prst="rect">
            <a:avLst/>
          </a:prstGeom>
          <a:solidFill>
            <a:schemeClr val="tx1"/>
          </a:solidFill>
        </p:spPr>
        <p:txBody>
          <a:bodyPr wrap="none" rtlCol="0">
            <a:spAutoFit/>
          </a:bodyPr>
          <a:lstStyle/>
          <a:p>
            <a:r>
              <a:rPr lang="en-US" sz="2400" i="1" dirty="0" smtClean="0">
                <a:solidFill>
                  <a:schemeClr val="bg1"/>
                </a:solidFill>
                <a:latin typeface="Franklin Gothic Demi Cond" pitchFamily="34" charset="0"/>
              </a:rPr>
              <a:t>Tales of the Jazz Age  </a:t>
            </a:r>
            <a:r>
              <a:rPr lang="en-US" sz="2400" dirty="0" smtClean="0">
                <a:solidFill>
                  <a:schemeClr val="bg1"/>
                </a:solidFill>
                <a:latin typeface="Franklin Gothic Demi Cond" pitchFamily="34" charset="0"/>
              </a:rPr>
              <a:t>1922</a:t>
            </a:r>
            <a:endParaRPr lang="en-US" sz="2400" i="1" dirty="0">
              <a:solidFill>
                <a:schemeClr val="bg1"/>
              </a:solidFill>
              <a:latin typeface="Franklin Gothic Demi Cond" pitchFamily="34" charset="0"/>
            </a:endParaRPr>
          </a:p>
        </p:txBody>
      </p:sp>
      <p:sp>
        <p:nvSpPr>
          <p:cNvPr id="7" name="TextBox 6"/>
          <p:cNvSpPr txBox="1"/>
          <p:nvPr/>
        </p:nvSpPr>
        <p:spPr>
          <a:xfrm>
            <a:off x="2514600" y="3429000"/>
            <a:ext cx="3516988" cy="461665"/>
          </a:xfrm>
          <a:prstGeom prst="rect">
            <a:avLst/>
          </a:prstGeom>
          <a:solidFill>
            <a:schemeClr val="tx1"/>
          </a:solidFill>
        </p:spPr>
        <p:txBody>
          <a:bodyPr wrap="none" rtlCol="0">
            <a:spAutoFit/>
          </a:bodyPr>
          <a:lstStyle/>
          <a:p>
            <a:r>
              <a:rPr lang="en-US" sz="2400" i="1" dirty="0" smtClean="0">
                <a:solidFill>
                  <a:schemeClr val="bg1"/>
                </a:solidFill>
                <a:latin typeface="Franklin Gothic Demi Cond" pitchFamily="34" charset="0"/>
              </a:rPr>
              <a:t>All the Sad Young Men  </a:t>
            </a:r>
            <a:r>
              <a:rPr lang="en-US" sz="2400" dirty="0" smtClean="0">
                <a:solidFill>
                  <a:schemeClr val="bg1"/>
                </a:solidFill>
                <a:latin typeface="Franklin Gothic Demi Cond" pitchFamily="34" charset="0"/>
              </a:rPr>
              <a:t>1926</a:t>
            </a:r>
            <a:endParaRPr lang="en-US" sz="2400" dirty="0">
              <a:solidFill>
                <a:schemeClr val="bg1"/>
              </a:solidFill>
              <a:latin typeface="Franklin Gothic Demi Cond" pitchFamily="34" charset="0"/>
            </a:endParaRPr>
          </a:p>
        </p:txBody>
      </p:sp>
      <p:sp>
        <p:nvSpPr>
          <p:cNvPr id="8" name="TextBox 7"/>
          <p:cNvSpPr txBox="1"/>
          <p:nvPr/>
        </p:nvSpPr>
        <p:spPr>
          <a:xfrm>
            <a:off x="762000" y="4343400"/>
            <a:ext cx="3091808" cy="461665"/>
          </a:xfrm>
          <a:prstGeom prst="rect">
            <a:avLst/>
          </a:prstGeom>
          <a:solidFill>
            <a:schemeClr val="tx1"/>
          </a:solidFill>
        </p:spPr>
        <p:txBody>
          <a:bodyPr wrap="none" rtlCol="0">
            <a:spAutoFit/>
          </a:bodyPr>
          <a:lstStyle/>
          <a:p>
            <a:r>
              <a:rPr lang="en-US" sz="2400" i="1" dirty="0" smtClean="0">
                <a:solidFill>
                  <a:schemeClr val="bg1"/>
                </a:solidFill>
                <a:latin typeface="Franklin Gothic Demi Cond" pitchFamily="34" charset="0"/>
              </a:rPr>
              <a:t>Tender is the Night</a:t>
            </a:r>
            <a:r>
              <a:rPr lang="en-US" sz="2400" dirty="0" smtClean="0">
                <a:solidFill>
                  <a:schemeClr val="bg1"/>
                </a:solidFill>
                <a:latin typeface="Franklin Gothic Demi Cond" pitchFamily="34" charset="0"/>
              </a:rPr>
              <a:t>  1934</a:t>
            </a:r>
            <a:endParaRPr lang="en-US" sz="2400" i="1" dirty="0">
              <a:solidFill>
                <a:schemeClr val="bg1"/>
              </a:solidFill>
              <a:latin typeface="Franklin Gothic Demi Cond" pitchFamily="34" charset="0"/>
            </a:endParaRPr>
          </a:p>
        </p:txBody>
      </p:sp>
      <p:sp>
        <p:nvSpPr>
          <p:cNvPr id="9" name="TextBox 8"/>
          <p:cNvSpPr txBox="1"/>
          <p:nvPr/>
        </p:nvSpPr>
        <p:spPr>
          <a:xfrm>
            <a:off x="6248400" y="5105400"/>
            <a:ext cx="2739020" cy="461665"/>
          </a:xfrm>
          <a:prstGeom prst="rect">
            <a:avLst/>
          </a:prstGeom>
          <a:solidFill>
            <a:schemeClr val="tx1"/>
          </a:solidFill>
        </p:spPr>
        <p:txBody>
          <a:bodyPr wrap="none" rtlCol="0">
            <a:spAutoFit/>
          </a:bodyPr>
          <a:lstStyle/>
          <a:p>
            <a:r>
              <a:rPr lang="en-US" sz="2400" i="1" dirty="0" smtClean="0">
                <a:solidFill>
                  <a:schemeClr val="bg1"/>
                </a:solidFill>
                <a:latin typeface="Franklin Gothic Demi Cond" pitchFamily="34" charset="0"/>
              </a:rPr>
              <a:t>The Last Tycoon</a:t>
            </a:r>
            <a:r>
              <a:rPr lang="en-US" sz="2400" dirty="0" smtClean="0">
                <a:solidFill>
                  <a:schemeClr val="bg1"/>
                </a:solidFill>
                <a:latin typeface="Franklin Gothic Demi Cond" pitchFamily="34" charset="0"/>
              </a:rPr>
              <a:t>  1940</a:t>
            </a:r>
            <a:endParaRPr lang="en-US" sz="2400" i="1" dirty="0">
              <a:solidFill>
                <a:schemeClr val="bg1"/>
              </a:solidFill>
              <a:latin typeface="Franklin Gothic Demi Cond" pitchFamily="34" charset="0"/>
            </a:endParaRPr>
          </a:p>
        </p:txBody>
      </p:sp>
      <p:pic>
        <p:nvPicPr>
          <p:cNvPr id="7172" name="Picture 4" descr="http://theliteraryman.files.wordpress.com/2012/04/gatsby.jpg"/>
          <p:cNvPicPr>
            <a:picLocks noChangeAspect="1" noChangeArrowheads="1"/>
          </p:cNvPicPr>
          <p:nvPr/>
        </p:nvPicPr>
        <p:blipFill>
          <a:blip r:embed="rId3" cstate="print"/>
          <a:srcRect/>
          <a:stretch>
            <a:fillRect/>
          </a:stretch>
        </p:blipFill>
        <p:spPr bwMode="auto">
          <a:xfrm rot="547654">
            <a:off x="6944378" y="2241036"/>
            <a:ext cx="1527877" cy="2171700"/>
          </a:xfrm>
          <a:prstGeom prst="rect">
            <a:avLst/>
          </a:prstGeom>
          <a:noFill/>
        </p:spPr>
      </p:pic>
      <p:pic>
        <p:nvPicPr>
          <p:cNvPr id="7170" name="Picture 2" descr="http://candlesbook.com/shopsite_sc/media/arts/posters/bookcovers/thissideof.jpg"/>
          <p:cNvPicPr>
            <a:picLocks noChangeAspect="1" noChangeArrowheads="1"/>
          </p:cNvPicPr>
          <p:nvPr/>
        </p:nvPicPr>
        <p:blipFill>
          <a:blip r:embed="rId4" cstate="print"/>
          <a:srcRect/>
          <a:stretch>
            <a:fillRect/>
          </a:stretch>
        </p:blipFill>
        <p:spPr bwMode="auto">
          <a:xfrm rot="21132553">
            <a:off x="519046" y="1762960"/>
            <a:ext cx="14224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4" name="Picture 6" descr="http://3.bp.blogspot.com/_5RTMa3pxr8s/TBEzR-t0xsI/AAAAAAAABiE/hmwYt8YODUY/s1600/tender.gif"/>
          <p:cNvPicPr>
            <a:picLocks noChangeAspect="1" noChangeArrowheads="1"/>
          </p:cNvPicPr>
          <p:nvPr/>
        </p:nvPicPr>
        <p:blipFill>
          <a:blip r:embed="rId5" cstate="print"/>
          <a:srcRect/>
          <a:stretch>
            <a:fillRect/>
          </a:stretch>
        </p:blipFill>
        <p:spPr bwMode="auto">
          <a:xfrm>
            <a:off x="1524000" y="4800600"/>
            <a:ext cx="1371600" cy="17995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fade">
                                      <p:cBhvr>
                                        <p:cTn id="42" dur="1000"/>
                                        <p:tgtEl>
                                          <p:spTgt spid="7170"/>
                                        </p:tgtEl>
                                      </p:cBhvr>
                                    </p:animEffect>
                                    <p:anim calcmode="lin" valueType="num">
                                      <p:cBhvr>
                                        <p:cTn id="43" dur="1000" fill="hold"/>
                                        <p:tgtEl>
                                          <p:spTgt spid="7170"/>
                                        </p:tgtEl>
                                        <p:attrNameLst>
                                          <p:attrName>ppt_x</p:attrName>
                                        </p:attrNameLst>
                                      </p:cBhvr>
                                      <p:tavLst>
                                        <p:tav tm="0">
                                          <p:val>
                                            <p:strVal val="#ppt_x"/>
                                          </p:val>
                                        </p:tav>
                                        <p:tav tm="100000">
                                          <p:val>
                                            <p:strVal val="#ppt_x"/>
                                          </p:val>
                                        </p:tav>
                                      </p:tavLst>
                                    </p:anim>
                                    <p:anim calcmode="lin" valueType="num">
                                      <p:cBhvr>
                                        <p:cTn id="44" dur="1000" fill="hold"/>
                                        <p:tgtEl>
                                          <p:spTgt spid="71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172"/>
                                        </p:tgtEl>
                                        <p:attrNameLst>
                                          <p:attrName>style.visibility</p:attrName>
                                        </p:attrNameLst>
                                      </p:cBhvr>
                                      <p:to>
                                        <p:strVal val="visible"/>
                                      </p:to>
                                    </p:set>
                                    <p:animEffect transition="in" filter="fade">
                                      <p:cBhvr>
                                        <p:cTn id="47" dur="1000"/>
                                        <p:tgtEl>
                                          <p:spTgt spid="7172"/>
                                        </p:tgtEl>
                                      </p:cBhvr>
                                    </p:animEffect>
                                    <p:anim calcmode="lin" valueType="num">
                                      <p:cBhvr>
                                        <p:cTn id="48" dur="1000" fill="hold"/>
                                        <p:tgtEl>
                                          <p:spTgt spid="7172"/>
                                        </p:tgtEl>
                                        <p:attrNameLst>
                                          <p:attrName>ppt_x</p:attrName>
                                        </p:attrNameLst>
                                      </p:cBhvr>
                                      <p:tavLst>
                                        <p:tav tm="0">
                                          <p:val>
                                            <p:strVal val="#ppt_x"/>
                                          </p:val>
                                        </p:tav>
                                        <p:tav tm="100000">
                                          <p:val>
                                            <p:strVal val="#ppt_x"/>
                                          </p:val>
                                        </p:tav>
                                      </p:tavLst>
                                    </p:anim>
                                    <p:anim calcmode="lin" valueType="num">
                                      <p:cBhvr>
                                        <p:cTn id="49" dur="1000" fill="hold"/>
                                        <p:tgtEl>
                                          <p:spTgt spid="717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fade">
                                      <p:cBhvr>
                                        <p:cTn id="52" dur="1000"/>
                                        <p:tgtEl>
                                          <p:spTgt spid="7174"/>
                                        </p:tgtEl>
                                      </p:cBhvr>
                                    </p:animEffect>
                                    <p:anim calcmode="lin" valueType="num">
                                      <p:cBhvr>
                                        <p:cTn id="53" dur="1000" fill="hold"/>
                                        <p:tgtEl>
                                          <p:spTgt spid="7174"/>
                                        </p:tgtEl>
                                        <p:attrNameLst>
                                          <p:attrName>ppt_x</p:attrName>
                                        </p:attrNameLst>
                                      </p:cBhvr>
                                      <p:tavLst>
                                        <p:tav tm="0">
                                          <p:val>
                                            <p:strVal val="#ppt_x"/>
                                          </p:val>
                                        </p:tav>
                                        <p:tav tm="100000">
                                          <p:val>
                                            <p:strVal val="#ppt_x"/>
                                          </p:val>
                                        </p:tav>
                                      </p:tavLst>
                                    </p:anim>
                                    <p:anim calcmode="lin" valueType="num">
                                      <p:cBhvr>
                                        <p:cTn id="54" dur="1000" fill="hold"/>
                                        <p:tgtEl>
                                          <p:spTgt spid="717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176"/>
                                        </p:tgtEl>
                                        <p:attrNameLst>
                                          <p:attrName>style.visibility</p:attrName>
                                        </p:attrNameLst>
                                      </p:cBhvr>
                                      <p:to>
                                        <p:strVal val="visible"/>
                                      </p:to>
                                    </p:set>
                                    <p:animEffect transition="in" filter="fade">
                                      <p:cBhvr>
                                        <p:cTn id="57" dur="1000"/>
                                        <p:tgtEl>
                                          <p:spTgt spid="7176"/>
                                        </p:tgtEl>
                                      </p:cBhvr>
                                    </p:animEffect>
                                    <p:anim calcmode="lin" valueType="num">
                                      <p:cBhvr>
                                        <p:cTn id="58" dur="1000" fill="hold"/>
                                        <p:tgtEl>
                                          <p:spTgt spid="7176"/>
                                        </p:tgtEl>
                                        <p:attrNameLst>
                                          <p:attrName>ppt_x</p:attrName>
                                        </p:attrNameLst>
                                      </p:cBhvr>
                                      <p:tavLst>
                                        <p:tav tm="0">
                                          <p:val>
                                            <p:strVal val="#ppt_x"/>
                                          </p:val>
                                        </p:tav>
                                        <p:tav tm="100000">
                                          <p:val>
                                            <p:strVal val="#ppt_x"/>
                                          </p:val>
                                        </p:tav>
                                      </p:tavLst>
                                    </p:anim>
                                    <p:anim calcmode="lin" valueType="num">
                                      <p:cBhvr>
                                        <p:cTn id="59"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921" y="381000"/>
            <a:ext cx="6576159" cy="923330"/>
          </a:xfrm>
          <a:prstGeom prst="rect">
            <a:avLst/>
          </a:prstGeom>
          <a:solidFill>
            <a:srgbClr val="DEBF04"/>
          </a:solidFill>
        </p:spPr>
        <p:txBody>
          <a:bodyPr wrap="none" rtlCol="0">
            <a:spAutoFit/>
          </a:bodyPr>
          <a:lstStyle/>
          <a:p>
            <a:r>
              <a:rPr lang="en-US" sz="5400" i="1" dirty="0" smtClean="0">
                <a:latin typeface="Broadway" pitchFamily="82" charset="0"/>
              </a:rPr>
              <a:t>The Great Gatsby</a:t>
            </a:r>
            <a:endParaRPr lang="en-US" sz="5400" i="1" dirty="0">
              <a:latin typeface="Broadway" pitchFamily="82" charset="0"/>
            </a:endParaRPr>
          </a:p>
        </p:txBody>
      </p:sp>
      <p:sp>
        <p:nvSpPr>
          <p:cNvPr id="3" name="TextBox 2"/>
          <p:cNvSpPr txBox="1"/>
          <p:nvPr/>
        </p:nvSpPr>
        <p:spPr>
          <a:xfrm>
            <a:off x="1143000" y="2133600"/>
            <a:ext cx="6858000" cy="3046988"/>
          </a:xfrm>
          <a:prstGeom prst="rect">
            <a:avLst/>
          </a:prstGeom>
          <a:solidFill>
            <a:schemeClr val="tx1"/>
          </a:solidFill>
        </p:spPr>
        <p:txBody>
          <a:bodyPr wrap="square" rtlCol="0">
            <a:spAutoFit/>
          </a:bodyPr>
          <a:lstStyle/>
          <a:p>
            <a:pPr algn="ctr"/>
            <a:r>
              <a:rPr lang="en-US" sz="2400" i="1" dirty="0" smtClean="0">
                <a:solidFill>
                  <a:schemeClr val="bg1"/>
                </a:solidFill>
                <a:latin typeface="Franklin Gothic Demi Cond" pitchFamily="34" charset="0"/>
              </a:rPr>
              <a:t>The Great  Gatsby </a:t>
            </a:r>
            <a:r>
              <a:rPr lang="en-US" sz="2400" dirty="0" smtClean="0">
                <a:solidFill>
                  <a:schemeClr val="bg1"/>
                </a:solidFill>
                <a:latin typeface="Franklin Gothic Demi Cond" pitchFamily="34" charset="0"/>
              </a:rPr>
              <a:t> is a tale of Jay Gatsby, a poor born man who works to become a rich man for a woman, Daisy.  The story tells of Gatsby’s life trying to win over Daisy even though she is married.  It has a great deal of symbolism, as much of his works do.  The story takes a twist at the end when Gatsby’s car kills a woman and the husband of the woman searches for Gatsby and kills him, even though Daisy was driving.</a:t>
            </a:r>
            <a:endParaRPr lang="en-US" sz="2400" i="1" dirty="0">
              <a:solidFill>
                <a:schemeClr val="bg1"/>
              </a:solidFill>
              <a:latin typeface="Franklin Gothic Demi Cond" pitchFamily="34" charset="0"/>
            </a:endParaRPr>
          </a:p>
        </p:txBody>
      </p:sp>
      <p:pic>
        <p:nvPicPr>
          <p:cNvPr id="6146" name="Picture 2" descr="http://esl-bits.net/Books/The_Great_Gatsby/the_great_gatsby.gif"/>
          <p:cNvPicPr>
            <a:picLocks noChangeAspect="1" noChangeArrowheads="1"/>
          </p:cNvPicPr>
          <p:nvPr/>
        </p:nvPicPr>
        <p:blipFill>
          <a:blip r:embed="rId2" cstate="print"/>
          <a:srcRect/>
          <a:stretch>
            <a:fillRect/>
          </a:stretch>
        </p:blipFill>
        <p:spPr bwMode="auto">
          <a:xfrm>
            <a:off x="6172200" y="4876800"/>
            <a:ext cx="2057400" cy="154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8" name="Picture 4" descr="http://4.bp.blogspot.com/-wzo1sr0HZbA/T8968FVfLyI/AAAAAAAAA9A/DsPCVvwJlBg/s1600/THE-GREAT-GATSBY.jpg"/>
          <p:cNvPicPr>
            <a:picLocks noChangeAspect="1" noChangeArrowheads="1"/>
          </p:cNvPicPr>
          <p:nvPr/>
        </p:nvPicPr>
        <p:blipFill>
          <a:blip r:embed="rId3" cstate="print"/>
          <a:srcRect/>
          <a:stretch>
            <a:fillRect/>
          </a:stretch>
        </p:blipFill>
        <p:spPr bwMode="auto">
          <a:xfrm rot="20911361">
            <a:off x="540032" y="4897186"/>
            <a:ext cx="1143000" cy="1713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anim calcmode="lin" valueType="num">
                                      <p:cBhvr>
                                        <p:cTn id="18" dur="1000" fill="hold"/>
                                        <p:tgtEl>
                                          <p:spTgt spid="6148"/>
                                        </p:tgtEl>
                                        <p:attrNameLst>
                                          <p:attrName>ppt_x</p:attrName>
                                        </p:attrNameLst>
                                      </p:cBhvr>
                                      <p:tavLst>
                                        <p:tav tm="0">
                                          <p:val>
                                            <p:strVal val="#ppt_x"/>
                                          </p:val>
                                        </p:tav>
                                        <p:tav tm="100000">
                                          <p:val>
                                            <p:strVal val="#ppt_x"/>
                                          </p:val>
                                        </p:tav>
                                      </p:tavLst>
                                    </p:anim>
                                    <p:anim calcmode="lin" valueType="num">
                                      <p:cBhvr>
                                        <p:cTn id="19" dur="1000" fill="hold"/>
                                        <p:tgtEl>
                                          <p:spTgt spid="61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1000"/>
                                        <p:tgtEl>
                                          <p:spTgt spid="6146"/>
                                        </p:tgtEl>
                                      </p:cBhvr>
                                    </p:animEffect>
                                    <p:anim calcmode="lin" valueType="num">
                                      <p:cBhvr>
                                        <p:cTn id="23" dur="1000" fill="hold"/>
                                        <p:tgtEl>
                                          <p:spTgt spid="6146"/>
                                        </p:tgtEl>
                                        <p:attrNameLst>
                                          <p:attrName>ppt_x</p:attrName>
                                        </p:attrNameLst>
                                      </p:cBhvr>
                                      <p:tavLst>
                                        <p:tav tm="0">
                                          <p:val>
                                            <p:strVal val="#ppt_x"/>
                                          </p:val>
                                        </p:tav>
                                        <p:tav tm="100000">
                                          <p:val>
                                            <p:strVal val="#ppt_x"/>
                                          </p:val>
                                        </p:tav>
                                      </p:tavLst>
                                    </p:anim>
                                    <p:anim calcmode="lin" valueType="num">
                                      <p:cBhvr>
                                        <p:cTn id="2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6975" y="152400"/>
            <a:ext cx="1350050" cy="923330"/>
          </a:xfrm>
          <a:prstGeom prst="rect">
            <a:avLst/>
          </a:prstGeom>
          <a:solidFill>
            <a:srgbClr val="DEBF04"/>
          </a:solidFill>
        </p:spPr>
        <p:txBody>
          <a:bodyPr wrap="none" rtlCol="0">
            <a:spAutoFit/>
          </a:bodyPr>
          <a:lstStyle/>
          <a:p>
            <a:r>
              <a:rPr lang="en-US" sz="5400" dirty="0" smtClean="0">
                <a:latin typeface="Broadway" pitchFamily="82" charset="0"/>
              </a:rPr>
              <a:t>Bio</a:t>
            </a:r>
            <a:endParaRPr lang="en-US" sz="5400" dirty="0">
              <a:latin typeface="Broadway" pitchFamily="82" charset="0"/>
            </a:endParaRPr>
          </a:p>
        </p:txBody>
      </p:sp>
      <p:sp>
        <p:nvSpPr>
          <p:cNvPr id="4" name="TextBox 3"/>
          <p:cNvSpPr txBox="1"/>
          <p:nvPr/>
        </p:nvSpPr>
        <p:spPr>
          <a:xfrm>
            <a:off x="1181100" y="1295400"/>
            <a:ext cx="6781800" cy="5262979"/>
          </a:xfrm>
          <a:prstGeom prst="rect">
            <a:avLst/>
          </a:prstGeom>
          <a:solidFill>
            <a:schemeClr val="tx1"/>
          </a:solidFill>
        </p:spPr>
        <p:txBody>
          <a:bodyPr wrap="square" rtlCol="0">
            <a:spAutoFit/>
          </a:bodyPr>
          <a:lstStyle/>
          <a:p>
            <a:pPr algn="ctr"/>
            <a:r>
              <a:rPr lang="en-US" sz="2800" dirty="0" smtClean="0">
                <a:solidFill>
                  <a:schemeClr val="bg1"/>
                </a:solidFill>
                <a:latin typeface="Franklin Gothic Demi Cond" pitchFamily="34" charset="0"/>
              </a:rPr>
              <a:t>Fitzgerald entered college only to drop out 3 years later due his focus on his writing.  He entered the army and fell in love with Zelda Sayre.  She wouldn’t yet marry him because she wanted to make sure he had enough money.  In 1919 he was discharged from the army and moved to New York City.  There he published his first novel </a:t>
            </a:r>
            <a:r>
              <a:rPr lang="en-US" sz="2800" i="1" dirty="0" smtClean="0">
                <a:solidFill>
                  <a:schemeClr val="bg1"/>
                </a:solidFill>
                <a:latin typeface="Franklin Gothic Demi Cond" pitchFamily="34" charset="0"/>
              </a:rPr>
              <a:t>This Side of Paradise</a:t>
            </a:r>
            <a:r>
              <a:rPr lang="en-US" sz="2800" dirty="0" smtClean="0">
                <a:solidFill>
                  <a:schemeClr val="bg1"/>
                </a:solidFill>
                <a:latin typeface="Franklin Gothic Demi Cond" pitchFamily="34" charset="0"/>
              </a:rPr>
              <a:t>, and one week later he proposed to Zelda.  One year later they had a daughter.  In 1924 he moved to France for inspiration to write his greatest novel, </a:t>
            </a:r>
            <a:r>
              <a:rPr lang="en-US" sz="2800" i="1" dirty="0" smtClean="0">
                <a:solidFill>
                  <a:schemeClr val="bg1"/>
                </a:solidFill>
                <a:latin typeface="Franklin Gothic Demi Cond" pitchFamily="34" charset="0"/>
              </a:rPr>
              <a:t>The Great Gatsby</a:t>
            </a:r>
            <a:r>
              <a:rPr lang="en-US" sz="2800" dirty="0" smtClean="0">
                <a:solidFill>
                  <a:schemeClr val="bg1"/>
                </a:solidFill>
                <a:latin typeface="Franklin Gothic Demi Cond" pitchFamily="34" charset="0"/>
              </a:rPr>
              <a:t>.  </a:t>
            </a:r>
            <a:endParaRPr lang="en-US" sz="2800" dirty="0">
              <a:solidFill>
                <a:schemeClr val="bg1"/>
              </a:solidFill>
              <a:latin typeface="Franklin Gothic Demi Con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http://www.vintageperiods.com/_files/Image/5%20Fitzgerald%20House(5).jpg"/>
          <p:cNvPicPr>
            <a:picLocks noChangeAspect="1" noChangeArrowheads="1"/>
          </p:cNvPicPr>
          <p:nvPr/>
        </p:nvPicPr>
        <p:blipFill>
          <a:blip r:embed="rId2" cstate="print"/>
          <a:srcRect/>
          <a:stretch>
            <a:fillRect/>
          </a:stretch>
        </p:blipFill>
        <p:spPr bwMode="auto">
          <a:xfrm rot="719808">
            <a:off x="5267096" y="4855559"/>
            <a:ext cx="2924175" cy="18631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12" name="Picture 16" descr="[F. Scott Fitzgerald letter to Charles Green Shaw]">
            <a:hlinkClick r:id="rId3"/>
          </p:cNvPr>
          <p:cNvPicPr>
            <a:picLocks noChangeAspect="1" noChangeArrowheads="1"/>
          </p:cNvPicPr>
          <p:nvPr/>
        </p:nvPicPr>
        <p:blipFill>
          <a:blip r:embed="rId4" cstate="print"/>
          <a:srcRect/>
          <a:stretch>
            <a:fillRect/>
          </a:stretch>
        </p:blipFill>
        <p:spPr bwMode="auto">
          <a:xfrm rot="332840">
            <a:off x="311284" y="2871834"/>
            <a:ext cx="1170444" cy="17673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10" name="Picture 14" descr="http://blogs.crikey.com.au/liticism/files/2012/01/6749254441_da4485dbab_o.jpg"/>
          <p:cNvPicPr>
            <a:picLocks noChangeAspect="1" noChangeArrowheads="1"/>
          </p:cNvPicPr>
          <p:nvPr/>
        </p:nvPicPr>
        <p:blipFill>
          <a:blip r:embed="rId5" cstate="print"/>
          <a:srcRect/>
          <a:stretch>
            <a:fillRect/>
          </a:stretch>
        </p:blipFill>
        <p:spPr bwMode="auto">
          <a:xfrm>
            <a:off x="4038600" y="3124200"/>
            <a:ext cx="1946988" cy="2385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8" name="Picture 12" descr="http://img.gawkerassets.com/img/184mdoecai616jpg/original.jpg"/>
          <p:cNvPicPr>
            <a:picLocks noChangeAspect="1" noChangeArrowheads="1"/>
          </p:cNvPicPr>
          <p:nvPr/>
        </p:nvPicPr>
        <p:blipFill>
          <a:blip r:embed="rId6" cstate="print"/>
          <a:srcRect/>
          <a:stretch>
            <a:fillRect/>
          </a:stretch>
        </p:blipFill>
        <p:spPr bwMode="auto">
          <a:xfrm>
            <a:off x="228601" y="4648200"/>
            <a:ext cx="3251200"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6" name="Picture 10" descr="http://t3.gstatic.com/images?q=tbn:ANd9GcThr5PThfMn-hE0EgvlmBTyd21J3f9v7EgiwvA5L7UgpX9qwnehtg"/>
          <p:cNvPicPr>
            <a:picLocks noChangeAspect="1" noChangeArrowheads="1"/>
          </p:cNvPicPr>
          <p:nvPr/>
        </p:nvPicPr>
        <p:blipFill>
          <a:blip r:embed="rId7" cstate="print"/>
          <a:srcRect/>
          <a:stretch>
            <a:fillRect/>
          </a:stretch>
        </p:blipFill>
        <p:spPr bwMode="auto">
          <a:xfrm rot="682620">
            <a:off x="2226577" y="2759978"/>
            <a:ext cx="1905000" cy="1905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8" name="Picture 2" descr="http://images.fineartamerica.com/images-medium-large/f-scott-fitzgerald-granger.jpg"/>
          <p:cNvPicPr>
            <a:picLocks noChangeAspect="1" noChangeArrowheads="1"/>
          </p:cNvPicPr>
          <p:nvPr/>
        </p:nvPicPr>
        <p:blipFill>
          <a:blip r:embed="rId8" cstate="print"/>
          <a:srcRect/>
          <a:stretch>
            <a:fillRect/>
          </a:stretch>
        </p:blipFill>
        <p:spPr bwMode="auto">
          <a:xfrm>
            <a:off x="609600" y="381000"/>
            <a:ext cx="1705134" cy="2863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0" name="Picture 4" descr="http://images.fineartamerica.com/images-medium-large/f-scott-fitzgerald-his-wife-zelda-everett.jpg"/>
          <p:cNvPicPr>
            <a:picLocks noChangeAspect="1" noChangeArrowheads="1"/>
          </p:cNvPicPr>
          <p:nvPr/>
        </p:nvPicPr>
        <p:blipFill>
          <a:blip r:embed="rId9" cstate="print"/>
          <a:srcRect/>
          <a:stretch>
            <a:fillRect/>
          </a:stretch>
        </p:blipFill>
        <p:spPr bwMode="auto">
          <a:xfrm rot="370805">
            <a:off x="2647124" y="472140"/>
            <a:ext cx="4025659" cy="2133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2" name="Picture 6" descr="http://guestofaguest.com/wp-content/uploads/2012/11/fitzgerald_pic.jpg"/>
          <p:cNvPicPr>
            <a:picLocks noChangeAspect="1" noChangeArrowheads="1"/>
          </p:cNvPicPr>
          <p:nvPr/>
        </p:nvPicPr>
        <p:blipFill>
          <a:blip r:embed="rId10" cstate="print"/>
          <a:srcRect/>
          <a:stretch>
            <a:fillRect/>
          </a:stretch>
        </p:blipFill>
        <p:spPr bwMode="auto">
          <a:xfrm>
            <a:off x="6019800" y="2819400"/>
            <a:ext cx="2247900" cy="2060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4" name="Picture 8" descr="http://www.flapperjane.com/July%20August/ZELDA.jpg"/>
          <p:cNvPicPr>
            <a:picLocks noChangeAspect="1" noChangeArrowheads="1"/>
          </p:cNvPicPr>
          <p:nvPr/>
        </p:nvPicPr>
        <p:blipFill>
          <a:blip r:embed="rId11" cstate="print"/>
          <a:srcRect/>
          <a:stretch>
            <a:fillRect/>
          </a:stretch>
        </p:blipFill>
        <p:spPr bwMode="auto">
          <a:xfrm rot="666519">
            <a:off x="7055823" y="445180"/>
            <a:ext cx="1672711" cy="2216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1000"/>
                                        <p:tgtEl>
                                          <p:spTgt spid="4104"/>
                                        </p:tgtEl>
                                      </p:cBhvr>
                                    </p:animEffect>
                                    <p:anim calcmode="lin" valueType="num">
                                      <p:cBhvr>
                                        <p:cTn id="18" dur="1000" fill="hold"/>
                                        <p:tgtEl>
                                          <p:spTgt spid="4104"/>
                                        </p:tgtEl>
                                        <p:attrNameLst>
                                          <p:attrName>ppt_x</p:attrName>
                                        </p:attrNameLst>
                                      </p:cBhvr>
                                      <p:tavLst>
                                        <p:tav tm="0">
                                          <p:val>
                                            <p:strVal val="#ppt_x"/>
                                          </p:val>
                                        </p:tav>
                                        <p:tav tm="100000">
                                          <p:val>
                                            <p:strVal val="#ppt_x"/>
                                          </p:val>
                                        </p:tav>
                                      </p:tavLst>
                                    </p:anim>
                                    <p:anim calcmode="lin" valueType="num">
                                      <p:cBhvr>
                                        <p:cTn id="19" dur="1000" fill="hold"/>
                                        <p:tgtEl>
                                          <p:spTgt spid="410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1000"/>
                                        <p:tgtEl>
                                          <p:spTgt spid="4106"/>
                                        </p:tgtEl>
                                      </p:cBhvr>
                                    </p:animEffect>
                                    <p:anim calcmode="lin" valueType="num">
                                      <p:cBhvr>
                                        <p:cTn id="23" dur="1000" fill="hold"/>
                                        <p:tgtEl>
                                          <p:spTgt spid="4106"/>
                                        </p:tgtEl>
                                        <p:attrNameLst>
                                          <p:attrName>ppt_x</p:attrName>
                                        </p:attrNameLst>
                                      </p:cBhvr>
                                      <p:tavLst>
                                        <p:tav tm="0">
                                          <p:val>
                                            <p:strVal val="#ppt_x"/>
                                          </p:val>
                                        </p:tav>
                                        <p:tav tm="100000">
                                          <p:val>
                                            <p:strVal val="#ppt_x"/>
                                          </p:val>
                                        </p:tav>
                                      </p:tavLst>
                                    </p:anim>
                                    <p:anim calcmode="lin" valueType="num">
                                      <p:cBhvr>
                                        <p:cTn id="24" dur="1000" fill="hold"/>
                                        <p:tgtEl>
                                          <p:spTgt spid="410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12"/>
                                        </p:tgtEl>
                                        <p:attrNameLst>
                                          <p:attrName>style.visibility</p:attrName>
                                        </p:attrNameLst>
                                      </p:cBhvr>
                                      <p:to>
                                        <p:strVal val="visible"/>
                                      </p:to>
                                    </p:set>
                                    <p:animEffect transition="in" filter="fade">
                                      <p:cBhvr>
                                        <p:cTn id="27" dur="1000"/>
                                        <p:tgtEl>
                                          <p:spTgt spid="4112"/>
                                        </p:tgtEl>
                                      </p:cBhvr>
                                    </p:animEffect>
                                    <p:anim calcmode="lin" valueType="num">
                                      <p:cBhvr>
                                        <p:cTn id="28" dur="1000" fill="hold"/>
                                        <p:tgtEl>
                                          <p:spTgt spid="4112"/>
                                        </p:tgtEl>
                                        <p:attrNameLst>
                                          <p:attrName>ppt_x</p:attrName>
                                        </p:attrNameLst>
                                      </p:cBhvr>
                                      <p:tavLst>
                                        <p:tav tm="0">
                                          <p:val>
                                            <p:strVal val="#ppt_x"/>
                                          </p:val>
                                        </p:tav>
                                        <p:tav tm="100000">
                                          <p:val>
                                            <p:strVal val="#ppt_x"/>
                                          </p:val>
                                        </p:tav>
                                      </p:tavLst>
                                    </p:anim>
                                    <p:anim calcmode="lin" valueType="num">
                                      <p:cBhvr>
                                        <p:cTn id="29" dur="1000" fill="hold"/>
                                        <p:tgtEl>
                                          <p:spTgt spid="41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fade">
                                      <p:cBhvr>
                                        <p:cTn id="32" dur="1000"/>
                                        <p:tgtEl>
                                          <p:spTgt spid="4108"/>
                                        </p:tgtEl>
                                      </p:cBhvr>
                                    </p:animEffect>
                                    <p:anim calcmode="lin" valueType="num">
                                      <p:cBhvr>
                                        <p:cTn id="33" dur="1000" fill="hold"/>
                                        <p:tgtEl>
                                          <p:spTgt spid="4108"/>
                                        </p:tgtEl>
                                        <p:attrNameLst>
                                          <p:attrName>ppt_x</p:attrName>
                                        </p:attrNameLst>
                                      </p:cBhvr>
                                      <p:tavLst>
                                        <p:tav tm="0">
                                          <p:val>
                                            <p:strVal val="#ppt_x"/>
                                          </p:val>
                                        </p:tav>
                                        <p:tav tm="100000">
                                          <p:val>
                                            <p:strVal val="#ppt_x"/>
                                          </p:val>
                                        </p:tav>
                                      </p:tavLst>
                                    </p:anim>
                                    <p:anim calcmode="lin" valueType="num">
                                      <p:cBhvr>
                                        <p:cTn id="34" dur="1000" fill="hold"/>
                                        <p:tgtEl>
                                          <p:spTgt spid="410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110"/>
                                        </p:tgtEl>
                                        <p:attrNameLst>
                                          <p:attrName>style.visibility</p:attrName>
                                        </p:attrNameLst>
                                      </p:cBhvr>
                                      <p:to>
                                        <p:strVal val="visible"/>
                                      </p:to>
                                    </p:set>
                                    <p:animEffect transition="in" filter="fade">
                                      <p:cBhvr>
                                        <p:cTn id="37" dur="1000"/>
                                        <p:tgtEl>
                                          <p:spTgt spid="4110"/>
                                        </p:tgtEl>
                                      </p:cBhvr>
                                    </p:animEffect>
                                    <p:anim calcmode="lin" valueType="num">
                                      <p:cBhvr>
                                        <p:cTn id="38" dur="1000" fill="hold"/>
                                        <p:tgtEl>
                                          <p:spTgt spid="4110"/>
                                        </p:tgtEl>
                                        <p:attrNameLst>
                                          <p:attrName>ppt_x</p:attrName>
                                        </p:attrNameLst>
                                      </p:cBhvr>
                                      <p:tavLst>
                                        <p:tav tm="0">
                                          <p:val>
                                            <p:strVal val="#ppt_x"/>
                                          </p:val>
                                        </p:tav>
                                        <p:tav tm="100000">
                                          <p:val>
                                            <p:strVal val="#ppt_x"/>
                                          </p:val>
                                        </p:tav>
                                      </p:tavLst>
                                    </p:anim>
                                    <p:anim calcmode="lin" valueType="num">
                                      <p:cBhvr>
                                        <p:cTn id="39" dur="1000" fill="hold"/>
                                        <p:tgtEl>
                                          <p:spTgt spid="41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fade">
                                      <p:cBhvr>
                                        <p:cTn id="42" dur="1000"/>
                                        <p:tgtEl>
                                          <p:spTgt spid="4102"/>
                                        </p:tgtEl>
                                      </p:cBhvr>
                                    </p:animEffect>
                                    <p:anim calcmode="lin" valueType="num">
                                      <p:cBhvr>
                                        <p:cTn id="43" dur="1000" fill="hold"/>
                                        <p:tgtEl>
                                          <p:spTgt spid="4102"/>
                                        </p:tgtEl>
                                        <p:attrNameLst>
                                          <p:attrName>ppt_x</p:attrName>
                                        </p:attrNameLst>
                                      </p:cBhvr>
                                      <p:tavLst>
                                        <p:tav tm="0">
                                          <p:val>
                                            <p:strVal val="#ppt_x"/>
                                          </p:val>
                                        </p:tav>
                                        <p:tav tm="100000">
                                          <p:val>
                                            <p:strVal val="#ppt_x"/>
                                          </p:val>
                                        </p:tav>
                                      </p:tavLst>
                                    </p:anim>
                                    <p:anim calcmode="lin" valueType="num">
                                      <p:cBhvr>
                                        <p:cTn id="44" dur="1000" fill="hold"/>
                                        <p:tgtEl>
                                          <p:spTgt spid="410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114"/>
                                        </p:tgtEl>
                                        <p:attrNameLst>
                                          <p:attrName>style.visibility</p:attrName>
                                        </p:attrNameLst>
                                      </p:cBhvr>
                                      <p:to>
                                        <p:strVal val="visible"/>
                                      </p:to>
                                    </p:set>
                                    <p:animEffect transition="in" filter="fade">
                                      <p:cBhvr>
                                        <p:cTn id="47" dur="1000"/>
                                        <p:tgtEl>
                                          <p:spTgt spid="4114"/>
                                        </p:tgtEl>
                                      </p:cBhvr>
                                    </p:animEffect>
                                    <p:anim calcmode="lin" valueType="num">
                                      <p:cBhvr>
                                        <p:cTn id="48" dur="1000" fill="hold"/>
                                        <p:tgtEl>
                                          <p:spTgt spid="4114"/>
                                        </p:tgtEl>
                                        <p:attrNameLst>
                                          <p:attrName>ppt_x</p:attrName>
                                        </p:attrNameLst>
                                      </p:cBhvr>
                                      <p:tavLst>
                                        <p:tav tm="0">
                                          <p:val>
                                            <p:strVal val="#ppt_x"/>
                                          </p:val>
                                        </p:tav>
                                        <p:tav tm="100000">
                                          <p:val>
                                            <p:strVal val="#ppt_x"/>
                                          </p:val>
                                        </p:tav>
                                      </p:tavLst>
                                    </p:anim>
                                    <p:anim calcmode="lin" valueType="num">
                                      <p:cBhvr>
                                        <p:cTn id="49"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5437" y="152400"/>
            <a:ext cx="6033126" cy="923330"/>
          </a:xfrm>
          <a:prstGeom prst="rect">
            <a:avLst/>
          </a:prstGeom>
          <a:solidFill>
            <a:srgbClr val="DEBF04"/>
          </a:solidFill>
        </p:spPr>
        <p:txBody>
          <a:bodyPr wrap="none" rtlCol="0">
            <a:spAutoFit/>
          </a:bodyPr>
          <a:lstStyle/>
          <a:p>
            <a:r>
              <a:rPr lang="en-US" sz="5400" dirty="0" smtClean="0">
                <a:latin typeface="Broadway" pitchFamily="82" charset="0"/>
              </a:rPr>
              <a:t>The Later Years</a:t>
            </a:r>
            <a:endParaRPr lang="en-US" sz="5400" dirty="0">
              <a:latin typeface="Broadway" pitchFamily="82" charset="0"/>
            </a:endParaRPr>
          </a:p>
        </p:txBody>
      </p:sp>
      <p:sp>
        <p:nvSpPr>
          <p:cNvPr id="3" name="TextBox 2"/>
          <p:cNvSpPr txBox="1"/>
          <p:nvPr/>
        </p:nvSpPr>
        <p:spPr>
          <a:xfrm>
            <a:off x="1752600" y="1524000"/>
            <a:ext cx="7239000" cy="4832092"/>
          </a:xfrm>
          <a:prstGeom prst="rect">
            <a:avLst/>
          </a:prstGeom>
          <a:solidFill>
            <a:schemeClr val="tx1"/>
          </a:solidFill>
        </p:spPr>
        <p:txBody>
          <a:bodyPr wrap="square" rtlCol="0">
            <a:spAutoFit/>
          </a:bodyPr>
          <a:lstStyle/>
          <a:p>
            <a:pPr algn="ctr"/>
            <a:r>
              <a:rPr lang="en-US" sz="2800" dirty="0" smtClean="0">
                <a:solidFill>
                  <a:schemeClr val="bg1"/>
                </a:solidFill>
                <a:latin typeface="Franklin Gothic Demi Cond" pitchFamily="34" charset="0"/>
              </a:rPr>
              <a:t>Throughout his career he published over 178 stories.  He suffered a great fall in his career when nothing he wrote was successful after the publication of </a:t>
            </a:r>
            <a:r>
              <a:rPr lang="en-US" sz="2800" i="1" dirty="0" smtClean="0">
                <a:solidFill>
                  <a:schemeClr val="bg1"/>
                </a:solidFill>
                <a:latin typeface="Franklin Gothic Demi Cond" pitchFamily="34" charset="0"/>
              </a:rPr>
              <a:t>The </a:t>
            </a:r>
            <a:br>
              <a:rPr lang="en-US" sz="2800" i="1" dirty="0" smtClean="0">
                <a:solidFill>
                  <a:schemeClr val="bg1"/>
                </a:solidFill>
                <a:latin typeface="Franklin Gothic Demi Cond" pitchFamily="34" charset="0"/>
              </a:rPr>
            </a:br>
            <a:r>
              <a:rPr lang="en-US" sz="2800" i="1" dirty="0" smtClean="0">
                <a:solidFill>
                  <a:schemeClr val="bg1"/>
                </a:solidFill>
                <a:latin typeface="Franklin Gothic Demi Cond" pitchFamily="34" charset="0"/>
              </a:rPr>
              <a:t>Great Gatsby</a:t>
            </a:r>
            <a:r>
              <a:rPr lang="en-US" sz="2800" dirty="0" smtClean="0">
                <a:solidFill>
                  <a:schemeClr val="bg1"/>
                </a:solidFill>
                <a:latin typeface="Franklin Gothic Demi Cond" pitchFamily="34" charset="0"/>
              </a:rPr>
              <a:t>.  He watched the other lost generation writers continue to grow while he only declined.  Fitzgerald fell into depression and became an alcoholic.  In 1937 he moved to Hollywood to write screen plays, only to make enough money to continue to write.  He died of a heart attack on December 21, 1940.  He was in the middle of writing his last book, </a:t>
            </a:r>
            <a:r>
              <a:rPr lang="en-US" sz="2800" i="1" dirty="0" smtClean="0">
                <a:solidFill>
                  <a:schemeClr val="bg1"/>
                </a:solidFill>
                <a:latin typeface="Franklin Gothic Demi Cond" pitchFamily="34" charset="0"/>
              </a:rPr>
              <a:t>The Last Tycoon</a:t>
            </a:r>
            <a:r>
              <a:rPr lang="en-US" sz="2800" dirty="0" smtClean="0">
                <a:solidFill>
                  <a:schemeClr val="bg1"/>
                </a:solidFill>
                <a:latin typeface="Franklin Gothic Demi Cond" pitchFamily="34" charset="0"/>
              </a:rPr>
              <a:t>.</a:t>
            </a:r>
            <a:endParaRPr lang="en-US" sz="2800" dirty="0">
              <a:solidFill>
                <a:schemeClr val="bg1"/>
              </a:solidFill>
              <a:latin typeface="Franklin Gothic Demi Cond" pitchFamily="34" charset="0"/>
            </a:endParaRPr>
          </a:p>
        </p:txBody>
      </p:sp>
      <p:pic>
        <p:nvPicPr>
          <p:cNvPr id="3074" name="Picture 2" descr="http://upload.wikimedia.org/wikipedia/commons/thumb/c/c3/F._Scott_and_Zelda_Fitzgerald_grave.png/300px-F._Scott_and_Zelda_Fitzgerald_grave.png"/>
          <p:cNvPicPr>
            <a:picLocks noChangeAspect="1" noChangeArrowheads="1"/>
          </p:cNvPicPr>
          <p:nvPr/>
        </p:nvPicPr>
        <p:blipFill>
          <a:blip r:embed="rId2" cstate="print"/>
          <a:srcRect/>
          <a:stretch>
            <a:fillRect/>
          </a:stretch>
        </p:blipFill>
        <p:spPr bwMode="auto">
          <a:xfrm>
            <a:off x="152400" y="3276600"/>
            <a:ext cx="1752600" cy="15714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3307" y="457200"/>
            <a:ext cx="3797386" cy="923330"/>
          </a:xfrm>
          <a:prstGeom prst="rect">
            <a:avLst/>
          </a:prstGeom>
          <a:solidFill>
            <a:srgbClr val="DEBF04"/>
          </a:solidFill>
        </p:spPr>
        <p:txBody>
          <a:bodyPr wrap="none" rtlCol="0">
            <a:spAutoFit/>
          </a:bodyPr>
          <a:lstStyle/>
          <a:p>
            <a:r>
              <a:rPr lang="en-US" sz="5400" dirty="0" smtClean="0">
                <a:latin typeface="Broadway" pitchFamily="82" charset="0"/>
              </a:rPr>
              <a:t>Question</a:t>
            </a:r>
            <a:r>
              <a:rPr lang="en-US" sz="5400" dirty="0">
                <a:latin typeface="Broadway" pitchFamily="82" charset="0"/>
              </a:rPr>
              <a:t>s</a:t>
            </a:r>
            <a:endParaRPr lang="en-US" sz="5400" dirty="0" smtClean="0">
              <a:latin typeface="Broadway" pitchFamily="82" charset="0"/>
            </a:endParaRPr>
          </a:p>
        </p:txBody>
      </p:sp>
      <p:sp>
        <p:nvSpPr>
          <p:cNvPr id="3" name="TextBox 2"/>
          <p:cNvSpPr txBox="1"/>
          <p:nvPr/>
        </p:nvSpPr>
        <p:spPr>
          <a:xfrm>
            <a:off x="228600" y="1981200"/>
            <a:ext cx="6553200" cy="1938992"/>
          </a:xfrm>
          <a:prstGeom prst="rect">
            <a:avLst/>
          </a:prstGeom>
          <a:solidFill>
            <a:schemeClr val="tx1"/>
          </a:solidFill>
        </p:spPr>
        <p:txBody>
          <a:bodyPr wrap="square" rtlCol="0">
            <a:spAutoFit/>
          </a:bodyPr>
          <a:lstStyle/>
          <a:p>
            <a:r>
              <a:rPr lang="en-US" sz="2400" dirty="0" smtClean="0">
                <a:solidFill>
                  <a:schemeClr val="bg1"/>
                </a:solidFill>
                <a:latin typeface="Franklin Gothic Demi Cond" pitchFamily="34" charset="0"/>
              </a:rPr>
              <a:t>Fitzgerald focused on writing and not his academics in college, and dropped out to peruse his writing career.  	</a:t>
            </a:r>
          </a:p>
          <a:p>
            <a:r>
              <a:rPr lang="en-US" sz="2400" dirty="0" smtClean="0">
                <a:solidFill>
                  <a:schemeClr val="bg1"/>
                </a:solidFill>
                <a:latin typeface="Franklin Gothic Demi Cond" pitchFamily="34" charset="0"/>
              </a:rPr>
              <a:t>Was he right in making this choice or should he have focused on school to get a degree and then write?</a:t>
            </a:r>
            <a:endParaRPr lang="en-US" sz="2400" dirty="0">
              <a:solidFill>
                <a:schemeClr val="bg1"/>
              </a:solidFill>
              <a:latin typeface="Franklin Gothic Demi Cond" pitchFamily="34" charset="0"/>
            </a:endParaRPr>
          </a:p>
        </p:txBody>
      </p:sp>
      <p:sp>
        <p:nvSpPr>
          <p:cNvPr id="4" name="TextBox 3"/>
          <p:cNvSpPr txBox="1"/>
          <p:nvPr/>
        </p:nvSpPr>
        <p:spPr>
          <a:xfrm>
            <a:off x="2667000" y="4648200"/>
            <a:ext cx="6248400" cy="1200329"/>
          </a:xfrm>
          <a:prstGeom prst="rect">
            <a:avLst/>
          </a:prstGeom>
          <a:solidFill>
            <a:schemeClr val="tx1"/>
          </a:solidFill>
        </p:spPr>
        <p:txBody>
          <a:bodyPr wrap="square" rtlCol="0">
            <a:spAutoFit/>
          </a:bodyPr>
          <a:lstStyle/>
          <a:p>
            <a:r>
              <a:rPr lang="en-US" sz="2400" dirty="0" smtClean="0">
                <a:solidFill>
                  <a:schemeClr val="bg1"/>
                </a:solidFill>
                <a:latin typeface="Franklin Gothic Demi Cond" pitchFamily="34" charset="0"/>
              </a:rPr>
              <a:t>Analyze the effects of the cultural time period on marriage and gender roles pertaining to Fitzgerald’s and Zelda’s love and marriage.</a:t>
            </a:r>
            <a:endParaRPr lang="en-US" sz="2400" dirty="0">
              <a:solidFill>
                <a:schemeClr val="bg1"/>
              </a:solidFill>
              <a:latin typeface="Franklin Gothic Demi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457</Words>
  <Application>Microsoft Office PowerPoint</Application>
  <PresentationFormat>On-screen Show (4:3)</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Sledge Family 09</dc:creator>
  <cp:lastModifiedBy>shsteacher</cp:lastModifiedBy>
  <cp:revision>43</cp:revision>
  <dcterms:created xsi:type="dcterms:W3CDTF">2012-12-05T03:02:42Z</dcterms:created>
  <dcterms:modified xsi:type="dcterms:W3CDTF">2012-12-10T19:49:14Z</dcterms:modified>
</cp:coreProperties>
</file>