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6"/>
  </p:notesMasterIdLst>
  <p:handoutMasterIdLst>
    <p:handoutMasterId r:id="rId327"/>
  </p:handoutMasterIdLst>
  <p:sldIdLst>
    <p:sldId id="308"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78" r:id="rId72"/>
    <p:sldId id="379" r:id="rId73"/>
    <p:sldId id="380" r:id="rId74"/>
    <p:sldId id="381" r:id="rId75"/>
    <p:sldId id="382" r:id="rId76"/>
    <p:sldId id="383" r:id="rId77"/>
    <p:sldId id="384" r:id="rId78"/>
    <p:sldId id="385" r:id="rId79"/>
    <p:sldId id="386" r:id="rId80"/>
    <p:sldId id="387" r:id="rId81"/>
    <p:sldId id="388" r:id="rId82"/>
    <p:sldId id="389" r:id="rId83"/>
    <p:sldId id="390" r:id="rId84"/>
    <p:sldId id="391" r:id="rId85"/>
    <p:sldId id="392" r:id="rId86"/>
    <p:sldId id="393" r:id="rId87"/>
    <p:sldId id="394" r:id="rId88"/>
    <p:sldId id="395" r:id="rId89"/>
    <p:sldId id="396" r:id="rId90"/>
    <p:sldId id="397" r:id="rId91"/>
    <p:sldId id="398" r:id="rId92"/>
    <p:sldId id="399" r:id="rId93"/>
    <p:sldId id="400" r:id="rId94"/>
    <p:sldId id="401" r:id="rId95"/>
    <p:sldId id="402" r:id="rId96"/>
    <p:sldId id="403" r:id="rId97"/>
    <p:sldId id="404" r:id="rId98"/>
    <p:sldId id="405" r:id="rId99"/>
    <p:sldId id="406" r:id="rId100"/>
    <p:sldId id="407" r:id="rId101"/>
    <p:sldId id="408" r:id="rId102"/>
    <p:sldId id="409" r:id="rId103"/>
    <p:sldId id="410" r:id="rId104"/>
    <p:sldId id="411" r:id="rId105"/>
    <p:sldId id="412" r:id="rId106"/>
    <p:sldId id="413" r:id="rId107"/>
    <p:sldId id="414" r:id="rId108"/>
    <p:sldId id="415" r:id="rId109"/>
    <p:sldId id="416" r:id="rId110"/>
    <p:sldId id="417" r:id="rId111"/>
    <p:sldId id="418" r:id="rId112"/>
    <p:sldId id="419" r:id="rId113"/>
    <p:sldId id="420" r:id="rId114"/>
    <p:sldId id="421" r:id="rId115"/>
    <p:sldId id="422" r:id="rId116"/>
    <p:sldId id="423" r:id="rId117"/>
    <p:sldId id="424" r:id="rId118"/>
    <p:sldId id="425" r:id="rId119"/>
    <p:sldId id="426" r:id="rId120"/>
    <p:sldId id="427" r:id="rId121"/>
    <p:sldId id="428" r:id="rId122"/>
    <p:sldId id="429" r:id="rId123"/>
    <p:sldId id="430" r:id="rId124"/>
    <p:sldId id="431" r:id="rId125"/>
    <p:sldId id="432" r:id="rId126"/>
    <p:sldId id="433" r:id="rId127"/>
    <p:sldId id="434" r:id="rId128"/>
    <p:sldId id="435" r:id="rId129"/>
    <p:sldId id="436" r:id="rId130"/>
    <p:sldId id="437" r:id="rId131"/>
    <p:sldId id="438" r:id="rId132"/>
    <p:sldId id="439" r:id="rId133"/>
    <p:sldId id="440" r:id="rId134"/>
    <p:sldId id="441" r:id="rId135"/>
    <p:sldId id="442" r:id="rId136"/>
    <p:sldId id="443" r:id="rId137"/>
    <p:sldId id="444" r:id="rId138"/>
    <p:sldId id="445" r:id="rId139"/>
    <p:sldId id="446" r:id="rId140"/>
    <p:sldId id="447" r:id="rId141"/>
    <p:sldId id="448" r:id="rId142"/>
    <p:sldId id="449" r:id="rId143"/>
    <p:sldId id="450" r:id="rId144"/>
    <p:sldId id="451" r:id="rId145"/>
    <p:sldId id="452" r:id="rId146"/>
    <p:sldId id="453" r:id="rId147"/>
    <p:sldId id="454" r:id="rId148"/>
    <p:sldId id="455" r:id="rId149"/>
    <p:sldId id="456" r:id="rId150"/>
    <p:sldId id="457" r:id="rId151"/>
    <p:sldId id="458" r:id="rId152"/>
    <p:sldId id="459" r:id="rId153"/>
    <p:sldId id="460" r:id="rId154"/>
    <p:sldId id="461" r:id="rId155"/>
    <p:sldId id="462" r:id="rId156"/>
    <p:sldId id="463" r:id="rId157"/>
    <p:sldId id="464" r:id="rId158"/>
    <p:sldId id="465" r:id="rId159"/>
    <p:sldId id="466" r:id="rId160"/>
    <p:sldId id="467" r:id="rId161"/>
    <p:sldId id="468" r:id="rId162"/>
    <p:sldId id="469" r:id="rId163"/>
    <p:sldId id="470" r:id="rId164"/>
    <p:sldId id="471" r:id="rId165"/>
    <p:sldId id="472" r:id="rId166"/>
    <p:sldId id="473" r:id="rId167"/>
    <p:sldId id="474" r:id="rId168"/>
    <p:sldId id="475" r:id="rId169"/>
    <p:sldId id="476" r:id="rId170"/>
    <p:sldId id="477" r:id="rId171"/>
    <p:sldId id="478" r:id="rId172"/>
    <p:sldId id="479" r:id="rId173"/>
    <p:sldId id="480" r:id="rId174"/>
    <p:sldId id="481" r:id="rId175"/>
    <p:sldId id="482" r:id="rId176"/>
    <p:sldId id="483" r:id="rId177"/>
    <p:sldId id="484" r:id="rId178"/>
    <p:sldId id="485" r:id="rId179"/>
    <p:sldId id="486" r:id="rId180"/>
    <p:sldId id="487" r:id="rId181"/>
    <p:sldId id="488" r:id="rId182"/>
    <p:sldId id="489" r:id="rId183"/>
    <p:sldId id="490" r:id="rId184"/>
    <p:sldId id="491" r:id="rId185"/>
    <p:sldId id="492" r:id="rId186"/>
    <p:sldId id="493" r:id="rId187"/>
    <p:sldId id="494" r:id="rId188"/>
    <p:sldId id="495" r:id="rId189"/>
    <p:sldId id="496" r:id="rId190"/>
    <p:sldId id="497" r:id="rId191"/>
    <p:sldId id="498" r:id="rId192"/>
    <p:sldId id="499" r:id="rId193"/>
    <p:sldId id="500" r:id="rId194"/>
    <p:sldId id="501" r:id="rId195"/>
    <p:sldId id="502" r:id="rId196"/>
    <p:sldId id="503" r:id="rId197"/>
    <p:sldId id="504" r:id="rId198"/>
    <p:sldId id="505" r:id="rId199"/>
    <p:sldId id="506" r:id="rId200"/>
    <p:sldId id="507" r:id="rId201"/>
    <p:sldId id="508" r:id="rId202"/>
    <p:sldId id="509" r:id="rId203"/>
    <p:sldId id="510" r:id="rId204"/>
    <p:sldId id="511" r:id="rId205"/>
    <p:sldId id="512" r:id="rId206"/>
    <p:sldId id="513" r:id="rId207"/>
    <p:sldId id="514" r:id="rId208"/>
    <p:sldId id="516" r:id="rId209"/>
    <p:sldId id="517" r:id="rId210"/>
    <p:sldId id="518" r:id="rId211"/>
    <p:sldId id="582" r:id="rId212"/>
    <p:sldId id="519" r:id="rId213"/>
    <p:sldId id="520" r:id="rId214"/>
    <p:sldId id="521" r:id="rId215"/>
    <p:sldId id="522" r:id="rId216"/>
    <p:sldId id="523" r:id="rId217"/>
    <p:sldId id="524" r:id="rId218"/>
    <p:sldId id="525" r:id="rId219"/>
    <p:sldId id="526" r:id="rId220"/>
    <p:sldId id="527" r:id="rId221"/>
    <p:sldId id="528" r:id="rId222"/>
    <p:sldId id="529" r:id="rId223"/>
    <p:sldId id="530" r:id="rId224"/>
    <p:sldId id="531" r:id="rId225"/>
    <p:sldId id="532" r:id="rId226"/>
    <p:sldId id="533" r:id="rId227"/>
    <p:sldId id="534" r:id="rId228"/>
    <p:sldId id="535" r:id="rId229"/>
    <p:sldId id="536" r:id="rId230"/>
    <p:sldId id="537" r:id="rId231"/>
    <p:sldId id="538" r:id="rId232"/>
    <p:sldId id="539" r:id="rId233"/>
    <p:sldId id="540" r:id="rId234"/>
    <p:sldId id="541" r:id="rId235"/>
    <p:sldId id="542" r:id="rId236"/>
    <p:sldId id="543" r:id="rId237"/>
    <p:sldId id="544" r:id="rId238"/>
    <p:sldId id="545" r:id="rId239"/>
    <p:sldId id="546" r:id="rId240"/>
    <p:sldId id="547" r:id="rId241"/>
    <p:sldId id="548" r:id="rId242"/>
    <p:sldId id="549" r:id="rId243"/>
    <p:sldId id="550" r:id="rId244"/>
    <p:sldId id="551" r:id="rId245"/>
    <p:sldId id="552" r:id="rId246"/>
    <p:sldId id="553" r:id="rId247"/>
    <p:sldId id="554" r:id="rId248"/>
    <p:sldId id="555" r:id="rId249"/>
    <p:sldId id="556" r:id="rId250"/>
    <p:sldId id="557" r:id="rId251"/>
    <p:sldId id="558" r:id="rId252"/>
    <p:sldId id="559" r:id="rId253"/>
    <p:sldId id="560" r:id="rId254"/>
    <p:sldId id="561" r:id="rId255"/>
    <p:sldId id="562" r:id="rId256"/>
    <p:sldId id="563" r:id="rId257"/>
    <p:sldId id="564" r:id="rId258"/>
    <p:sldId id="565" r:id="rId259"/>
    <p:sldId id="566" r:id="rId260"/>
    <p:sldId id="567" r:id="rId261"/>
    <p:sldId id="568" r:id="rId262"/>
    <p:sldId id="569" r:id="rId263"/>
    <p:sldId id="570" r:id="rId264"/>
    <p:sldId id="571" r:id="rId265"/>
    <p:sldId id="572" r:id="rId266"/>
    <p:sldId id="573" r:id="rId267"/>
    <p:sldId id="574" r:id="rId268"/>
    <p:sldId id="575" r:id="rId269"/>
    <p:sldId id="576" r:id="rId270"/>
    <p:sldId id="577" r:id="rId271"/>
    <p:sldId id="578" r:id="rId272"/>
    <p:sldId id="579" r:id="rId273"/>
    <p:sldId id="580" r:id="rId274"/>
    <p:sldId id="581" r:id="rId275"/>
    <p:sldId id="257" r:id="rId276"/>
    <p:sldId id="258" r:id="rId277"/>
    <p:sldId id="259" r:id="rId278"/>
    <p:sldId id="260" r:id="rId279"/>
    <p:sldId id="261" r:id="rId280"/>
    <p:sldId id="262" r:id="rId281"/>
    <p:sldId id="264" r:id="rId282"/>
    <p:sldId id="266" r:id="rId283"/>
    <p:sldId id="267" r:id="rId284"/>
    <p:sldId id="268" r:id="rId285"/>
    <p:sldId id="269" r:id="rId286"/>
    <p:sldId id="270" r:id="rId287"/>
    <p:sldId id="271" r:id="rId288"/>
    <p:sldId id="272" r:id="rId289"/>
    <p:sldId id="273" r:id="rId290"/>
    <p:sldId id="274" r:id="rId291"/>
    <p:sldId id="275" r:id="rId292"/>
    <p:sldId id="276" r:id="rId293"/>
    <p:sldId id="277" r:id="rId294"/>
    <p:sldId id="265" r:id="rId295"/>
    <p:sldId id="279" r:id="rId296"/>
    <p:sldId id="280" r:id="rId297"/>
    <p:sldId id="281" r:id="rId298"/>
    <p:sldId id="282" r:id="rId299"/>
    <p:sldId id="283" r:id="rId300"/>
    <p:sldId id="278" r:id="rId301"/>
    <p:sldId id="284" r:id="rId302"/>
    <p:sldId id="285" r:id="rId303"/>
    <p:sldId id="287" r:id="rId304"/>
    <p:sldId id="288" r:id="rId305"/>
    <p:sldId id="289" r:id="rId306"/>
    <p:sldId id="290" r:id="rId307"/>
    <p:sldId id="293" r:id="rId308"/>
    <p:sldId id="286" r:id="rId309"/>
    <p:sldId id="291" r:id="rId310"/>
    <p:sldId id="292" r:id="rId311"/>
    <p:sldId id="294" r:id="rId312"/>
    <p:sldId id="295" r:id="rId313"/>
    <p:sldId id="296" r:id="rId314"/>
    <p:sldId id="297" r:id="rId315"/>
    <p:sldId id="298" r:id="rId316"/>
    <p:sldId id="299" r:id="rId317"/>
    <p:sldId id="300" r:id="rId318"/>
    <p:sldId id="301" r:id="rId319"/>
    <p:sldId id="302" r:id="rId320"/>
    <p:sldId id="303" r:id="rId321"/>
    <p:sldId id="304" r:id="rId322"/>
    <p:sldId id="305" r:id="rId323"/>
    <p:sldId id="306" r:id="rId324"/>
    <p:sldId id="307" r:id="rId325"/>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58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handoutMaster" Target="handoutMasters/handoutMaster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theme" Target="theme/theme1.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1963"/>
          </a:xfrm>
          <a:prstGeom prst="rect">
            <a:avLst/>
          </a:prstGeom>
        </p:spPr>
        <p:txBody>
          <a:bodyPr vert="horz" lIns="91440" tIns="45720" rIns="91440" bIns="45720" rtlCol="0"/>
          <a:lstStyle>
            <a:lvl1pPr algn="r">
              <a:defRPr sz="1200"/>
            </a:lvl1pPr>
          </a:lstStyle>
          <a:p>
            <a:fld id="{E5AE0E8F-5820-4E07-9BAE-C427CE0372F6}" type="datetimeFigureOut">
              <a:rPr lang="en-US" smtClean="0"/>
              <a:pPr/>
              <a:t>3/10/2016</a:t>
            </a:fld>
            <a:endParaRPr lang="en-US"/>
          </a:p>
        </p:txBody>
      </p:sp>
      <p:sp>
        <p:nvSpPr>
          <p:cNvPr id="4" name="Footer Placeholder 3"/>
          <p:cNvSpPr>
            <a:spLocks noGrp="1"/>
          </p:cNvSpPr>
          <p:nvPr>
            <p:ph type="ftr" sz="quarter" idx="2"/>
          </p:nvPr>
        </p:nvSpPr>
        <p:spPr>
          <a:xfrm>
            <a:off x="0" y="8777288"/>
            <a:ext cx="3013075"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777288"/>
            <a:ext cx="3013075" cy="461962"/>
          </a:xfrm>
          <a:prstGeom prst="rect">
            <a:avLst/>
          </a:prstGeom>
        </p:spPr>
        <p:txBody>
          <a:bodyPr vert="horz" lIns="91440" tIns="45720" rIns="91440" bIns="45720" rtlCol="0" anchor="b"/>
          <a:lstStyle>
            <a:lvl1pPr algn="r">
              <a:defRPr sz="1200"/>
            </a:lvl1pPr>
          </a:lstStyle>
          <a:p>
            <a:fld id="{0B28A762-5548-46C0-9EC9-2BA57459E7D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042"/>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2042"/>
          </a:xfrm>
          <a:prstGeom prst="rect">
            <a:avLst/>
          </a:prstGeom>
        </p:spPr>
        <p:txBody>
          <a:bodyPr vert="horz" lIns="92546" tIns="46273" rIns="92546" bIns="46273" rtlCol="0"/>
          <a:lstStyle>
            <a:lvl1pPr algn="r">
              <a:defRPr sz="1200"/>
            </a:lvl1pPr>
          </a:lstStyle>
          <a:p>
            <a:fld id="{B70243D0-CFDA-49B7-9F7A-1E14E5BB1D38}" type="datetimeFigureOut">
              <a:rPr lang="en-US" smtClean="0"/>
              <a:pPr/>
              <a:t>3/10/2016</a:t>
            </a:fld>
            <a:endParaRPr lang="en-US"/>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46" tIns="46273" rIns="92546" bIns="462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2"/>
            <a:ext cx="3013763" cy="462042"/>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2"/>
            <a:ext cx="3013763" cy="462042"/>
          </a:xfrm>
          <a:prstGeom prst="rect">
            <a:avLst/>
          </a:prstGeom>
        </p:spPr>
        <p:txBody>
          <a:bodyPr vert="horz" lIns="92546" tIns="46273" rIns="92546" bIns="46273" rtlCol="0" anchor="b"/>
          <a:lstStyle>
            <a:lvl1pPr algn="r">
              <a:defRPr sz="1200"/>
            </a:lvl1pPr>
          </a:lstStyle>
          <a:p>
            <a:fld id="{DE578910-E980-47F9-A591-70340E1EBBC7}" type="slidenum">
              <a:rPr lang="en-US" smtClean="0"/>
              <a:pPr/>
              <a:t>‹#›</a:t>
            </a:fld>
            <a:endParaRPr lang="en-US"/>
          </a:p>
        </p:txBody>
      </p:sp>
    </p:spTree>
    <p:extLst>
      <p:ext uri="{BB962C8B-B14F-4D97-AF65-F5344CB8AC3E}">
        <p14:creationId xmlns="" xmlns:p14="http://schemas.microsoft.com/office/powerpoint/2010/main" val="248603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18F23-78AD-BA41-91D0-A96070A1FAA9}" type="slidenum">
              <a:rPr lang="en-US" smtClean="0"/>
              <a:pPr/>
              <a:t>32</a:t>
            </a:fld>
            <a:endParaRPr lang="en-US"/>
          </a:p>
        </p:txBody>
      </p:sp>
    </p:spTree>
    <p:extLst>
      <p:ext uri="{BB962C8B-B14F-4D97-AF65-F5344CB8AC3E}">
        <p14:creationId xmlns="" xmlns:p14="http://schemas.microsoft.com/office/powerpoint/2010/main" val="357138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BD8A9E-C69A-D047-A81B-67EBB48530B0}" type="slidenum">
              <a:rPr lang="en-US" sz="1200"/>
              <a:pPr eaLnBrk="1" hangingPunct="1"/>
              <a:t>61</a:t>
            </a:fld>
            <a:endParaRPr lang="en-US" sz="1200" dirty="0"/>
          </a:p>
        </p:txBody>
      </p:sp>
      <p:sp>
        <p:nvSpPr>
          <p:cNvPr id="303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8E765D-52F2-544A-9A30-09B4BE9CA991}" type="slidenum">
              <a:rPr lang="en-US" sz="1200"/>
              <a:pPr eaLnBrk="1" hangingPunct="1"/>
              <a:t>62</a:t>
            </a:fld>
            <a:endParaRPr lang="en-US" sz="1200" dirty="0"/>
          </a:p>
        </p:txBody>
      </p:sp>
      <p:sp>
        <p:nvSpPr>
          <p:cNvPr id="305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51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253B61-4335-BC4E-B0E8-A819B89DD404}" type="slidenum">
              <a:rPr lang="en-US" sz="1200"/>
              <a:pPr eaLnBrk="1" hangingPunct="1"/>
              <a:t>63</a:t>
            </a:fld>
            <a:endParaRPr lang="en-US" sz="1200" dirty="0"/>
          </a:p>
        </p:txBody>
      </p:sp>
      <p:sp>
        <p:nvSpPr>
          <p:cNvPr id="307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D3B2B8-59AE-824A-9F2D-35F46140605E}" type="slidenum">
              <a:rPr lang="en-US" sz="1200"/>
              <a:pPr eaLnBrk="1" hangingPunct="1"/>
              <a:t>64</a:t>
            </a:fld>
            <a:endParaRPr lang="en-US" sz="1200" dirty="0"/>
          </a:p>
        </p:txBody>
      </p:sp>
      <p:sp>
        <p:nvSpPr>
          <p:cNvPr id="309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37D70D-2A9B-1640-A058-4CFD9AE48F03}" type="slidenum">
              <a:rPr lang="en-US" sz="1200"/>
              <a:pPr eaLnBrk="1" hangingPunct="1"/>
              <a:t>65</a:t>
            </a:fld>
            <a:endParaRPr lang="en-US" sz="1200" dirty="0"/>
          </a:p>
        </p:txBody>
      </p:sp>
      <p:sp>
        <p:nvSpPr>
          <p:cNvPr id="313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F41E2F3-F55C-4A3B-9B04-22C7874FEF04}" type="slidenum">
              <a:rPr lang="en-US" smtClean="0">
                <a:solidFill>
                  <a:srgbClr val="000000"/>
                </a:solidFill>
              </a:rPr>
              <a:pPr/>
              <a:t>187</a:t>
            </a:fld>
            <a:endParaRPr lang="en-US" smtClean="0">
              <a:solidFill>
                <a:srgbClr val="000000"/>
              </a:solidFill>
            </a:endParaRPr>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7194294-C578-46BD-B055-7052DB5639CB}" type="slidenum">
              <a:rPr lang="en-US" smtClean="0">
                <a:solidFill>
                  <a:srgbClr val="000000"/>
                </a:solidFill>
              </a:rPr>
              <a:pPr/>
              <a:t>188</a:t>
            </a:fld>
            <a:endParaRPr lang="en-US" smtClean="0">
              <a:solidFill>
                <a:srgbClr val="000000"/>
              </a:solidFill>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4765EA0-9257-44AF-801E-3DFE7BFFA826}" type="slidenum">
              <a:rPr lang="en-US" smtClean="0">
                <a:solidFill>
                  <a:srgbClr val="000000"/>
                </a:solidFill>
              </a:rPr>
              <a:pPr/>
              <a:t>191</a:t>
            </a:fld>
            <a:endParaRPr lang="en-US" smtClean="0">
              <a:solidFill>
                <a:srgbClr val="000000"/>
              </a:solidFill>
            </a:endParaRPr>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D32E890-2C0C-470E-A720-97F4872E43C7}" type="slidenum">
              <a:rPr lang="en-US" smtClean="0">
                <a:solidFill>
                  <a:srgbClr val="000000"/>
                </a:solidFill>
              </a:rPr>
              <a:pPr/>
              <a:t>192</a:t>
            </a:fld>
            <a:endParaRPr lang="en-US" smtClean="0">
              <a:solidFill>
                <a:srgbClr val="000000"/>
              </a:solidFill>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E04861D-5402-472E-AC6F-AFA448E96406}" type="slidenum">
              <a:rPr lang="en-US" smtClean="0">
                <a:solidFill>
                  <a:srgbClr val="000000"/>
                </a:solidFill>
              </a:rPr>
              <a:pPr/>
              <a:t>193</a:t>
            </a:fld>
            <a:endParaRPr lang="en-US" smtClean="0">
              <a:solidFill>
                <a:srgbClr val="000000"/>
              </a:solidFill>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1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71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6017D4-545C-334B-A726-C1B8EACD27DF}" type="slidenum">
              <a:rPr lang="en-US" sz="1200"/>
              <a:pPr eaLnBrk="1" hangingPunct="1"/>
              <a:t>35</a:t>
            </a:fld>
            <a:endParaRPr 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D1A018D-B17D-43EF-94B4-4F9E1A841B43}" type="slidenum">
              <a:rPr lang="en-US" smtClean="0">
                <a:solidFill>
                  <a:srgbClr val="000000"/>
                </a:solidFill>
              </a:rPr>
              <a:pPr/>
              <a:t>194</a:t>
            </a:fld>
            <a:endParaRPr lang="en-US" smtClean="0">
              <a:solidFill>
                <a:srgbClr val="000000"/>
              </a:solidFill>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D7FD2A7-7D31-4E6C-B54C-11F17CA9520B}" type="slidenum">
              <a:rPr lang="en-US" smtClean="0">
                <a:solidFill>
                  <a:srgbClr val="000000"/>
                </a:solidFill>
              </a:rPr>
              <a:pPr/>
              <a:t>215</a:t>
            </a:fld>
            <a:endParaRPr lang="en-US" smtClean="0">
              <a:solidFill>
                <a:srgbClr val="000000"/>
              </a:solidFill>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1</a:t>
            </a:r>
            <a:r>
              <a:rPr lang="en-US" baseline="30000" smtClean="0"/>
              <a:t>st</a:t>
            </a:r>
            <a:r>
              <a:rPr lang="en-US" smtClean="0"/>
              <a:t> period stopped </a:t>
            </a:r>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559E29-A38B-403F-B994-D94B62EF0F2F}" type="slidenum">
              <a:rPr lang="en-US" smtClean="0"/>
              <a:pPr/>
              <a:t>249</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http://www.csmonitor.com/World/Europe/2010/1004/Germany-finishes-paying-WWI-reparations-ending-century-of-guilt</a:t>
            </a:r>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C27089-D346-4350-A056-3336E7304947}" type="slidenum">
              <a:rPr lang="en-US" smtClean="0"/>
              <a:pPr/>
              <a:t>259</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Morgan</a:t>
            </a:r>
            <a:r>
              <a:rPr lang="en-US" baseline="0" dirty="0" smtClean="0"/>
              <a:t> hall</a:t>
            </a:r>
            <a:endParaRPr lang="en-US" dirty="0"/>
          </a:p>
        </p:txBody>
      </p:sp>
      <p:sp>
        <p:nvSpPr>
          <p:cNvPr id="4" name="Slide Number Placeholder 3"/>
          <p:cNvSpPr>
            <a:spLocks noGrp="1"/>
          </p:cNvSpPr>
          <p:nvPr>
            <p:ph type="sldNum" sz="quarter" idx="10"/>
          </p:nvPr>
        </p:nvSpPr>
        <p:spPr/>
        <p:txBody>
          <a:bodyPr/>
          <a:lstStyle/>
          <a:p>
            <a:fld id="{DE578910-E980-47F9-A591-70340E1EBBC7}" type="slidenum">
              <a:rPr lang="en-US" smtClean="0"/>
              <a:pPr/>
              <a:t>307</a:t>
            </a:fld>
            <a:endParaRPr lang="en-US"/>
          </a:p>
        </p:txBody>
      </p:sp>
    </p:spTree>
    <p:extLst>
      <p:ext uri="{BB962C8B-B14F-4D97-AF65-F5344CB8AC3E}">
        <p14:creationId xmlns="" xmlns:p14="http://schemas.microsoft.com/office/powerpoint/2010/main" val="427229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r>
              <a:rPr lang="en-US" baseline="0" dirty="0" smtClean="0"/>
              <a:t> </a:t>
            </a:r>
            <a:r>
              <a:rPr lang="en-US" baseline="0" dirty="0" err="1" smtClean="0"/>
              <a:t>woodhull</a:t>
            </a:r>
            <a:endParaRPr lang="en-US" dirty="0"/>
          </a:p>
        </p:txBody>
      </p:sp>
      <p:sp>
        <p:nvSpPr>
          <p:cNvPr id="4" name="Slide Number Placeholder 3"/>
          <p:cNvSpPr>
            <a:spLocks noGrp="1"/>
          </p:cNvSpPr>
          <p:nvPr>
            <p:ph type="sldNum" sz="quarter" idx="10"/>
          </p:nvPr>
        </p:nvSpPr>
        <p:spPr/>
        <p:txBody>
          <a:bodyPr/>
          <a:lstStyle/>
          <a:p>
            <a:fld id="{DE578910-E980-47F9-A591-70340E1EBBC7}" type="slidenum">
              <a:rPr lang="en-US" smtClean="0"/>
              <a:pPr/>
              <a:t>313</a:t>
            </a:fld>
            <a:endParaRPr lang="en-US"/>
          </a:p>
        </p:txBody>
      </p:sp>
    </p:spTree>
    <p:extLst>
      <p:ext uri="{BB962C8B-B14F-4D97-AF65-F5344CB8AC3E}">
        <p14:creationId xmlns="" xmlns:p14="http://schemas.microsoft.com/office/powerpoint/2010/main" val="8417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Walton- founder of Wal-Mart</a:t>
            </a:r>
          </a:p>
          <a:p>
            <a:pPr eaLnBrk="1" hangingPunct="1">
              <a:spcBef>
                <a:spcPct val="0"/>
              </a:spcBef>
            </a:pPr>
            <a:r>
              <a:rPr lang="en-US">
                <a:latin typeface="Calibri" charset="0"/>
              </a:rPr>
              <a:t>Warren Buffett- CEO Berkshire Hathaway (holding company) and investor</a:t>
            </a:r>
          </a:p>
          <a:p>
            <a:pPr eaLnBrk="1" hangingPunct="1">
              <a:spcBef>
                <a:spcPct val="0"/>
              </a:spcBef>
            </a:pPr>
            <a:r>
              <a:rPr lang="en-US">
                <a:latin typeface="Calibri" charset="0"/>
              </a:rPr>
              <a:t>Ellison- Oracle</a:t>
            </a:r>
          </a:p>
        </p:txBody>
      </p:sp>
      <p:sp>
        <p:nvSpPr>
          <p:cNvPr id="275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868800-2983-2245-9C08-082A6AA9A980}" type="slidenum">
              <a:rPr lang="en-US" sz="1200"/>
              <a:pPr eaLnBrk="1" hangingPunct="1"/>
              <a:t>37</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8BD25A-CF13-B54A-965D-96C5C6A33860}" type="slidenum">
              <a:rPr lang="en-US" sz="1200"/>
              <a:pPr eaLnBrk="1" hangingPunct="1"/>
              <a:t>47</a:t>
            </a:fld>
            <a:endParaRPr lang="en-US" sz="1200" dirty="0"/>
          </a:p>
        </p:txBody>
      </p:sp>
      <p:sp>
        <p:nvSpPr>
          <p:cNvPr id="2846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4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39CB85-ED10-CD4E-ADE4-50E59338B9FC}" type="slidenum">
              <a:rPr lang="en-US" sz="1200"/>
              <a:pPr eaLnBrk="1" hangingPunct="1"/>
              <a:t>48</a:t>
            </a:fld>
            <a:endParaRPr lang="en-US" sz="1200" dirty="0"/>
          </a:p>
        </p:txBody>
      </p:sp>
      <p:sp>
        <p:nvSpPr>
          <p:cNvPr id="286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DE3BDF-194B-2D4F-89A7-0310D8539F74}" type="slidenum">
              <a:rPr lang="en-US" sz="1200"/>
              <a:pPr eaLnBrk="1" hangingPunct="1"/>
              <a:t>49</a:t>
            </a:fld>
            <a:endParaRPr lang="en-US" sz="1200" dirty="0"/>
          </a:p>
        </p:txBody>
      </p:sp>
      <p:sp>
        <p:nvSpPr>
          <p:cNvPr id="288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E84C10-121C-2E48-A5B0-A61475F19744}" type="slidenum">
              <a:rPr lang="en-US" sz="1200"/>
              <a:pPr eaLnBrk="1" hangingPunct="1"/>
              <a:t>50</a:t>
            </a:fld>
            <a:endParaRPr lang="en-US" sz="1200" dirty="0"/>
          </a:p>
        </p:txBody>
      </p:sp>
      <p:sp>
        <p:nvSpPr>
          <p:cNvPr id="290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08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B28D5-31CA-4A45-9BB9-CC76F1C6D5C7}" type="slidenum">
              <a:rPr lang="en-US" sz="1200"/>
              <a:pPr eaLnBrk="1" hangingPunct="1"/>
              <a:t>52</a:t>
            </a:fld>
            <a:endParaRPr lang="en-US" sz="1200" dirty="0"/>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1940" indent="-289208" eaLnBrk="0" hangingPunct="0">
              <a:defRPr sz="2400">
                <a:solidFill>
                  <a:schemeClr val="tx1"/>
                </a:solidFill>
                <a:latin typeface="Arial" charset="0"/>
                <a:ea typeface="ＭＳ Ｐゴシック" charset="0"/>
              </a:defRPr>
            </a:lvl2pPr>
            <a:lvl3pPr marL="1156830" indent="-231366" eaLnBrk="0" hangingPunct="0">
              <a:defRPr sz="2400">
                <a:solidFill>
                  <a:schemeClr val="tx1"/>
                </a:solidFill>
                <a:latin typeface="Arial" charset="0"/>
                <a:ea typeface="ＭＳ Ｐゴシック" charset="0"/>
              </a:defRPr>
            </a:lvl3pPr>
            <a:lvl4pPr marL="1619562" indent="-231366" eaLnBrk="0" hangingPunct="0">
              <a:defRPr sz="2400">
                <a:solidFill>
                  <a:schemeClr val="tx1"/>
                </a:solidFill>
                <a:latin typeface="Arial" charset="0"/>
                <a:ea typeface="ＭＳ Ｐゴシック" charset="0"/>
              </a:defRPr>
            </a:lvl4pPr>
            <a:lvl5pPr marL="2082295" indent="-231366" eaLnBrk="0" hangingPunct="0">
              <a:defRPr sz="2400">
                <a:solidFill>
                  <a:schemeClr val="tx1"/>
                </a:solidFill>
                <a:latin typeface="Arial" charset="0"/>
                <a:ea typeface="ＭＳ Ｐゴシック" charset="0"/>
              </a:defRPr>
            </a:lvl5pPr>
            <a:lvl6pPr marL="2545027" indent="-231366" eaLnBrk="0" fontAlgn="base" hangingPunct="0">
              <a:spcBef>
                <a:spcPct val="0"/>
              </a:spcBef>
              <a:spcAft>
                <a:spcPct val="0"/>
              </a:spcAft>
              <a:defRPr sz="2400">
                <a:solidFill>
                  <a:schemeClr val="tx1"/>
                </a:solidFill>
                <a:latin typeface="Arial" charset="0"/>
                <a:ea typeface="ＭＳ Ｐゴシック" charset="0"/>
              </a:defRPr>
            </a:lvl6pPr>
            <a:lvl7pPr marL="3007759" indent="-231366" eaLnBrk="0" fontAlgn="base" hangingPunct="0">
              <a:spcBef>
                <a:spcPct val="0"/>
              </a:spcBef>
              <a:spcAft>
                <a:spcPct val="0"/>
              </a:spcAft>
              <a:defRPr sz="2400">
                <a:solidFill>
                  <a:schemeClr val="tx1"/>
                </a:solidFill>
                <a:latin typeface="Arial" charset="0"/>
                <a:ea typeface="ＭＳ Ｐゴシック" charset="0"/>
              </a:defRPr>
            </a:lvl7pPr>
            <a:lvl8pPr marL="3470491" indent="-231366" eaLnBrk="0" fontAlgn="base" hangingPunct="0">
              <a:spcBef>
                <a:spcPct val="0"/>
              </a:spcBef>
              <a:spcAft>
                <a:spcPct val="0"/>
              </a:spcAft>
              <a:defRPr sz="2400">
                <a:solidFill>
                  <a:schemeClr val="tx1"/>
                </a:solidFill>
                <a:latin typeface="Arial" charset="0"/>
                <a:ea typeface="ＭＳ Ｐゴシック" charset="0"/>
              </a:defRPr>
            </a:lvl8pPr>
            <a:lvl9pPr marL="3933223" indent="-23136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3A1519-6798-E14F-B48F-5E40C11ADA1B}" type="slidenum">
              <a:rPr lang="en-US" sz="1200"/>
              <a:pPr eaLnBrk="1" hangingPunct="1"/>
              <a:t>53</a:t>
            </a:fld>
            <a:endParaRPr lang="en-US" sz="1200" dirty="0"/>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4963DA-0823-42B4-9DDA-41FE3454E43B}" type="datetimeFigureOut">
              <a:rPr lang="en-US" smtClean="0"/>
              <a:pPr/>
              <a:t>3/10/2016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34111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963DA-0823-42B4-9DDA-41FE3454E43B}" type="datetimeFigureOut">
              <a:rPr lang="en-US" smtClean="0"/>
              <a:pPr/>
              <a:t>3/10/2016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304420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963DA-0823-42B4-9DDA-41FE3454E43B}" type="datetimeFigureOut">
              <a:rPr lang="en-US" smtClean="0"/>
              <a:pPr/>
              <a:t>3/10/2016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2413404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AEDA4088-83AB-C94F-9FCC-D12E9BB1B7B8}" type="slidenum">
              <a:rPr lang="en-US"/>
              <a:pPr>
                <a:defRPr/>
              </a:pPr>
              <a:t>‹#›</a:t>
            </a:fld>
            <a:endParaRPr lang="en-US"/>
          </a:p>
        </p:txBody>
      </p:sp>
    </p:spTree>
    <p:extLst>
      <p:ext uri="{BB962C8B-B14F-4D97-AF65-F5344CB8AC3E}">
        <p14:creationId xmlns="" xmlns:p14="http://schemas.microsoft.com/office/powerpoint/2010/main" val="312531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0B36332F-FDEF-A54D-ADFE-5F58A89E359B}" type="slidenum">
              <a:rPr lang="en-US"/>
              <a:pPr>
                <a:defRPr/>
              </a:pPr>
              <a:t>‹#›</a:t>
            </a:fld>
            <a:endParaRPr lang="en-US"/>
          </a:p>
        </p:txBody>
      </p:sp>
    </p:spTree>
    <p:extLst>
      <p:ext uri="{BB962C8B-B14F-4D97-AF65-F5344CB8AC3E}">
        <p14:creationId xmlns="" xmlns:p14="http://schemas.microsoft.com/office/powerpoint/2010/main" val="92734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30BED1BE-9C73-B84C-934C-F2EDE430D93D}" type="slidenum">
              <a:rPr lang="en-US"/>
              <a:pPr>
                <a:defRPr/>
              </a:pPr>
              <a:t>‹#›</a:t>
            </a:fld>
            <a:endParaRPr lang="en-US"/>
          </a:p>
        </p:txBody>
      </p:sp>
    </p:spTree>
    <p:extLst>
      <p:ext uri="{BB962C8B-B14F-4D97-AF65-F5344CB8AC3E}">
        <p14:creationId xmlns="" xmlns:p14="http://schemas.microsoft.com/office/powerpoint/2010/main" val="3625696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1"/>
          </p:nvPr>
        </p:nvSpPr>
        <p:spPr>
          <a:xfrm>
            <a:off x="7718425" y="6562725"/>
            <a:ext cx="1335088" cy="247650"/>
          </a:xfrm>
        </p:spPr>
        <p:txBody>
          <a:bodyPr/>
          <a:lstStyle>
            <a:lvl2pPr lvl="1">
              <a:defRPr>
                <a:solidFill>
                  <a:srgbClr val="000000"/>
                </a:solidFill>
              </a:defRPr>
            </a:lvl2pPr>
          </a:lstStyle>
          <a:p>
            <a:pPr lvl="1">
              <a:defRPr/>
            </a:pPr>
            <a:fld id="{9E220930-8371-4D0D-A4F2-9B2571EC4494}" type="slidenum">
              <a:rPr lang="en-US"/>
              <a:pPr lvl="1">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86300" y="1828800"/>
            <a:ext cx="4000500" cy="4038600"/>
          </a:xfrm>
        </p:spPr>
        <p:txBody>
          <a:bodyPr>
            <a:normAutofit/>
          </a:bodyPr>
          <a:lstStyle/>
          <a:p>
            <a:pPr lvl="0"/>
            <a:endParaRPr lang="en-US" noProof="0"/>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74D00588-5C7E-4559-BA13-01A51DBA7EA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963DA-0823-42B4-9DDA-41FE3454E43B}" type="datetimeFigureOut">
              <a:rPr lang="en-US" smtClean="0"/>
              <a:pPr/>
              <a:t>3/10/2016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383858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4963DA-0823-42B4-9DDA-41FE3454E43B}" type="datetimeFigureOut">
              <a:rPr lang="en-US" smtClean="0"/>
              <a:pPr/>
              <a:t>3/10/2016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135734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4963DA-0823-42B4-9DDA-41FE3454E43B}" type="datetimeFigureOut">
              <a:rPr lang="en-US" smtClean="0"/>
              <a:pPr/>
              <a:t>3/10/2016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314923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4963DA-0823-42B4-9DDA-41FE3454E43B}" type="datetimeFigureOut">
              <a:rPr lang="en-US" smtClean="0"/>
              <a:pPr/>
              <a:t>3/10/2016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177277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4963DA-0823-42B4-9DDA-41FE3454E43B}" type="datetimeFigureOut">
              <a:rPr lang="en-US" smtClean="0"/>
              <a:pPr/>
              <a:t>3/10/2016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82081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963DA-0823-42B4-9DDA-41FE3454E43B}" type="datetimeFigureOut">
              <a:rPr lang="en-US" smtClean="0"/>
              <a:pPr/>
              <a:t>3/10/2016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23425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4963DA-0823-42B4-9DDA-41FE3454E43B}" type="datetimeFigureOut">
              <a:rPr lang="en-US" smtClean="0"/>
              <a:pPr/>
              <a:t>3/10/2016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406962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4963DA-0823-42B4-9DDA-41FE3454E43B}" type="datetimeFigureOut">
              <a:rPr lang="en-US" smtClean="0"/>
              <a:pPr/>
              <a:t>3/10/2016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366773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963DA-0823-42B4-9DDA-41FE3454E43B}" type="datetimeFigureOut">
              <a:rPr lang="en-US" smtClean="0"/>
              <a:pPr/>
              <a:t>3/10/2016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134B6-AED5-46BF-9E90-A7A50891C0EA}" type="slidenum">
              <a:rPr lang="en-US" smtClean="0"/>
              <a:pPr/>
              <a:t>‹#›</a:t>
            </a:fld>
            <a:endParaRPr lang="en-US"/>
          </a:p>
        </p:txBody>
      </p:sp>
    </p:spTree>
    <p:extLst>
      <p:ext uri="{BB962C8B-B14F-4D97-AF65-F5344CB8AC3E}">
        <p14:creationId xmlns="" xmlns:p14="http://schemas.microsoft.com/office/powerpoint/2010/main" val="2471503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Q9cIth6Js78" TargetMode="External"/><Relationship Id="rId2" Type="http://schemas.openxmlformats.org/officeDocument/2006/relationships/hyperlink" Target="https://www.youtube.com/watch?v=YildL_ilQFY"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www.youtube.com/watch?v=VHZYDbludDU&amp;list=PLH4pm-ymp5y2XlJfKnuWowNAw7fLpbRw_&amp;index=7"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heg.stanford.edu/upload/Lessons/Unit%205_Civil%20War%20and%20Reconstruction/Nast%20Cartoons%20Lesson%20Plan1.pdf" TargetMode="External"/><Relationship Id="rId2" Type="http://schemas.openxmlformats.org/officeDocument/2006/relationships/hyperlink" Target="http://www.losal.org/cms/lib7/CA01000497/Centricity/Domain/340/Politcal_cartoon_analysis.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sheg.stanford.edu/upload/Lessons/Unit%205_Civil%20War%20and%20Reconstruction/Nast%20Cartoons%20Lesson%20Plan1.pdf"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geography.about.com/library/cia/ncusa.htm"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www.youtube.com/watch?v=q1goSNElCyE"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www.youtube.com/watch?v=q2T7CL9wqyM" TargetMode="External"/><Relationship Id="rId2" Type="http://schemas.openxmlformats.org/officeDocument/2006/relationships/hyperlink" Target="https://www.youtube.com/watch?v=IOTA-S9MovE" TargetMode="External"/><Relationship Id="rId1" Type="http://schemas.openxmlformats.org/officeDocument/2006/relationships/slideLayout" Target="../slideLayouts/slideLayout2.xml"/><Relationship Id="rId4" Type="http://schemas.openxmlformats.org/officeDocument/2006/relationships/hyperlink" Target="https://www.youtube.com/watch?v=Pv0upmpPw3c"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upload.wikimedia.org/wikipedia/commons/b/b2/Boone_Cumberland.jpg"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upload.wikimedia.org/wikipedia/commons/b/b2/Boone_Cumberland.jpg" TargetMode="Externa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9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en.wikipedia.org/wiki/File:Anne_Dallas_Dudley_LOC.jpg" TargetMode="External"/><Relationship Id="rId1" Type="http://schemas.openxmlformats.org/officeDocument/2006/relationships/slideLayout" Target="../slideLayouts/slideLayout16.xml"/><Relationship Id="rId5" Type="http://schemas.openxmlformats.org/officeDocument/2006/relationships/image" Target="../media/image67.jpeg"/><Relationship Id="rId4" Type="http://schemas.openxmlformats.org/officeDocument/2006/relationships/hyperlink" Target="http://en.wikipedia.org/wiki/File:Robert_M._La_Follette,_Sr_as_Senator2.jpg" TargetMode="External"/></Relationships>
</file>

<file path=ppt/slides/_rels/slide2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hyperlink" Target="https://www.youtube.com/watch?v=4ulaG9x4GpE" TargetMode="Externa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hyperlink" Target="https://www.youtube.com/watch?v=R-XjloOKl60" TargetMode="External"/><Relationship Id="rId2" Type="http://schemas.openxmlformats.org/officeDocument/2006/relationships/hyperlink" Target="https://www.youtube.com/watch?v=07cispyOhWQ" TargetMode="External"/><Relationship Id="rId1" Type="http://schemas.openxmlformats.org/officeDocument/2006/relationships/slideLayout" Target="../slideLayouts/slideLayout2.xml"/><Relationship Id="rId4" Type="http://schemas.openxmlformats.org/officeDocument/2006/relationships/hyperlink" Target="https://www.youtube.com/watch?v=TGOEED_MexI"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hyperlink" Target="http://www.history.com/topics/world-war-i/world-war-i-history/videos/bet-you-didnt-know-world-war-i" TargetMode="Externa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hyperlink" Target="http://www.history.com/topics/world-war-i/world-war-i-history/videos/causes-of-world-war-i?m=528e394da93ae&amp;s=undefined&amp;f=1&amp;free=false" TargetMode="Externa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hyperlink" Target="http://www.history.com/topics/world-war-i/world-war-i-history/videos/1916-battle-of-the-somme?m=528e394da93ae&amp;s=undefined&amp;f=1&amp;free=false"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hyperlink" Target="http://www.history.com/videos/bet-you-didnt-know-trench-warfare" TargetMode="Externa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hyperlink" Target="http://www.history.com/topics/world-war-i/world-war-i-history/videos/trench-warfare?m=528e394da93ae&amp;s=undefined&amp;f=1&amp;free=false" TargetMode="Externa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hyperlink" Target="http://www.history.com/topics/world-war-i/world-war-i-history/videos/u-boats-sink-the-lusitania-in-1915"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en.wikipedia.org/wiki/File:Map_of_the_Great_Plains.png" TargetMode="Externa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hyperlink" Target="http://www.history.com/topics/world-war-i/world-war-i-history/videos/treaty-of-versailles-end-world-war-i?m=528e394da93ae&amp;s=undefined&amp;f=1&amp;free=false" TargetMode="Externa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hyperlink" Target="http://www.history.com/topics/world-war-i/world-war-i-history/videos/legacy-of-world-war-i?m=528e394da93ae&amp;s=undefined&amp;f=1&amp;free=false" TargetMode="Externa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hyperlink" Target="http://www.history.com/topics/world-war-i/world-war-i-history/videos/the-christmas-truce?m=528e394da93ae&amp;s=undefined&amp;f=1&amp;free=false" TargetMode="Externa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hyperlink" Target="http://app.discoveryeducation.com/search?Ntt=progressive+era" TargetMode="Externa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audio" Target="file:///C:\Users\shsteacher\AppData\Local\Microsoft\Windows\Temporary%20Internet%20Files\Content.IE5\NC86GQTV\MS900054238%5b1%5d.mid" TargetMode="External"/><Relationship Id="rId5" Type="http://schemas.openxmlformats.org/officeDocument/2006/relationships/image" Target="../media/image8.wmf"/><Relationship Id="rId4" Type="http://schemas.openxmlformats.org/officeDocument/2006/relationships/image" Target="../media/image7.png"/></Relationships>
</file>

<file path=ppt/slides/_rels/slide2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app.discoveryeducation.com/search?Ntt=gilded+age" TargetMode="Externa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Rk5h3_l4h_Q"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forbes.com/billionaires/lis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history.com/topics/andrew-carnegie/videos/the-men-who-built-america-andrew-carnegie" TargetMode="External"/><Relationship Id="rId2" Type="http://schemas.openxmlformats.org/officeDocument/2006/relationships/hyperlink" Target="http://www.biography.com/people/andrew-carnegie-9238756/videos/andrew-carnegie-steel-people-2079161373" TargetMode="Externa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hyperlink" Target="http://upload.wikimedia.org/wikipedia/commons/b/b5/Andrew_Carnegie,_three-quarter_length_portrait,_seated,_facing_slightly_left,_1913.jp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en/5/50/OILSTOCK.JPG" TargetMode="Externa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hyperlink" Target="http://upload.wikimedia.org/wikipedia/commons/6/6f/John_D._Rockefeller_1885.jp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biography.com/people/alexander-graham-bell-9205497/videos/alexander-graham-bell-father-of-the-telephone-19570755976"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hyperlink" Target="http://app.discoveryeducation.com/search?Ntt=gilded+age+&amp;N=18343"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ZlxVDdBtFQ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hyperlink" Target="https://quizlet.com/46592737/flashcards"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www.socrative.com" TargetMode="External"/><Relationship Id="rId2" Type="http://schemas.openxmlformats.org/officeDocument/2006/relationships/hyperlink" Target="http://www.socrative.com/"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upload.wikimedia.org/wikipedia/commons/7/7f/The_Breakers_rear.jpg"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upload.wikimedia.org/wikipedia/commons/6/6f/John_D._Rockefeller_1885.jpg"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RowsXnCUJVA&amp;index=14&amp;list=PLH4pm-ymp5y2XlJfKnuWowNAw7fLpbRw_"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www.princeton.edu/~achaney/tmve/wiki100k/docs/William_M._Tweed.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biography.com/search?query=andrew%20carnegie" TargetMode="External"/><Relationship Id="rId2" Type="http://schemas.openxmlformats.org/officeDocument/2006/relationships/hyperlink" Target="http://www.teachertube.com/viewVideo.php?title=Andrew_Carnegie_Biography&amp;video_id=233035"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youtube.com/watch?v=Spgdy3HkcS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youtube.com/watch?v=nCZLae7kuTI"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s://www.youtube.com/watch?v=N6USyilfk6w"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33400"/>
            <a:ext cx="6172200" cy="2054225"/>
          </a:xfrm>
        </p:spPr>
        <p:txBody>
          <a:bodyPr>
            <a:normAutofit fontScale="90000"/>
          </a:bodyPr>
          <a:lstStyle/>
          <a:p>
            <a:pPr eaLnBrk="1" fontAlgn="auto" hangingPunct="1">
              <a:spcAft>
                <a:spcPts val="0"/>
              </a:spcAft>
              <a:defRPr/>
            </a:pPr>
            <a:r>
              <a:rPr lang="en-US" dirty="0" smtClean="0"/>
              <a:t/>
            </a:r>
            <a:br>
              <a:rPr lang="en-US" dirty="0" smtClean="0"/>
            </a:br>
            <a:r>
              <a:rPr lang="en-US" dirty="0" smtClean="0"/>
              <a:t> </a:t>
            </a:r>
            <a:br>
              <a:rPr lang="en-US" dirty="0" smtClean="0"/>
            </a:br>
            <a:r>
              <a:rPr lang="en-US" dirty="0" smtClean="0"/>
              <a:t>6.1 Identify how the effects of 19th century warfare promoted the growth of industrialism (i.e., railroads, iron vs. steel industry, textiles, coal, rubber, processed foods). </a:t>
            </a:r>
            <a:br>
              <a:rPr lang="en-US" dirty="0" smtClean="0"/>
            </a:br>
            <a:endParaRPr lang="en-US" dirty="0"/>
          </a:p>
        </p:txBody>
      </p:sp>
      <p:sp>
        <p:nvSpPr>
          <p:cNvPr id="8195" name="Text Placeholder 2"/>
          <p:cNvSpPr>
            <a:spLocks noGrp="1"/>
          </p:cNvSpPr>
          <p:nvPr>
            <p:ph type="body" idx="1"/>
          </p:nvPr>
        </p:nvSpPr>
        <p:spPr>
          <a:xfrm>
            <a:off x="381000" y="1447800"/>
            <a:ext cx="7772400" cy="1500187"/>
          </a:xfrm>
        </p:spPr>
        <p:txBody>
          <a:bodyPr/>
          <a:lstStyle/>
          <a:p>
            <a:pPr eaLnBrk="1" hangingPunct="1"/>
            <a:endParaRPr lang="en-US"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Textiles </a:t>
            </a:r>
            <a:endParaRPr lang="en-US" dirty="0"/>
          </a:p>
        </p:txBody>
      </p:sp>
      <p:sp>
        <p:nvSpPr>
          <p:cNvPr id="17411" name="Content Placeholder 2"/>
          <p:cNvSpPr>
            <a:spLocks noGrp="1"/>
          </p:cNvSpPr>
          <p:nvPr>
            <p:ph sz="quarter" idx="1"/>
          </p:nvPr>
        </p:nvSpPr>
        <p:spPr>
          <a:xfrm>
            <a:off x="457200" y="1600200"/>
            <a:ext cx="7467600" cy="4873625"/>
          </a:xfrm>
        </p:spPr>
        <p:txBody>
          <a:bodyPr/>
          <a:lstStyle/>
          <a:p>
            <a:pPr eaLnBrk="1" hangingPunct="1"/>
            <a:r>
              <a:rPr lang="en-US" smtClean="0"/>
              <a:t>Civil War had a dramatic effect on production.</a:t>
            </a:r>
          </a:p>
          <a:p>
            <a:pPr eaLnBrk="1" hangingPunct="1"/>
            <a:endParaRPr lang="en-US" smtClean="0"/>
          </a:p>
          <a:p>
            <a:pPr eaLnBrk="1" hangingPunct="1"/>
            <a:endParaRPr lang="en-US" smtClean="0"/>
          </a:p>
          <a:p>
            <a:pPr eaLnBrk="1" hangingPunct="1"/>
            <a:r>
              <a:rPr lang="en-US" smtClean="0"/>
              <a:t>Mid 1800s, chemistry began to influence the industry, owing to the discovery of synthetic dyes.</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60170" y="4549140"/>
            <a:ext cx="7326630" cy="1577023"/>
          </a:xfrm>
        </p:spPr>
        <p:txBody>
          <a:bodyPr/>
          <a:lstStyle/>
          <a:p>
            <a:pPr>
              <a:buNone/>
            </a:pPr>
            <a:r>
              <a:rPr lang="en-US" dirty="0" smtClean="0"/>
              <a:t>John </a:t>
            </a:r>
            <a:r>
              <a:rPr lang="en-US" dirty="0" err="1" smtClean="0"/>
              <a:t>Hinkley</a:t>
            </a:r>
            <a:r>
              <a:rPr lang="en-US" dirty="0" smtClean="0"/>
              <a:t> Jr. attempts to kill Reagan </a:t>
            </a:r>
            <a:endParaRPr lang="en-US" dirty="0"/>
          </a:p>
        </p:txBody>
      </p:sp>
      <p:pic>
        <p:nvPicPr>
          <p:cNvPr id="100354" name="Picture 2" descr="https://upload.wikimedia.org/wikipedia/commons/7/70/Reagan_assassination_attempt_3.jpg"/>
          <p:cNvPicPr>
            <a:picLocks noChangeAspect="1" noChangeArrowheads="1"/>
          </p:cNvPicPr>
          <p:nvPr/>
        </p:nvPicPr>
        <p:blipFill>
          <a:blip r:embed="rId2" cstate="print"/>
          <a:srcRect/>
          <a:stretch>
            <a:fillRect/>
          </a:stretch>
        </p:blipFill>
        <p:spPr bwMode="auto">
          <a:xfrm>
            <a:off x="228599" y="274638"/>
            <a:ext cx="5870575" cy="3929372"/>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Lee Harvey Oswald assassinated JFK </a:t>
            </a:r>
            <a:endParaRPr lang="en-US" dirty="0"/>
          </a:p>
        </p:txBody>
      </p:sp>
      <p:sp>
        <p:nvSpPr>
          <p:cNvPr id="3" name="Content Placeholder 2"/>
          <p:cNvSpPr>
            <a:spLocks noGrp="1"/>
          </p:cNvSpPr>
          <p:nvPr>
            <p:ph idx="1"/>
          </p:nvPr>
        </p:nvSpPr>
        <p:spPr/>
        <p:txBody>
          <a:bodyPr/>
          <a:lstStyle/>
          <a:p>
            <a:endParaRPr lang="en-US"/>
          </a:p>
        </p:txBody>
      </p:sp>
      <p:pic>
        <p:nvPicPr>
          <p:cNvPr id="172034" name="Picture 2" descr="https://upload.wikimedia.org/wikipedia/commons/5/5c/JFK_limousine.png"/>
          <p:cNvPicPr>
            <a:picLocks noChangeAspect="1" noChangeArrowheads="1"/>
          </p:cNvPicPr>
          <p:nvPr/>
        </p:nvPicPr>
        <p:blipFill>
          <a:blip r:embed="rId2" cstate="print"/>
          <a:srcRect/>
          <a:stretch>
            <a:fillRect/>
          </a:stretch>
        </p:blipFill>
        <p:spPr bwMode="auto">
          <a:xfrm>
            <a:off x="753623" y="2000568"/>
            <a:ext cx="4499258" cy="3603064"/>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ea typeface="ＭＳ Ｐゴシック" pitchFamily="34" charset="-128"/>
              </a:rPr>
              <a:t>Pendleton Act </a:t>
            </a:r>
          </a:p>
        </p:txBody>
      </p:sp>
      <p:sp>
        <p:nvSpPr>
          <p:cNvPr id="30723" name="Content Placeholder 2"/>
          <p:cNvSpPr>
            <a:spLocks noGrp="1"/>
          </p:cNvSpPr>
          <p:nvPr>
            <p:ph idx="1"/>
          </p:nvPr>
        </p:nvSpPr>
        <p:spPr/>
        <p:txBody>
          <a:bodyPr>
            <a:normAutofit lnSpcReduction="10000"/>
          </a:bodyPr>
          <a:lstStyle/>
          <a:p>
            <a:pPr eaLnBrk="1" hangingPunct="1"/>
            <a:r>
              <a:rPr lang="en-US" smtClean="0">
                <a:ea typeface="ＭＳ Ｐゴシック" pitchFamily="34" charset="-128"/>
              </a:rPr>
              <a:t>Congress responded by passing the Pendleton Act in 1883. </a:t>
            </a:r>
          </a:p>
          <a:p>
            <a:pPr eaLnBrk="1" hangingPunct="1"/>
            <a:r>
              <a:rPr lang="en-US" smtClean="0">
                <a:ea typeface="ＭＳ Ｐゴシック" pitchFamily="34" charset="-128"/>
              </a:rPr>
              <a:t>The act established a Civil Service Commission that monitored government appointments and required that those appointed to certain offices meet specific qualifications. </a:t>
            </a:r>
          </a:p>
          <a:p>
            <a:pPr lvl="1" eaLnBrk="1" hangingPunct="1"/>
            <a:r>
              <a:rPr lang="en-US" smtClean="0">
                <a:ea typeface="ＭＳ Ｐゴシック" pitchFamily="34" charset="-128"/>
              </a:rPr>
              <a:t>End spoils system</a:t>
            </a:r>
          </a:p>
          <a:p>
            <a:pPr lvl="1" eaLnBrk="1" hangingPunct="1"/>
            <a:r>
              <a:rPr lang="en-US" smtClean="0">
                <a:ea typeface="ＭＳ Ｐゴシック" pitchFamily="34" charset="-128"/>
              </a:rPr>
              <a:t>Increase accountability </a:t>
            </a:r>
          </a:p>
          <a:p>
            <a:pPr lvl="1" eaLnBrk="1" hangingPunct="1"/>
            <a:r>
              <a:rPr lang="en-US" smtClean="0">
                <a:ea typeface="ＭＳ Ｐゴシック" pitchFamily="34" charset="-128"/>
              </a:rPr>
              <a:t>Resulted in more qualified ppl serving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ea typeface="ＭＳ Ｐゴシック" pitchFamily="34" charset="-128"/>
              </a:rPr>
              <a:t>Grange Movement </a:t>
            </a:r>
          </a:p>
        </p:txBody>
      </p:sp>
      <p:sp>
        <p:nvSpPr>
          <p:cNvPr id="31747" name="Content Placeholder 2"/>
          <p:cNvSpPr>
            <a:spLocks noGrp="1"/>
          </p:cNvSpPr>
          <p:nvPr>
            <p:ph idx="1"/>
          </p:nvPr>
        </p:nvSpPr>
        <p:spPr/>
        <p:txBody>
          <a:bodyPr>
            <a:normAutofit lnSpcReduction="10000"/>
          </a:bodyPr>
          <a:lstStyle/>
          <a:p>
            <a:pPr eaLnBrk="1" hangingPunct="1"/>
            <a:r>
              <a:rPr lang="en-US" smtClean="0">
                <a:ea typeface="ＭＳ Ｐゴシック" pitchFamily="34" charset="-128"/>
              </a:rPr>
              <a:t>Organization formed by farmers, mostly from the South and Midwest</a:t>
            </a:r>
          </a:p>
          <a:p>
            <a:pPr eaLnBrk="1" hangingPunct="1"/>
            <a:r>
              <a:rPr lang="en-US" smtClean="0">
                <a:ea typeface="ＭＳ Ｐゴシック" pitchFamily="34" charset="-128"/>
              </a:rPr>
              <a:t>Struggling financially, farmers formed the Grange to pool their resources and work collectively.</a:t>
            </a:r>
          </a:p>
          <a:p>
            <a:pPr eaLnBrk="1" hangingPunct="1"/>
            <a:r>
              <a:rPr lang="en-US" smtClean="0">
                <a:ea typeface="ＭＳ Ｐゴシック" pitchFamily="34" charset="-128"/>
              </a:rPr>
              <a:t>Felt abused by wealthy businesses</a:t>
            </a:r>
          </a:p>
          <a:p>
            <a:pPr eaLnBrk="1" hangingPunct="1"/>
            <a:r>
              <a:rPr lang="en-US" smtClean="0">
                <a:ea typeface="ＭＳ Ｐゴシック" pitchFamily="34" charset="-128"/>
              </a:rPr>
              <a:t>The movement was successful and encouraged several state governments to pass Granger Laws.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ea typeface="ＭＳ Ｐゴシック" pitchFamily="34" charset="-128"/>
              </a:rPr>
              <a:t>Interstate Commerce Act </a:t>
            </a:r>
          </a:p>
        </p:txBody>
      </p:sp>
      <p:sp>
        <p:nvSpPr>
          <p:cNvPr id="32771" name="Content Placeholder 2"/>
          <p:cNvSpPr>
            <a:spLocks noGrp="1"/>
          </p:cNvSpPr>
          <p:nvPr>
            <p:ph idx="1"/>
          </p:nvPr>
        </p:nvSpPr>
        <p:spPr/>
        <p:txBody>
          <a:bodyPr/>
          <a:lstStyle/>
          <a:p>
            <a:pPr eaLnBrk="1" hangingPunct="1"/>
            <a:r>
              <a:rPr lang="en-US" smtClean="0">
                <a:ea typeface="ＭＳ Ｐゴシック" pitchFamily="34" charset="-128"/>
              </a:rPr>
              <a:t>This act gave the federal government the right to regulate railroads that transport farm products across state lines.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ea typeface="ＭＳ Ｐゴシック" pitchFamily="34" charset="-128"/>
              </a:rPr>
              <a:t>Political Machines </a:t>
            </a:r>
          </a:p>
        </p:txBody>
      </p:sp>
      <p:sp>
        <p:nvSpPr>
          <p:cNvPr id="33795" name="Content Placeholder 2"/>
          <p:cNvSpPr>
            <a:spLocks noGrp="1"/>
          </p:cNvSpPr>
          <p:nvPr>
            <p:ph idx="1"/>
          </p:nvPr>
        </p:nvSpPr>
        <p:spPr/>
        <p:txBody>
          <a:bodyPr>
            <a:normAutofit lnSpcReduction="10000"/>
          </a:bodyPr>
          <a:lstStyle/>
          <a:p>
            <a:pPr eaLnBrk="1" hangingPunct="1"/>
            <a:r>
              <a:rPr lang="en-US" smtClean="0">
                <a:ea typeface="ＭＳ Ｐゴシック" pitchFamily="34" charset="-128"/>
              </a:rPr>
              <a:t>Political corruption was not just for the national level.</a:t>
            </a:r>
          </a:p>
          <a:p>
            <a:pPr eaLnBrk="1" hangingPunct="1"/>
            <a:r>
              <a:rPr lang="en-US" smtClean="0">
                <a:ea typeface="ＭＳ Ｐゴシック" pitchFamily="34" charset="-128"/>
              </a:rPr>
              <a:t>In big cities , the nation saw the rise of political machines</a:t>
            </a:r>
          </a:p>
          <a:p>
            <a:pPr eaLnBrk="1" hangingPunct="1"/>
            <a:r>
              <a:rPr lang="en-US" smtClean="0">
                <a:ea typeface="ＭＳ Ｐゴシック" pitchFamily="34" charset="-128"/>
              </a:rPr>
              <a:t>The fast growth of the urban population meant that governments had to improve existing services and provide new ones.  </a:t>
            </a:r>
          </a:p>
          <a:p>
            <a:pPr eaLnBrk="1" hangingPunct="1"/>
            <a:r>
              <a:rPr lang="en-US" smtClean="0">
                <a:ea typeface="ＭＳ Ｐゴシック" pitchFamily="34" charset="-128"/>
              </a:rPr>
              <a:t>It also meant more public money and a greater role in government.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ea typeface="ＭＳ Ｐゴシック" pitchFamily="34" charset="-128"/>
              </a:rPr>
              <a:t>Political Machines </a:t>
            </a:r>
          </a:p>
        </p:txBody>
      </p:sp>
      <p:sp>
        <p:nvSpPr>
          <p:cNvPr id="34819" name="Content Placeholder 2"/>
          <p:cNvSpPr>
            <a:spLocks noGrp="1"/>
          </p:cNvSpPr>
          <p:nvPr>
            <p:ph idx="1"/>
          </p:nvPr>
        </p:nvSpPr>
        <p:spPr/>
        <p:txBody>
          <a:bodyPr/>
          <a:lstStyle/>
          <a:p>
            <a:pPr eaLnBrk="1" hangingPunct="1"/>
            <a:r>
              <a:rPr lang="en-US" smtClean="0">
                <a:ea typeface="ＭＳ Ｐゴシック" pitchFamily="34" charset="-128"/>
              </a:rPr>
              <a:t>The political machine was an unofficial system meant to keep a certain party or group in power. </a:t>
            </a:r>
          </a:p>
          <a:p>
            <a:pPr eaLnBrk="1" hangingPunct="1"/>
            <a:r>
              <a:rPr lang="en-US" smtClean="0">
                <a:ea typeface="ＭＳ Ｐゴシック" pitchFamily="34" charset="-128"/>
              </a:rPr>
              <a:t>It was led by a political boss, who may or may not have held a political office.</a:t>
            </a:r>
          </a:p>
          <a:p>
            <a:pPr eaLnBrk="1" hangingPunct="1"/>
            <a:r>
              <a:rPr lang="en-US" smtClean="0">
                <a:ea typeface="ＭＳ Ｐゴシック" pitchFamily="34" charset="-128"/>
              </a:rPr>
              <a:t>Graft became commonplace during this time.</a:t>
            </a:r>
          </a:p>
          <a:p>
            <a:pPr eaLnBrk="1" hangingPunct="1"/>
            <a:r>
              <a:rPr lang="en-US" smtClean="0">
                <a:ea typeface="ＭＳ Ｐゴシック" pitchFamily="34" charset="-128"/>
              </a:rPr>
              <a:t>Graft?</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smtClean="0">
              <a:ea typeface="ＭＳ Ｐゴシック" pitchFamily="34" charset="-128"/>
            </a:endParaRPr>
          </a:p>
        </p:txBody>
      </p:sp>
      <p:graphicFrame>
        <p:nvGraphicFramePr>
          <p:cNvPr id="4" name="Content Placeholder 3"/>
          <p:cNvGraphicFramePr>
            <a:graphicFrameLocks noGrp="1"/>
          </p:cNvGraphicFramePr>
          <p:nvPr>
            <p:ph idx="1"/>
          </p:nvPr>
        </p:nvGraphicFramePr>
        <p:xfrm>
          <a:off x="609600" y="838200"/>
          <a:ext cx="8229600" cy="5582920"/>
        </p:xfrm>
        <a:graphic>
          <a:graphicData uri="http://schemas.openxmlformats.org/drawingml/2006/table">
            <a:tbl>
              <a:tblPr firstRow="1" bandRow="1">
                <a:tableStyleId>{5C22544A-7EE6-4342-B048-85BDC9FD1C3A}</a:tableStyleId>
              </a:tblPr>
              <a:tblGrid>
                <a:gridCol w="2895600"/>
                <a:gridCol w="5334000"/>
              </a:tblGrid>
              <a:tr h="370840">
                <a:tc>
                  <a:txBody>
                    <a:bodyPr/>
                    <a:lstStyle/>
                    <a:p>
                      <a:endParaRPr lang="en-US" dirty="0"/>
                    </a:p>
                  </a:txBody>
                  <a:tcPr/>
                </a:tc>
                <a:tc>
                  <a:txBody>
                    <a:bodyPr/>
                    <a:lstStyle/>
                    <a:p>
                      <a:endParaRPr lang="en-US"/>
                    </a:p>
                  </a:txBody>
                  <a:tcPr/>
                </a:tc>
              </a:tr>
              <a:tr h="370840">
                <a:tc>
                  <a:txBody>
                    <a:bodyPr/>
                    <a:lstStyle/>
                    <a:p>
                      <a:r>
                        <a:rPr lang="en-US" dirty="0" smtClean="0"/>
                        <a:t>Creating</a:t>
                      </a:r>
                      <a:endParaRPr lang="en-US" dirty="0"/>
                    </a:p>
                  </a:txBody>
                  <a:tcPr/>
                </a:tc>
                <a:tc>
                  <a:txBody>
                    <a:bodyPr/>
                    <a:lstStyle/>
                    <a:p>
                      <a:r>
                        <a:rPr lang="en-US" dirty="0" smtClean="0"/>
                        <a:t>Compile information</a:t>
                      </a:r>
                      <a:r>
                        <a:rPr lang="en-US" baseline="0" dirty="0" smtClean="0"/>
                        <a:t> together in a different way by combining elements in a new pattern or proposing alternative solutions </a:t>
                      </a:r>
                      <a:endParaRPr lang="en-US" dirty="0"/>
                    </a:p>
                  </a:txBody>
                  <a:tcPr/>
                </a:tc>
              </a:tr>
              <a:tr h="370840">
                <a:tc>
                  <a:txBody>
                    <a:bodyPr/>
                    <a:lstStyle/>
                    <a:p>
                      <a:r>
                        <a:rPr lang="en-US" dirty="0" smtClean="0"/>
                        <a:t>Evaluating </a:t>
                      </a:r>
                      <a:endParaRPr lang="en-US" dirty="0"/>
                    </a:p>
                  </a:txBody>
                  <a:tcPr/>
                </a:tc>
                <a:tc>
                  <a:txBody>
                    <a:bodyPr/>
                    <a:lstStyle/>
                    <a:p>
                      <a:r>
                        <a:rPr lang="en-US" dirty="0" smtClean="0"/>
                        <a:t>Present</a:t>
                      </a:r>
                      <a:r>
                        <a:rPr lang="en-US" baseline="0" dirty="0" smtClean="0"/>
                        <a:t> and defend opinions by making judgments about information, validity of ideas, or quality of work based on a set of criteria </a:t>
                      </a:r>
                      <a:endParaRPr lang="en-US" dirty="0"/>
                    </a:p>
                  </a:txBody>
                  <a:tcPr/>
                </a:tc>
              </a:tr>
              <a:tr h="370840">
                <a:tc>
                  <a:txBody>
                    <a:bodyPr/>
                    <a:lstStyle/>
                    <a:p>
                      <a:r>
                        <a:rPr lang="en-US" dirty="0" smtClean="0"/>
                        <a:t>Analyzing</a:t>
                      </a:r>
                      <a:endParaRPr lang="en-US" dirty="0"/>
                    </a:p>
                  </a:txBody>
                  <a:tcPr/>
                </a:tc>
                <a:tc>
                  <a:txBody>
                    <a:bodyPr/>
                    <a:lstStyle/>
                    <a:p>
                      <a:r>
                        <a:rPr lang="en-US" dirty="0" smtClean="0"/>
                        <a:t>Examine and break information into parts by identifying motives or causes. Make inferences and find evidence to support generalizations </a:t>
                      </a:r>
                      <a:endParaRPr lang="en-US" dirty="0"/>
                    </a:p>
                  </a:txBody>
                  <a:tcPr/>
                </a:tc>
              </a:tr>
              <a:tr h="370840">
                <a:tc>
                  <a:txBody>
                    <a:bodyPr/>
                    <a:lstStyle/>
                    <a:p>
                      <a:r>
                        <a:rPr lang="en-US" dirty="0" smtClean="0"/>
                        <a:t>Applying</a:t>
                      </a:r>
                      <a:endParaRPr lang="en-US" dirty="0"/>
                    </a:p>
                  </a:txBody>
                  <a:tcPr/>
                </a:tc>
                <a:tc>
                  <a:txBody>
                    <a:bodyPr/>
                    <a:lstStyle/>
                    <a:p>
                      <a:r>
                        <a:rPr lang="en-US" dirty="0" smtClean="0"/>
                        <a:t>Solve problems</a:t>
                      </a:r>
                      <a:r>
                        <a:rPr lang="en-US" baseline="0" dirty="0" smtClean="0"/>
                        <a:t> to new situations by applying acquired knowledge, facts, techniques, and rules in a different way</a:t>
                      </a:r>
                      <a:endParaRPr lang="en-US" dirty="0"/>
                    </a:p>
                  </a:txBody>
                  <a:tcPr/>
                </a:tc>
              </a:tr>
              <a:tr h="370840">
                <a:tc>
                  <a:txBody>
                    <a:bodyPr/>
                    <a:lstStyle/>
                    <a:p>
                      <a:r>
                        <a:rPr lang="en-US" dirty="0" smtClean="0"/>
                        <a:t>Understanding</a:t>
                      </a:r>
                      <a:endParaRPr lang="en-US" dirty="0"/>
                    </a:p>
                  </a:txBody>
                  <a:tcPr/>
                </a:tc>
                <a:tc>
                  <a:txBody>
                    <a:bodyPr/>
                    <a:lstStyle/>
                    <a:p>
                      <a:r>
                        <a:rPr lang="en-US" dirty="0" smtClean="0"/>
                        <a:t>Demonstrate</a:t>
                      </a:r>
                      <a:r>
                        <a:rPr lang="en-US" baseline="0" dirty="0" smtClean="0"/>
                        <a:t> understanding of facts and ideas by organizing, comparing, translating, interpreting, giving descriptions, and stating main ideas</a:t>
                      </a:r>
                      <a:endParaRPr lang="en-US" dirty="0"/>
                    </a:p>
                  </a:txBody>
                  <a:tcPr/>
                </a:tc>
              </a:tr>
              <a:tr h="370840">
                <a:tc>
                  <a:txBody>
                    <a:bodyPr/>
                    <a:lstStyle/>
                    <a:p>
                      <a:r>
                        <a:rPr lang="en-US" dirty="0" smtClean="0"/>
                        <a:t>Remembering</a:t>
                      </a:r>
                      <a:r>
                        <a:rPr lang="en-US" baseline="0" dirty="0" smtClean="0"/>
                        <a:t> </a:t>
                      </a:r>
                      <a:endParaRPr lang="en-US" dirty="0"/>
                    </a:p>
                  </a:txBody>
                  <a:tcPr/>
                </a:tc>
                <a:tc>
                  <a:txBody>
                    <a:bodyPr/>
                    <a:lstStyle/>
                    <a:p>
                      <a:r>
                        <a:rPr lang="en-US" dirty="0" smtClean="0"/>
                        <a:t>Exhibit memory of previously learned</a:t>
                      </a:r>
                      <a:r>
                        <a:rPr lang="en-US" baseline="0" dirty="0" smtClean="0"/>
                        <a:t> material by recalling facts, terms, basic concepts, and answers. </a:t>
                      </a:r>
                      <a:endParaRPr lang="en-US" dirty="0"/>
                    </a:p>
                  </a:txBody>
                  <a:tcPr/>
                </a:tc>
              </a:tr>
            </a:tbl>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36867" name="Content Placeholder 2"/>
          <p:cNvSpPr>
            <a:spLocks noGrp="1"/>
          </p:cNvSpPr>
          <p:nvPr>
            <p:ph idx="1"/>
          </p:nvPr>
        </p:nvSpPr>
        <p:spPr/>
        <p:txBody>
          <a:bodyPr/>
          <a:lstStyle/>
          <a:p>
            <a:pPr eaLnBrk="1" hangingPunct="1"/>
            <a:r>
              <a:rPr lang="en-US" smtClean="0">
                <a:ea typeface="ＭＳ Ｐゴシック" pitchFamily="34" charset="-128"/>
              </a:rPr>
              <a:t>Graft – the use of one</a:t>
            </a:r>
            <a:r>
              <a:rPr lang="en-US" altLang="en-US" smtClean="0">
                <a:ea typeface="ＭＳ Ｐゴシック" pitchFamily="34" charset="-128"/>
              </a:rPr>
              <a:t>’</a:t>
            </a:r>
            <a:r>
              <a:rPr lang="en-US" smtClean="0">
                <a:ea typeface="ＭＳ Ｐゴシック" pitchFamily="34" charset="-128"/>
              </a:rPr>
              <a:t>s political position or job to gain wealth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ea typeface="ＭＳ Ｐゴシック" pitchFamily="34" charset="-128"/>
              </a:rPr>
              <a:t>Tammany Hall </a:t>
            </a:r>
          </a:p>
        </p:txBody>
      </p:sp>
      <p:sp>
        <p:nvSpPr>
          <p:cNvPr id="37891" name="Content Placeholder 2"/>
          <p:cNvSpPr>
            <a:spLocks noGrp="1"/>
          </p:cNvSpPr>
          <p:nvPr>
            <p:ph idx="1"/>
          </p:nvPr>
        </p:nvSpPr>
        <p:spPr/>
        <p:txBody>
          <a:bodyPr>
            <a:normAutofit fontScale="92500"/>
          </a:bodyPr>
          <a:lstStyle/>
          <a:p>
            <a:pPr eaLnBrk="1" hangingPunct="1"/>
            <a:r>
              <a:rPr lang="en-US" smtClean="0">
                <a:ea typeface="ＭＳ Ｐゴシック" pitchFamily="34" charset="-128"/>
              </a:rPr>
              <a:t>New York City</a:t>
            </a:r>
            <a:r>
              <a:rPr lang="en-US" altLang="en-US" smtClean="0">
                <a:ea typeface="ＭＳ Ｐゴシック" pitchFamily="34" charset="-128"/>
              </a:rPr>
              <a:t>’</a:t>
            </a:r>
            <a:r>
              <a:rPr lang="en-US" smtClean="0">
                <a:ea typeface="ＭＳ Ｐゴシック" pitchFamily="34" charset="-128"/>
              </a:rPr>
              <a:t>s Boss William Tweed was the most notorious boss. </a:t>
            </a:r>
          </a:p>
          <a:p>
            <a:pPr lvl="1" eaLnBrk="1" hangingPunct="1"/>
            <a:r>
              <a:rPr lang="en-US" smtClean="0">
                <a:ea typeface="ＭＳ Ｐゴシック" pitchFamily="34" charset="-128"/>
              </a:rPr>
              <a:t>Ran Tammany Hall – a political club that controlled the city</a:t>
            </a:r>
            <a:r>
              <a:rPr lang="en-US" altLang="en-US" smtClean="0">
                <a:ea typeface="ＭＳ Ｐゴシック" pitchFamily="34" charset="-128"/>
              </a:rPr>
              <a:t>’</a:t>
            </a:r>
            <a:r>
              <a:rPr lang="en-US" smtClean="0">
                <a:ea typeface="ＭＳ Ｐゴシック" pitchFamily="34" charset="-128"/>
              </a:rPr>
              <a:t>s Democratic Party</a:t>
            </a:r>
          </a:p>
          <a:p>
            <a:pPr lvl="1" eaLnBrk="1" hangingPunct="1"/>
            <a:r>
              <a:rPr lang="en-US" smtClean="0">
                <a:ea typeface="ＭＳ Ｐゴシック" pitchFamily="34" charset="-128"/>
              </a:rPr>
              <a:t>Tweed stole over $100 million from the city treasury</a:t>
            </a:r>
          </a:p>
          <a:p>
            <a:pPr lvl="1" eaLnBrk="1" hangingPunct="1"/>
            <a:r>
              <a:rPr lang="en-US" smtClean="0">
                <a:ea typeface="ＭＳ Ｐゴシック" pitchFamily="34" charset="-128"/>
              </a:rPr>
              <a:t>Thomas Nast, a political cartoonist, helped with the downfall of Tweed. </a:t>
            </a:r>
          </a:p>
          <a:p>
            <a:pPr lvl="1" eaLnBrk="1" hangingPunct="1"/>
            <a:r>
              <a:rPr lang="en-US" altLang="en-US" smtClean="0">
                <a:ea typeface="ＭＳ Ｐゴシック" pitchFamily="34" charset="-128"/>
              </a:rPr>
              <a:t>‘</a:t>
            </a:r>
            <a:r>
              <a:rPr lang="en-US" smtClean="0">
                <a:ea typeface="ＭＳ Ｐゴシック" pitchFamily="34" charset="-128"/>
              </a:rPr>
              <a:t>Stop those darn pictures! I don</a:t>
            </a:r>
            <a:r>
              <a:rPr lang="en-US" altLang="en-US" smtClean="0">
                <a:ea typeface="ＭＳ Ｐゴシック" pitchFamily="34" charset="-128"/>
              </a:rPr>
              <a:t>’</a:t>
            </a:r>
            <a:r>
              <a:rPr lang="en-US" smtClean="0">
                <a:ea typeface="ＭＳ Ｐゴシック" pitchFamily="34" charset="-128"/>
              </a:rPr>
              <a:t>t care what the papers say about me; my constituents can</a:t>
            </a:r>
            <a:r>
              <a:rPr lang="en-US" altLang="en-US" smtClean="0">
                <a:ea typeface="ＭＳ Ｐゴシック" pitchFamily="34" charset="-128"/>
              </a:rPr>
              <a:t>’</a:t>
            </a:r>
            <a:r>
              <a:rPr lang="en-US" smtClean="0">
                <a:ea typeface="ＭＳ Ｐゴシック" pitchFamily="34" charset="-128"/>
              </a:rPr>
              <a:t>t read. But darn it, they can see pictures!</a:t>
            </a:r>
            <a:r>
              <a:rPr lang="en-US" altLang="en-US" smtClean="0">
                <a:ea typeface="ＭＳ Ｐゴシック" pitchFamily="34" charset="-128"/>
              </a:rPr>
              <a:t>”</a:t>
            </a:r>
            <a:endParaRPr lang="en-US" smtClean="0">
              <a:ea typeface="ＭＳ Ｐゴシック" pitchFamily="34" charset="-128"/>
            </a:endParaRPr>
          </a:p>
          <a:p>
            <a:pPr lvl="1"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coal</a:t>
            </a:r>
            <a:endParaRPr lang="en-US" dirty="0"/>
          </a:p>
        </p:txBody>
      </p:sp>
      <p:sp>
        <p:nvSpPr>
          <p:cNvPr id="18435" name="Content Placeholder 2"/>
          <p:cNvSpPr>
            <a:spLocks noGrp="1"/>
          </p:cNvSpPr>
          <p:nvPr>
            <p:ph sz="quarter" idx="1"/>
          </p:nvPr>
        </p:nvSpPr>
        <p:spPr>
          <a:xfrm>
            <a:off x="457200" y="1600200"/>
            <a:ext cx="7467600" cy="4873625"/>
          </a:xfrm>
        </p:spPr>
        <p:txBody>
          <a:bodyPr/>
          <a:lstStyle/>
          <a:p>
            <a:pPr eaLnBrk="1" hangingPunct="1">
              <a:buFont typeface="Wingdings" pitchFamily="2" charset="2"/>
              <a:buNone/>
            </a:pPr>
            <a:r>
              <a:rPr lang="en-US" smtClean="0"/>
              <a:t>Production of coal, which was used to make steel, increased twenty fold. </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38915" name="Content Placeholder 2"/>
          <p:cNvSpPr>
            <a:spLocks noGrp="1"/>
          </p:cNvSpPr>
          <p:nvPr>
            <p:ph idx="1"/>
          </p:nvPr>
        </p:nvSpPr>
        <p:spPr/>
        <p:txBody>
          <a:bodyPr>
            <a:normAutofit fontScale="92500"/>
          </a:bodyPr>
          <a:lstStyle/>
          <a:p>
            <a:pPr marL="342900" lvl="1" indent="-342900" eaLnBrk="1" hangingPunct="1">
              <a:buFont typeface="Arial" charset="0"/>
              <a:buChar char="•"/>
            </a:pPr>
            <a:r>
              <a:rPr lang="en-US" altLang="en-US" dirty="0" smtClean="0">
                <a:ea typeface="ＭＳ Ｐゴシック" pitchFamily="34" charset="-128"/>
              </a:rPr>
              <a:t>‘</a:t>
            </a:r>
            <a:r>
              <a:rPr lang="en-US" dirty="0" smtClean="0">
                <a:ea typeface="ＭＳ Ｐゴシック" pitchFamily="34" charset="-128"/>
              </a:rPr>
              <a:t>Stop those darn pictures! I don</a:t>
            </a:r>
            <a:r>
              <a:rPr lang="en-US" altLang="en-US" dirty="0" smtClean="0">
                <a:ea typeface="ＭＳ Ｐゴシック" pitchFamily="34" charset="-128"/>
              </a:rPr>
              <a:t>’</a:t>
            </a:r>
            <a:r>
              <a:rPr lang="en-US" dirty="0" smtClean="0">
                <a:ea typeface="ＭＳ Ｐゴシック" pitchFamily="34" charset="-128"/>
              </a:rPr>
              <a:t>t care what the papers say about me; my constituents can</a:t>
            </a:r>
            <a:r>
              <a:rPr lang="en-US" altLang="en-US" dirty="0" smtClean="0">
                <a:ea typeface="ＭＳ Ｐゴシック" pitchFamily="34" charset="-128"/>
              </a:rPr>
              <a:t>’</a:t>
            </a:r>
            <a:r>
              <a:rPr lang="en-US" dirty="0" smtClean="0">
                <a:ea typeface="ＭＳ Ｐゴシック" pitchFamily="34" charset="-128"/>
              </a:rPr>
              <a:t>t read. But darn it, they can see pictures!</a:t>
            </a:r>
            <a:r>
              <a:rPr lang="en-US" altLang="en-US" dirty="0" smtClean="0">
                <a:ea typeface="ＭＳ Ｐゴシック" pitchFamily="34" charset="-128"/>
              </a:rPr>
              <a:t>”</a:t>
            </a:r>
            <a:r>
              <a:rPr lang="en-US" dirty="0" smtClean="0">
                <a:ea typeface="ＭＳ Ｐゴシック" pitchFamily="34" charset="-128"/>
              </a:rPr>
              <a:t> – Boss Tweed </a:t>
            </a:r>
          </a:p>
          <a:p>
            <a:pPr eaLnBrk="1" hangingPunct="1"/>
            <a:r>
              <a:rPr lang="en-US" dirty="0" smtClean="0">
                <a:ea typeface="ＭＳ Ｐゴシック" pitchFamily="34" charset="-128"/>
                <a:hlinkClick r:id="rId2"/>
              </a:rPr>
              <a:t>https://www.youtube.com/watch?v=YildL_ilQFY</a:t>
            </a:r>
            <a:endParaRPr lang="en-US" dirty="0" smtClean="0">
              <a:ea typeface="ＭＳ Ｐゴシック" pitchFamily="34" charset="-128"/>
            </a:endParaRPr>
          </a:p>
          <a:p>
            <a:pPr marL="342900" lvl="1" indent="-342900" eaLnBrk="1" hangingPunct="1"/>
            <a:r>
              <a:rPr lang="en-US" dirty="0" smtClean="0">
                <a:ea typeface="ＭＳ Ｐゴシック" pitchFamily="34" charset="-128"/>
              </a:rPr>
              <a:t>Boss Tweed clip (9 minutes) </a:t>
            </a:r>
            <a:r>
              <a:rPr lang="en-US" dirty="0" smtClean="0">
                <a:ea typeface="ＭＳ Ｐゴシック" pitchFamily="34" charset="-128"/>
                <a:hlinkClick r:id="rId3"/>
              </a:rPr>
              <a:t>https://www.youtube.com/watch?v=Q9cIth6Js78</a:t>
            </a:r>
            <a:endParaRPr lang="en-US" dirty="0" smtClean="0">
              <a:ea typeface="ＭＳ Ｐゴシック" pitchFamily="34" charset="-128"/>
            </a:endParaRPr>
          </a:p>
          <a:p>
            <a:pPr marL="342900" lvl="1" indent="-342900" eaLnBrk="1" hangingPunct="1"/>
            <a:r>
              <a:rPr lang="en-US" dirty="0" smtClean="0">
                <a:ea typeface="ＭＳ Ｐゴシック" pitchFamily="34" charset="-128"/>
              </a:rPr>
              <a:t>Sample student project over Tweed</a:t>
            </a:r>
          </a:p>
          <a:p>
            <a:pPr marL="342900" lvl="1" indent="-342900" eaLnBrk="1" hangingPunct="1"/>
            <a:r>
              <a:rPr lang="en-US" dirty="0" smtClean="0">
                <a:ea typeface="ＭＳ Ｐゴシック" pitchFamily="34" charset="-128"/>
              </a:rPr>
              <a:t>You will be making a multi-media project this year!  I</a:t>
            </a:r>
            <a:r>
              <a:rPr lang="en-US" altLang="en-US" dirty="0" smtClean="0">
                <a:ea typeface="ＭＳ Ｐゴシック" pitchFamily="34" charset="-128"/>
              </a:rPr>
              <a:t>’</a:t>
            </a:r>
            <a:r>
              <a:rPr lang="en-US" dirty="0" smtClean="0">
                <a:ea typeface="ＭＳ Ｐゴシック" pitchFamily="34" charset="-128"/>
              </a:rPr>
              <a:t>ll be showing you samples throughout the year to help get you thinking.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ea typeface="ＭＳ Ｐゴシック" pitchFamily="34" charset="-128"/>
              </a:rPr>
              <a:t>Standards for the Week </a:t>
            </a:r>
          </a:p>
        </p:txBody>
      </p:sp>
      <p:sp>
        <p:nvSpPr>
          <p:cNvPr id="39939" name="Content Placeholder 9"/>
          <p:cNvSpPr>
            <a:spLocks noGrp="1"/>
          </p:cNvSpPr>
          <p:nvPr>
            <p:ph idx="1"/>
          </p:nvPr>
        </p:nvSpPr>
        <p:spPr>
          <a:xfrm>
            <a:off x="457200" y="1219200"/>
            <a:ext cx="8229600" cy="4906963"/>
          </a:xfrm>
        </p:spPr>
        <p:txBody>
          <a:bodyPr>
            <a:normAutofit lnSpcReduction="10000"/>
          </a:bodyPr>
          <a:lstStyle/>
          <a:p>
            <a:pPr eaLnBrk="1" hangingPunct="1"/>
            <a:r>
              <a:rPr lang="en-US" sz="2400" smtClean="0">
                <a:ea typeface="ＭＳ Ｐゴシック" pitchFamily="34" charset="-128"/>
              </a:rPr>
              <a:t>US.4 Analyze the causes and consequences of Gilded Age politics and economics, including the rise of political machines, major scandals, civil service reform, and the economic difference between farmers, wage earners, and industrial capitalists, including the following: </a:t>
            </a:r>
            <a:br>
              <a:rPr lang="en-US" sz="2400" smtClean="0">
                <a:ea typeface="ＭＳ Ｐゴシック" pitchFamily="34" charset="-128"/>
              </a:rPr>
            </a:br>
            <a:r>
              <a:rPr lang="en-US" sz="2400" smtClean="0">
                <a:ea typeface="ＭＳ Ｐゴシック" pitchFamily="34" charset="-128"/>
              </a:rPr>
              <a:t>Boss Tweed, Thomas Nast, Credit Mobilier, Whiskey Ring, Garfield</a:t>
            </a:r>
            <a:r>
              <a:rPr lang="en-US" altLang="en-US" sz="2400" smtClean="0">
                <a:ea typeface="ＭＳ Ｐゴシック" pitchFamily="34" charset="-128"/>
              </a:rPr>
              <a:t>’</a:t>
            </a:r>
            <a:r>
              <a:rPr lang="en-US" sz="2400" smtClean="0">
                <a:ea typeface="ＭＳ Ｐゴシック" pitchFamily="34" charset="-128"/>
              </a:rPr>
              <a:t>s assassination, Pendleton Act, Interstate Commerce Act. &amp; </a:t>
            </a:r>
            <a:br>
              <a:rPr lang="en-US" sz="2400" smtClean="0">
                <a:ea typeface="ＭＳ Ｐゴシック" pitchFamily="34" charset="-128"/>
              </a:rPr>
            </a:br>
            <a:r>
              <a:rPr lang="en-US" sz="2400" smtClean="0">
                <a:ea typeface="ＭＳ Ｐゴシック" pitchFamily="34" charset="-128"/>
              </a:rPr>
              <a:t>US.8 Evaluate multiple sources of information presented in diverse formats and media as in the political cartoons of Thomas Nast and others during the Gilded Age. </a:t>
            </a:r>
          </a:p>
          <a:p>
            <a:pPr eaLnBrk="1" hangingPunct="1"/>
            <a:r>
              <a:rPr lang="en-US" sz="2400" smtClean="0">
                <a:ea typeface="ＭＳ Ｐゴシック" pitchFamily="34" charset="-128"/>
              </a:rPr>
              <a:t>US.8 Evaluate multiple sources of information presented in diverse formats and media as in the political cartoons of Thomas Nast and others during the Gilded Age.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p:txBody>
          <a:bodyPr/>
          <a:lstStyle/>
          <a:p>
            <a:pPr eaLnBrk="1" hangingPunct="1"/>
            <a:r>
              <a:rPr lang="en-US" smtClean="0">
                <a:ea typeface="ＭＳ Ｐゴシック" pitchFamily="34" charset="-128"/>
              </a:rPr>
              <a:t>Standards &amp; Agenda </a:t>
            </a:r>
          </a:p>
        </p:txBody>
      </p:sp>
      <p:sp>
        <p:nvSpPr>
          <p:cNvPr id="40963" name="Content Placeholder 4"/>
          <p:cNvSpPr>
            <a:spLocks noGrp="1"/>
          </p:cNvSpPr>
          <p:nvPr>
            <p:ph sz="half" idx="1"/>
          </p:nvPr>
        </p:nvSpPr>
        <p:spPr/>
        <p:txBody>
          <a:bodyPr>
            <a:normAutofit lnSpcReduction="10000"/>
          </a:bodyPr>
          <a:lstStyle/>
          <a:p>
            <a:pPr marL="0" indent="0" eaLnBrk="1" hangingPunct="1">
              <a:buFont typeface="Arial" charset="0"/>
              <a:buNone/>
            </a:pPr>
            <a:r>
              <a:rPr lang="en-US" smtClean="0">
                <a:ea typeface="ＭＳ Ｐゴシック" pitchFamily="34" charset="-128"/>
              </a:rPr>
              <a:t>Standards:</a:t>
            </a:r>
          </a:p>
          <a:p>
            <a:pPr marL="0" indent="0" eaLnBrk="1" hangingPunct="1">
              <a:buFont typeface="Arial" charset="0"/>
              <a:buNone/>
            </a:pPr>
            <a:r>
              <a:rPr lang="en-US" smtClean="0">
                <a:ea typeface="ＭＳ Ｐゴシック" pitchFamily="34" charset="-128"/>
              </a:rPr>
              <a:t>-US.8 Evaluate multiple sources of information presented in diverse formats and media as in the political cartoons of Thomas Nast and others during the Gilded Age. </a:t>
            </a:r>
          </a:p>
          <a:p>
            <a:pPr marL="0" indent="0" eaLnBrk="1" hangingPunct="1">
              <a:buFont typeface="Arial" charset="0"/>
              <a:buNone/>
            </a:pPr>
            <a:r>
              <a:rPr lang="en-US" smtClean="0">
                <a:ea typeface="ＭＳ Ｐゴシック" pitchFamily="34" charset="-128"/>
              </a:rPr>
              <a:t>-Review Gilded Age standards</a:t>
            </a:r>
          </a:p>
          <a:p>
            <a:pPr marL="0" indent="0" eaLnBrk="1" hangingPunct="1">
              <a:buFont typeface="Arial" charset="0"/>
              <a:buNone/>
            </a:pPr>
            <a:endParaRPr lang="en-US" smtClean="0">
              <a:ea typeface="ＭＳ Ｐゴシック" pitchFamily="34" charset="-128"/>
            </a:endParaRPr>
          </a:p>
        </p:txBody>
      </p:sp>
      <p:sp>
        <p:nvSpPr>
          <p:cNvPr id="6" name="Content Placeholder 5"/>
          <p:cNvSpPr>
            <a:spLocks noGrp="1"/>
          </p:cNvSpPr>
          <p:nvPr>
            <p:ph sz="half" idx="2"/>
          </p:nvPr>
        </p:nvSpPr>
        <p:spPr/>
        <p:txBody>
          <a:bodyPr>
            <a:normAutofit lnSpcReduction="10000"/>
          </a:bodyPr>
          <a:lstStyle/>
          <a:p>
            <a:pPr marL="0" indent="0" eaLnBrk="1" hangingPunct="1">
              <a:buFont typeface="Arial" charset="0"/>
              <a:buNone/>
              <a:defRPr/>
            </a:pPr>
            <a:r>
              <a:rPr lang="en-US" dirty="0" smtClean="0"/>
              <a:t>Agenda </a:t>
            </a:r>
          </a:p>
          <a:p>
            <a:pPr eaLnBrk="1" hangingPunct="1">
              <a:defRPr/>
            </a:pPr>
            <a:r>
              <a:rPr lang="en-US" dirty="0" smtClean="0"/>
              <a:t>Daily Openers</a:t>
            </a:r>
          </a:p>
          <a:p>
            <a:pPr eaLnBrk="1" hangingPunct="1">
              <a:defRPr/>
            </a:pPr>
            <a:r>
              <a:rPr lang="en-US" dirty="0" smtClean="0"/>
              <a:t>Political Cartoon Discussion: Whole Class</a:t>
            </a:r>
          </a:p>
          <a:p>
            <a:pPr eaLnBrk="1" hangingPunct="1">
              <a:defRPr/>
            </a:pPr>
            <a:r>
              <a:rPr lang="en-US" dirty="0" smtClean="0"/>
              <a:t>Video clip </a:t>
            </a:r>
          </a:p>
          <a:p>
            <a:pPr eaLnBrk="1" hangingPunct="1">
              <a:defRPr/>
            </a:pPr>
            <a:r>
              <a:rPr lang="en-US" dirty="0" smtClean="0"/>
              <a:t>Political Cartoon Handout</a:t>
            </a:r>
          </a:p>
          <a:p>
            <a:pPr eaLnBrk="1" hangingPunct="1">
              <a:defRPr/>
            </a:pPr>
            <a:r>
              <a:rPr lang="en-US" dirty="0" smtClean="0"/>
              <a:t>(Finish </a:t>
            </a:r>
            <a:r>
              <a:rPr lang="en-US" dirty="0" err="1" smtClean="0"/>
              <a:t>quizlet</a:t>
            </a:r>
            <a:r>
              <a:rPr lang="en-US" dirty="0" smtClean="0"/>
              <a:t> if needed) </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4763"/>
            <a:ext cx="8610600" cy="1189038"/>
          </a:xfrm>
        </p:spPr>
        <p:txBody>
          <a:bodyPr/>
          <a:lstStyle/>
          <a:p>
            <a:pPr eaLnBrk="1" hangingPunct="1"/>
            <a:r>
              <a:rPr lang="en-US" sz="2500" smtClean="0">
                <a:ea typeface="ＭＳ Ｐゴシック" pitchFamily="34" charset="-128"/>
              </a:rPr>
              <a:t>Daily Openers – Analyze the following cartoons: </a:t>
            </a:r>
          </a:p>
        </p:txBody>
      </p:sp>
      <p:sp>
        <p:nvSpPr>
          <p:cNvPr id="41987" name="Content Placeholder 2"/>
          <p:cNvSpPr>
            <a:spLocks noGrp="1"/>
          </p:cNvSpPr>
          <p:nvPr>
            <p:ph idx="1"/>
          </p:nvPr>
        </p:nvSpPr>
        <p:spPr>
          <a:xfrm>
            <a:off x="304800" y="1219200"/>
            <a:ext cx="8382000" cy="4906963"/>
          </a:xfrm>
        </p:spPr>
        <p:txBody>
          <a:bodyPr/>
          <a:lstStyle/>
          <a:p>
            <a:pPr marL="0" indent="0" eaLnBrk="1" hangingPunct="1">
              <a:buFont typeface="Arial" charset="0"/>
              <a:buNone/>
            </a:pPr>
            <a:r>
              <a:rPr lang="en-US" smtClean="0">
                <a:ea typeface="ＭＳ Ｐゴシック" pitchFamily="34" charset="-128"/>
              </a:rPr>
              <a:t>1.</a:t>
            </a:r>
          </a:p>
          <a:p>
            <a:pPr marL="0" indent="0" eaLnBrk="1" hangingPunct="1">
              <a:buFont typeface="Arial" charset="0"/>
              <a:buNone/>
            </a:pPr>
            <a:endParaRPr lang="en-US" smtClean="0">
              <a:ea typeface="ＭＳ Ｐゴシック" pitchFamily="34" charset="-128"/>
            </a:endParaRPr>
          </a:p>
          <a:p>
            <a:pPr marL="0" indent="0" eaLnBrk="1" hangingPunct="1">
              <a:buFont typeface="Arial" charset="0"/>
              <a:buNone/>
            </a:pPr>
            <a:endParaRPr lang="en-US" smtClean="0">
              <a:ea typeface="ＭＳ Ｐゴシック" pitchFamily="34" charset="-128"/>
            </a:endParaRPr>
          </a:p>
          <a:p>
            <a:pPr marL="0" indent="0" eaLnBrk="1" hangingPunct="1">
              <a:buFont typeface="Arial" charset="0"/>
              <a:buNone/>
            </a:pPr>
            <a:endParaRPr lang="en-US" smtClean="0">
              <a:ea typeface="ＭＳ Ｐゴシック" pitchFamily="34" charset="-128"/>
            </a:endParaRPr>
          </a:p>
          <a:p>
            <a:pPr marL="0" indent="0" eaLnBrk="1" hangingPunct="1">
              <a:buFont typeface="Arial" charset="0"/>
              <a:buNone/>
            </a:pPr>
            <a:endParaRPr lang="en-US" smtClean="0">
              <a:ea typeface="ＭＳ Ｐゴシック" pitchFamily="34" charset="-128"/>
            </a:endParaRPr>
          </a:p>
          <a:p>
            <a:pPr marL="0" indent="0" eaLnBrk="1" hangingPunct="1">
              <a:buFont typeface="Arial" charset="0"/>
              <a:buNone/>
            </a:pPr>
            <a:r>
              <a:rPr lang="en-US" smtClean="0">
                <a:ea typeface="ＭＳ Ｐゴシック" pitchFamily="34" charset="-128"/>
              </a:rPr>
              <a:t>     2.  </a:t>
            </a:r>
          </a:p>
        </p:txBody>
      </p:sp>
      <p:pic>
        <p:nvPicPr>
          <p:cNvPr id="41988" name="Picture 5"/>
          <p:cNvPicPr>
            <a:picLocks noChangeAspect="1"/>
          </p:cNvPicPr>
          <p:nvPr/>
        </p:nvPicPr>
        <p:blipFill>
          <a:blip r:embed="rId2" cstate="print"/>
          <a:srcRect/>
          <a:stretch>
            <a:fillRect/>
          </a:stretch>
        </p:blipFill>
        <p:spPr bwMode="auto">
          <a:xfrm>
            <a:off x="914400" y="1295400"/>
            <a:ext cx="5341938" cy="2590800"/>
          </a:xfrm>
          <a:prstGeom prst="rect">
            <a:avLst/>
          </a:prstGeom>
          <a:noFill/>
          <a:ln w="9525">
            <a:noFill/>
            <a:miter lim="800000"/>
            <a:headEnd/>
            <a:tailEnd/>
          </a:ln>
        </p:spPr>
      </p:pic>
      <p:pic>
        <p:nvPicPr>
          <p:cNvPr id="41989" name="Picture 6"/>
          <p:cNvPicPr>
            <a:picLocks noChangeAspect="1"/>
          </p:cNvPicPr>
          <p:nvPr/>
        </p:nvPicPr>
        <p:blipFill>
          <a:blip r:embed="rId3" cstate="print"/>
          <a:srcRect/>
          <a:stretch>
            <a:fillRect/>
          </a:stretch>
        </p:blipFill>
        <p:spPr bwMode="auto">
          <a:xfrm>
            <a:off x="3962400" y="3886200"/>
            <a:ext cx="4762500" cy="284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pPr eaLnBrk="1" hangingPunct="1"/>
            <a:r>
              <a:rPr lang="en-US" smtClean="0">
                <a:ea typeface="ＭＳ Ｐゴシック" pitchFamily="34" charset="-128"/>
              </a:rPr>
              <a:t>Tips on how to analyze a political cartoon. </a:t>
            </a:r>
          </a:p>
        </p:txBody>
      </p:sp>
      <p:sp>
        <p:nvSpPr>
          <p:cNvPr id="43011" name="Content Placeholder 2"/>
          <p:cNvSpPr>
            <a:spLocks noGrp="1"/>
          </p:cNvSpPr>
          <p:nvPr>
            <p:ph idx="1"/>
          </p:nvPr>
        </p:nvSpPr>
        <p:spPr/>
        <p:txBody>
          <a:bodyPr/>
          <a:lstStyle/>
          <a:p>
            <a:pPr eaLnBrk="1" hangingPunct="1"/>
            <a:endParaRPr lang="en-US" smtClean="0">
              <a:ea typeface="ＭＳ Ｐゴシック" pitchFamily="34" charset="-128"/>
            </a:endParaRPr>
          </a:p>
        </p:txBody>
      </p:sp>
      <p:pic>
        <p:nvPicPr>
          <p:cNvPr id="43012" name="Content Placeholder 3"/>
          <p:cNvPicPr>
            <a:picLocks noChangeAspect="1"/>
          </p:cNvPicPr>
          <p:nvPr/>
        </p:nvPicPr>
        <p:blipFill>
          <a:blip r:embed="rId2" cstate="print"/>
          <a:srcRect t="14633" b="14633"/>
          <a:stretch>
            <a:fillRect/>
          </a:stretch>
        </p:blipFill>
        <p:spPr bwMode="auto">
          <a:xfrm>
            <a:off x="228600" y="1676400"/>
            <a:ext cx="82296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Whole Class- Look at the following slides of Thomas Nast cartoons. </a:t>
            </a:r>
            <a:endParaRPr lang="en-US" dirty="0">
              <a:ea typeface="+mj-ea"/>
              <a:cs typeface="+mj-cs"/>
            </a:endParaRPr>
          </a:p>
        </p:txBody>
      </p:sp>
      <p:sp>
        <p:nvSpPr>
          <p:cNvPr id="76802" name="Content Placeholder 2"/>
          <p:cNvSpPr>
            <a:spLocks noGrp="1"/>
          </p:cNvSpPr>
          <p:nvPr>
            <p:ph idx="1"/>
          </p:nvPr>
        </p:nvSpPr>
        <p:spPr/>
        <p:txBody>
          <a:bodyPr/>
          <a:lstStyle/>
          <a:p>
            <a:pPr marL="0" indent="0" eaLnBrk="1" hangingPunct="1">
              <a:buFont typeface="Arial" charset="0"/>
              <a:buNone/>
              <a:defRPr/>
            </a:pPr>
            <a:r>
              <a:rPr lang="en-US" dirty="0" smtClean="0"/>
              <a:t>Try to do the following for each: </a:t>
            </a:r>
          </a:p>
          <a:p>
            <a:pPr eaLnBrk="1" hangingPunct="1">
              <a:defRPr/>
            </a:pPr>
            <a:r>
              <a:rPr lang="en-US" dirty="0" smtClean="0"/>
              <a:t>Find </a:t>
            </a:r>
            <a:r>
              <a:rPr lang="en-US" dirty="0"/>
              <a:t>Boss Tweed.</a:t>
            </a:r>
          </a:p>
          <a:p>
            <a:pPr eaLnBrk="1" hangingPunct="1">
              <a:defRPr/>
            </a:pPr>
            <a:r>
              <a:rPr lang="en-US" dirty="0"/>
              <a:t>Discuss the intended message from Nast.</a:t>
            </a:r>
          </a:p>
          <a:p>
            <a:pPr eaLnBrk="1" hangingPunct="1">
              <a:defRPr/>
            </a:pPr>
            <a:r>
              <a:rPr lang="en-US" dirty="0" smtClean="0"/>
              <a:t>What are some Gilded Age problems portrayed in the cartoons. </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2" cstate="print"/>
          <a:srcRect/>
          <a:stretch>
            <a:fillRect/>
          </a:stretch>
        </p:blipFill>
        <p:spPr bwMode="auto">
          <a:xfrm>
            <a:off x="304800" y="0"/>
            <a:ext cx="6330950" cy="6858000"/>
          </a:xfrm>
          <a:prstGeom prst="rect">
            <a:avLst/>
          </a:prstGeom>
          <a:noFill/>
          <a:ln w="9525">
            <a:noFill/>
            <a:miter lim="800000"/>
            <a:headEnd/>
            <a:tailEnd/>
          </a:ln>
        </p:spPr>
      </p:pic>
      <p:sp>
        <p:nvSpPr>
          <p:cNvPr id="45059" name="TextBox 5"/>
          <p:cNvSpPr txBox="1">
            <a:spLocks noChangeArrowheads="1"/>
          </p:cNvSpPr>
          <p:nvPr/>
        </p:nvSpPr>
        <p:spPr bwMode="auto">
          <a:xfrm>
            <a:off x="9677400" y="2057400"/>
            <a:ext cx="1930400" cy="923925"/>
          </a:xfrm>
          <a:prstGeom prst="rect">
            <a:avLst/>
          </a:prstGeom>
          <a:noFill/>
          <a:ln w="9525">
            <a:noFill/>
            <a:miter lim="800000"/>
            <a:headEnd/>
            <a:tailEnd/>
          </a:ln>
        </p:spPr>
        <p:txBody>
          <a:bodyPr wrap="none">
            <a:spAutoFit/>
          </a:bodyPr>
          <a:lstStyle/>
          <a:p>
            <a:r>
              <a:rPr lang="en-US"/>
              <a:t>What does </a:t>
            </a:r>
            <a:r>
              <a:rPr lang="en-US" altLang="en-US"/>
              <a:t>“</a:t>
            </a:r>
            <a:r>
              <a:rPr lang="en-US" altLang="ja-JP"/>
              <a:t>IIn </a:t>
            </a:r>
          </a:p>
          <a:p>
            <a:r>
              <a:rPr lang="en-US"/>
              <a:t>Counting there is</a:t>
            </a:r>
          </a:p>
          <a:p>
            <a:r>
              <a:rPr lang="en-US"/>
              <a:t>Strength</a:t>
            </a:r>
            <a:r>
              <a:rPr lang="en-US" altLang="en-US"/>
              <a:t>”</a:t>
            </a:r>
            <a:r>
              <a:rPr lang="en-US"/>
              <a:t> mean? </a:t>
            </a:r>
          </a:p>
        </p:txBody>
      </p:sp>
      <p:sp>
        <p:nvSpPr>
          <p:cNvPr id="45060" name="TextBox 6"/>
          <p:cNvSpPr txBox="1">
            <a:spLocks noChangeArrowheads="1"/>
          </p:cNvSpPr>
          <p:nvPr/>
        </p:nvSpPr>
        <p:spPr bwMode="auto">
          <a:xfrm>
            <a:off x="6629400" y="1066800"/>
            <a:ext cx="2674938" cy="923925"/>
          </a:xfrm>
          <a:prstGeom prst="rect">
            <a:avLst/>
          </a:prstGeom>
          <a:noFill/>
          <a:ln w="9525">
            <a:noFill/>
            <a:miter lim="800000"/>
            <a:headEnd/>
            <a:tailEnd/>
          </a:ln>
        </p:spPr>
        <p:txBody>
          <a:bodyPr>
            <a:spAutoFit/>
          </a:bodyPr>
          <a:lstStyle/>
          <a:p>
            <a:r>
              <a:rPr lang="en-US"/>
              <a:t>What does </a:t>
            </a:r>
            <a:r>
              <a:rPr lang="en-US" i="1"/>
              <a:t>In counting </a:t>
            </a:r>
          </a:p>
          <a:p>
            <a:r>
              <a:rPr lang="en-US" i="1"/>
              <a:t>There is strength</a:t>
            </a:r>
          </a:p>
          <a:p>
            <a:r>
              <a:rPr lang="en-US"/>
              <a:t>Mean?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39825"/>
          </a:xfrm>
        </p:spPr>
        <p:txBody>
          <a:bodyPr>
            <a:normAutofit fontScale="90000"/>
          </a:bodyPr>
          <a:lstStyle/>
          <a:p>
            <a:pPr eaLnBrk="1" hangingPunct="1">
              <a:defRPr/>
            </a:pPr>
            <a:r>
              <a:rPr lang="en-US" sz="4000" smtClean="0">
                <a:ea typeface="ＭＳ Ｐゴシック" pitchFamily="34" charset="-128"/>
              </a:rPr>
              <a:t>Thomas Nast cartoon – Can you find Boss Tweed? </a:t>
            </a:r>
          </a:p>
        </p:txBody>
      </p:sp>
      <p:pic>
        <p:nvPicPr>
          <p:cNvPr id="46083" name="Content Placeholder 3"/>
          <p:cNvPicPr>
            <a:picLocks noGrp="1" noChangeAspect="1"/>
          </p:cNvPicPr>
          <p:nvPr>
            <p:ph idx="1"/>
          </p:nvPr>
        </p:nvPicPr>
        <p:blipFill>
          <a:blip r:embed="rId2" cstate="print"/>
          <a:srcRect t="14633" b="14633"/>
          <a:stretch>
            <a:fillRect/>
          </a:stretch>
        </p:blip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ea typeface="ＭＳ Ｐゴシック" pitchFamily="34" charset="-128"/>
              </a:rPr>
              <a:t>Video clip </a:t>
            </a:r>
          </a:p>
        </p:txBody>
      </p:sp>
      <p:sp>
        <p:nvSpPr>
          <p:cNvPr id="47107" name="Content Placeholder 2"/>
          <p:cNvSpPr>
            <a:spLocks noGrp="1"/>
          </p:cNvSpPr>
          <p:nvPr>
            <p:ph idx="1"/>
          </p:nvPr>
        </p:nvSpPr>
        <p:spPr/>
        <p:txBody>
          <a:bodyPr/>
          <a:lstStyle/>
          <a:p>
            <a:pPr eaLnBrk="1" hangingPunct="1"/>
            <a:r>
              <a:rPr lang="en-US" dirty="0" smtClean="0">
                <a:ea typeface="ＭＳ Ｐゴシック" pitchFamily="34" charset="-128"/>
              </a:rPr>
              <a:t>Boss Tweed &amp; Thomas Nast - </a:t>
            </a:r>
            <a:r>
              <a:rPr lang="en-US" dirty="0" smtClean="0">
                <a:ea typeface="ＭＳ Ｐゴシック" pitchFamily="34" charset="-128"/>
                <a:hlinkClick r:id="rId2"/>
              </a:rPr>
              <a:t>https://www.youtube.com/watch?v=VHZYDbludDU&amp;list=PLH4pm-ymp5y2XlJfKnuWowNAw7fLpbRw_&amp;index=7</a:t>
            </a:r>
            <a:endParaRPr lang="en-US" dirty="0" smtClean="0">
              <a:ea typeface="ＭＳ Ｐゴシック" pitchFamily="34" charset="-128"/>
            </a:endParaRPr>
          </a:p>
          <a:p>
            <a:pPr eaLnBrk="1" hangingPunct="1"/>
            <a:r>
              <a:rPr lang="en-US" dirty="0" smtClean="0">
                <a:ea typeface="ＭＳ Ｐゴシック" pitchFamily="34" charset="-128"/>
              </a:rPr>
              <a:t>Pass out political cartoon handouts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ea typeface="ＭＳ Ｐゴシック" pitchFamily="34" charset="-128"/>
              </a:rPr>
              <a:t>Thomas Nast </a:t>
            </a:r>
          </a:p>
        </p:txBody>
      </p:sp>
      <p:sp>
        <p:nvSpPr>
          <p:cNvPr id="48131" name="Content Placeholder 2"/>
          <p:cNvSpPr>
            <a:spLocks noGrp="1"/>
          </p:cNvSpPr>
          <p:nvPr>
            <p:ph idx="1"/>
          </p:nvPr>
        </p:nvSpPr>
        <p:spPr/>
        <p:txBody>
          <a:bodyPr/>
          <a:lstStyle/>
          <a:p>
            <a:pPr eaLnBrk="1" hangingPunct="1"/>
            <a:r>
              <a:rPr lang="en-US" sz="2500" smtClean="0">
                <a:ea typeface="ＭＳ Ｐゴシック" pitchFamily="34" charset="-128"/>
              </a:rPr>
              <a:t>Handout link (I gave you this copy – cartoons and DBQ) </a:t>
            </a:r>
            <a:r>
              <a:rPr lang="en-US" sz="2500" smtClean="0">
                <a:ea typeface="ＭＳ Ｐゴシック" pitchFamily="34" charset="-128"/>
                <a:hlinkClick r:id="rId2"/>
              </a:rPr>
              <a:t>http://www.losal.org/cms/lib7/CA01000497/Centricity/Domain/340/Politcal_cartoon_analysis.pdf</a:t>
            </a:r>
            <a:endParaRPr lang="en-US" sz="2500" smtClean="0">
              <a:ea typeface="ＭＳ Ｐゴシック" pitchFamily="34" charset="-128"/>
            </a:endParaRPr>
          </a:p>
          <a:p>
            <a:pPr eaLnBrk="1" hangingPunct="1">
              <a:buFont typeface="Arial" charset="0"/>
              <a:buNone/>
            </a:pPr>
            <a:r>
              <a:rPr lang="en-US" sz="2500" smtClean="0">
                <a:ea typeface="ＭＳ Ｐゴシック" pitchFamily="34" charset="-128"/>
              </a:rPr>
              <a:t>Extra </a:t>
            </a:r>
          </a:p>
          <a:p>
            <a:pPr eaLnBrk="1" hangingPunct="1"/>
            <a:r>
              <a:rPr lang="en-US" sz="2500" smtClean="0">
                <a:ea typeface="ＭＳ Ｐゴシック" pitchFamily="34" charset="-128"/>
              </a:rPr>
              <a:t>Handout - </a:t>
            </a:r>
            <a:r>
              <a:rPr lang="en-US" sz="2500" smtClean="0">
                <a:ea typeface="ＭＳ Ｐゴシック" pitchFamily="34" charset="-128"/>
                <a:hlinkClick r:id="rId3"/>
              </a:rPr>
              <a:t>http://sheg.stanford.edu/upload/Lessons/Unit%205_Civil%20War%20and%20Reconstruction/Nast%20Cartoons%20Lesson%20Plan1.pdf</a:t>
            </a:r>
            <a:endParaRPr lang="en-US" sz="2500"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Rubber</a:t>
            </a:r>
            <a:endParaRPr lang="en-US" dirty="0"/>
          </a:p>
        </p:txBody>
      </p:sp>
      <p:sp>
        <p:nvSpPr>
          <p:cNvPr id="19459" name="Content Placeholder 2"/>
          <p:cNvSpPr>
            <a:spLocks noGrp="1"/>
          </p:cNvSpPr>
          <p:nvPr>
            <p:ph sz="quarter" idx="1"/>
          </p:nvPr>
        </p:nvSpPr>
        <p:spPr>
          <a:xfrm>
            <a:off x="457200" y="1600200"/>
            <a:ext cx="7467600" cy="4873625"/>
          </a:xfrm>
        </p:spPr>
        <p:txBody>
          <a:bodyPr>
            <a:normAutofit fontScale="85000" lnSpcReduction="10000"/>
          </a:bodyPr>
          <a:lstStyle/>
          <a:p>
            <a:pPr eaLnBrk="1" hangingPunct="1"/>
            <a:r>
              <a:rPr lang="en-US" smtClean="0"/>
              <a:t>At first, there were problems with the material. It softened and hardened due to variations of heat and cold.</a:t>
            </a:r>
          </a:p>
          <a:p>
            <a:pPr eaLnBrk="1" hangingPunct="1"/>
            <a:endParaRPr lang="en-US" smtClean="0"/>
          </a:p>
          <a:p>
            <a:pPr eaLnBrk="1" hangingPunct="1"/>
            <a:r>
              <a:rPr lang="en-US" smtClean="0"/>
              <a:t>Charles Goodyear solved these problems with his discovery of the vulcanization process. </a:t>
            </a:r>
          </a:p>
          <a:p>
            <a:pPr eaLnBrk="1" hangingPunct="1"/>
            <a:endParaRPr lang="en-US" smtClean="0"/>
          </a:p>
          <a:p>
            <a:pPr eaLnBrk="1" hangingPunct="1"/>
            <a:r>
              <a:rPr lang="en-US" smtClean="0"/>
              <a:t>‘elastic metal’</a:t>
            </a:r>
          </a:p>
          <a:p>
            <a:pPr eaLnBrk="1" hangingPunct="1"/>
            <a:endParaRPr lang="en-US" smtClean="0"/>
          </a:p>
          <a:p>
            <a:pPr eaLnBrk="1" hangingPunct="1"/>
            <a:r>
              <a:rPr lang="en-US" smtClean="0"/>
              <a:t>From 1850-1900 – saw an increase of 2,000%</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49155" name="Content Placeholder 2"/>
          <p:cNvSpPr>
            <a:spLocks noGrp="1"/>
          </p:cNvSpPr>
          <p:nvPr>
            <p:ph idx="1"/>
          </p:nvPr>
        </p:nvSpPr>
        <p:spPr/>
        <p:txBody>
          <a:bodyPr/>
          <a:lstStyle/>
          <a:p>
            <a:pPr eaLnBrk="1" hangingPunct="1"/>
            <a:r>
              <a:rPr lang="en-US" smtClean="0">
                <a:ea typeface="ＭＳ Ｐゴシック" pitchFamily="34" charset="-128"/>
              </a:rPr>
              <a:t>US.8 Evaluate multiple sources of information presented in diverse formats and media as in the political cartoons of Thomas Nast and others during the Gilded Age. (C, P)</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Look at the following slides of Thomas Nast cartoons. </a:t>
            </a:r>
            <a:endParaRPr lang="en-US" dirty="0">
              <a:ea typeface="+mj-ea"/>
              <a:cs typeface="+mj-cs"/>
            </a:endParaRPr>
          </a:p>
        </p:txBody>
      </p:sp>
      <p:sp>
        <p:nvSpPr>
          <p:cNvPr id="76802" name="Content Placeholder 2"/>
          <p:cNvSpPr>
            <a:spLocks noGrp="1"/>
          </p:cNvSpPr>
          <p:nvPr>
            <p:ph idx="1"/>
          </p:nvPr>
        </p:nvSpPr>
        <p:spPr/>
        <p:txBody>
          <a:bodyPr/>
          <a:lstStyle/>
          <a:p>
            <a:pPr marL="0" indent="0" eaLnBrk="1" hangingPunct="1">
              <a:buFont typeface="Arial" charset="0"/>
              <a:buNone/>
              <a:defRPr/>
            </a:pPr>
            <a:r>
              <a:rPr lang="en-US" dirty="0" smtClean="0"/>
              <a:t>Try to do the following for each: </a:t>
            </a:r>
          </a:p>
          <a:p>
            <a:pPr eaLnBrk="1" hangingPunct="1">
              <a:defRPr/>
            </a:pPr>
            <a:r>
              <a:rPr lang="en-US" dirty="0" smtClean="0"/>
              <a:t>Find </a:t>
            </a:r>
            <a:r>
              <a:rPr lang="en-US" dirty="0"/>
              <a:t>Boss Tweed.</a:t>
            </a:r>
          </a:p>
          <a:p>
            <a:pPr eaLnBrk="1" hangingPunct="1">
              <a:defRPr/>
            </a:pPr>
            <a:r>
              <a:rPr lang="en-US" dirty="0"/>
              <a:t>Discuss the intended message from Nast.</a:t>
            </a:r>
          </a:p>
          <a:p>
            <a:pPr eaLnBrk="1" hangingPunct="1">
              <a:defRPr/>
            </a:pPr>
            <a:r>
              <a:rPr lang="en-US" dirty="0" smtClean="0"/>
              <a:t>What are some Gilded Age problems portrayed in the cartoons. </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39825"/>
          </a:xfrm>
        </p:spPr>
        <p:txBody>
          <a:bodyPr>
            <a:normAutofit fontScale="90000"/>
          </a:bodyPr>
          <a:lstStyle/>
          <a:p>
            <a:pPr eaLnBrk="1" hangingPunct="1">
              <a:defRPr/>
            </a:pPr>
            <a:r>
              <a:rPr lang="en-US" sz="4000" smtClean="0">
                <a:ea typeface="ＭＳ Ｐゴシック" pitchFamily="34" charset="-128"/>
              </a:rPr>
              <a:t>Thomas Nast cartoon – Can you find Boss Tweed? </a:t>
            </a:r>
          </a:p>
        </p:txBody>
      </p:sp>
      <p:pic>
        <p:nvPicPr>
          <p:cNvPr id="51203" name="Content Placeholder 3"/>
          <p:cNvPicPr>
            <a:picLocks noGrp="1" noChangeAspect="1"/>
          </p:cNvPicPr>
          <p:nvPr>
            <p:ph idx="1"/>
          </p:nvPr>
        </p:nvPicPr>
        <p:blipFill>
          <a:blip r:embed="rId2" cstate="print"/>
          <a:srcRect t="14633" b="14633"/>
          <a:stretch>
            <a:fillRect/>
          </a:stretch>
        </p:blip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endParaRPr lang="en-US" smtClean="0">
              <a:ea typeface="ＭＳ Ｐゴシック" pitchFamily="34" charset="-128"/>
            </a:endParaRPr>
          </a:p>
        </p:txBody>
      </p:sp>
      <p:pic>
        <p:nvPicPr>
          <p:cNvPr id="52227" name="Content Placeholder 7"/>
          <p:cNvPicPr>
            <a:picLocks noGrp="1" noChangeAspect="1"/>
          </p:cNvPicPr>
          <p:nvPr>
            <p:ph idx="1"/>
          </p:nvPr>
        </p:nvPicPr>
        <p:blipFill>
          <a:blip r:embed="rId2" cstate="print"/>
          <a:srcRect t="15150" b="15150"/>
          <a:stretch>
            <a:fillRect/>
          </a:stretch>
        </p:blip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err="1" smtClean="0">
                <a:ea typeface="+mj-ea"/>
                <a:cs typeface="+mj-cs"/>
              </a:rPr>
              <a:t>image.jpg</a:t>
            </a:r>
            <a:endParaRPr lang="en-US" dirty="0">
              <a:ea typeface="+mj-ea"/>
              <a:cs typeface="+mj-cs"/>
            </a:endParaRPr>
          </a:p>
        </p:txBody>
      </p:sp>
      <p:pic>
        <p:nvPicPr>
          <p:cNvPr id="53251" name="Content Placeholder 3"/>
          <p:cNvPicPr>
            <a:picLocks noGrp="1" noChangeAspect="1"/>
          </p:cNvPicPr>
          <p:nvPr>
            <p:ph idx="1"/>
          </p:nvPr>
        </p:nvPicPr>
        <p:blipFill>
          <a:blip r:embed="rId2" cstate="print"/>
          <a:srcRect t="26167" b="26167"/>
          <a:stretch>
            <a:fillRect/>
          </a:stretch>
        </p:blip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mtClean="0">
                <a:ea typeface="ＭＳ Ｐゴシック" pitchFamily="34" charset="-128"/>
              </a:rPr>
              <a:t>Thomas Nast </a:t>
            </a:r>
          </a:p>
        </p:txBody>
      </p:sp>
      <p:sp>
        <p:nvSpPr>
          <p:cNvPr id="54275" name="Content Placeholder 2"/>
          <p:cNvSpPr>
            <a:spLocks noGrp="1"/>
          </p:cNvSpPr>
          <p:nvPr>
            <p:ph idx="1"/>
          </p:nvPr>
        </p:nvSpPr>
        <p:spPr/>
        <p:txBody>
          <a:bodyPr/>
          <a:lstStyle/>
          <a:p>
            <a:pPr eaLnBrk="1" hangingPunct="1"/>
            <a:r>
              <a:rPr lang="en-US" smtClean="0">
                <a:ea typeface="ＭＳ Ｐゴシック" pitchFamily="34" charset="-128"/>
              </a:rPr>
              <a:t>Handout - </a:t>
            </a:r>
            <a:r>
              <a:rPr lang="en-US" smtClean="0">
                <a:ea typeface="ＭＳ Ｐゴシック" pitchFamily="34" charset="-128"/>
                <a:hlinkClick r:id="rId2"/>
              </a:rPr>
              <a:t>http://sheg.stanford.edu/upload/Lessons/Unit%205_Civil%20War%20and%20Reconstruction/Nast%20Cartoons%20Lesson%20Plan1.pdf</a:t>
            </a:r>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smtClean="0">
                <a:ea typeface="ＭＳ Ｐゴシック" pitchFamily="34" charset="-128"/>
              </a:rPr>
              <a:t>Imperialism </a:t>
            </a:r>
          </a:p>
        </p:txBody>
      </p:sp>
      <p:sp>
        <p:nvSpPr>
          <p:cNvPr id="55299" name="Content Placeholder 2"/>
          <p:cNvSpPr>
            <a:spLocks noGrp="1"/>
          </p:cNvSpPr>
          <p:nvPr>
            <p:ph idx="1"/>
          </p:nvPr>
        </p:nvSpPr>
        <p:spPr/>
        <p:txBody>
          <a:bodyPr/>
          <a:lstStyle/>
          <a:p>
            <a:pPr>
              <a:buFont typeface="Arial" charset="0"/>
              <a:buNone/>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a:defRPr/>
            </a:pPr>
            <a:r>
              <a:rPr lang="en-US" dirty="0" smtClean="0"/>
              <a:t>What were two causes of American Imperialism during the late 1800s. early 1900s? </a:t>
            </a:r>
            <a:endParaRPr lang="en-US" dirty="0"/>
          </a:p>
        </p:txBody>
      </p:sp>
      <p:sp>
        <p:nvSpPr>
          <p:cNvPr id="12291" name="Subtitle 4"/>
          <p:cNvSpPr>
            <a:spLocks noGrp="1"/>
          </p:cNvSpPr>
          <p:nvPr>
            <p:ph type="subTitle" idx="1"/>
          </p:nvPr>
        </p:nvSpPr>
        <p:spPr>
          <a:xfrm>
            <a:off x="685800" y="1828800"/>
            <a:ext cx="8077200" cy="1500188"/>
          </a:xfrm>
        </p:spPr>
        <p:txBody>
          <a:bodyPr/>
          <a:lstStyle/>
          <a:p>
            <a:r>
              <a:rPr lang="en-US" smtClean="0"/>
              <a:t>Daily opener </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Describe the Spanish American War.</a:t>
            </a:r>
            <a:endParaRPr lang="en-US" dirty="0"/>
          </a:p>
        </p:txBody>
      </p:sp>
      <p:sp>
        <p:nvSpPr>
          <p:cNvPr id="13315" name="Content Placeholder 2"/>
          <p:cNvSpPr>
            <a:spLocks noGrp="1"/>
          </p:cNvSpPr>
          <p:nvPr>
            <p:ph idx="1"/>
          </p:nvPr>
        </p:nvSpPr>
        <p:spPr/>
        <p:txBody>
          <a:bodyPr/>
          <a:lstStyle/>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Daily opener </a:t>
            </a:r>
            <a:endParaRPr lang="en-US" dirty="0"/>
          </a:p>
        </p:txBody>
      </p:sp>
      <p:sp>
        <p:nvSpPr>
          <p:cNvPr id="14339" name="Content Placeholder 2"/>
          <p:cNvSpPr>
            <a:spLocks noGrp="1"/>
          </p:cNvSpPr>
          <p:nvPr>
            <p:ph idx="1"/>
          </p:nvPr>
        </p:nvSpPr>
        <p:spPr/>
        <p:txBody>
          <a:bodyPr/>
          <a:lstStyle/>
          <a:p>
            <a:r>
              <a:rPr lang="en-US" smtClean="0"/>
              <a:t>Why has America been imperialistic?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Processed foods </a:t>
            </a:r>
            <a:endParaRPr lang="en-US" dirty="0"/>
          </a:p>
        </p:txBody>
      </p:sp>
      <p:sp>
        <p:nvSpPr>
          <p:cNvPr id="20483" name="Content Placeholder 2"/>
          <p:cNvSpPr>
            <a:spLocks noGrp="1"/>
          </p:cNvSpPr>
          <p:nvPr>
            <p:ph sz="quarter" idx="1"/>
          </p:nvPr>
        </p:nvSpPr>
        <p:spPr>
          <a:xfrm>
            <a:off x="457200" y="1600200"/>
            <a:ext cx="7467600" cy="4873625"/>
          </a:xfrm>
        </p:spPr>
        <p:txBody>
          <a:bodyPr>
            <a:normAutofit fontScale="92500" lnSpcReduction="10000"/>
          </a:bodyPr>
          <a:lstStyle/>
          <a:p>
            <a:pPr eaLnBrk="1" hangingPunct="1"/>
            <a:r>
              <a:rPr lang="en-US" smtClean="0"/>
              <a:t>Food preservation involves the protection of food from deterioration so that will remain available for consumption.</a:t>
            </a:r>
          </a:p>
          <a:p>
            <a:pPr eaLnBrk="1" hangingPunct="1"/>
            <a:r>
              <a:rPr lang="en-US" smtClean="0"/>
              <a:t>Natural Ways Drying, smoking, pickling, salting, and fermentation</a:t>
            </a:r>
          </a:p>
          <a:p>
            <a:pPr eaLnBrk="1" hangingPunct="1"/>
            <a:r>
              <a:rPr lang="en-US" smtClean="0"/>
              <a:t>Human made ways – canning </a:t>
            </a:r>
          </a:p>
          <a:p>
            <a:pPr lvl="1" eaLnBrk="1" hangingPunct="1"/>
            <a:r>
              <a:rPr lang="en-US" smtClean="0"/>
              <a:t>Began with pickles and ketchup </a:t>
            </a:r>
          </a:p>
          <a:p>
            <a:pPr lvl="1" eaLnBrk="1" hangingPunct="1"/>
            <a:endParaRPr lang="en-US" smtClean="0"/>
          </a:p>
          <a:p>
            <a:pPr lvl="1" eaLnBrk="1" hangingPunct="1"/>
            <a:endParaRPr lang="en-US" smtClean="0"/>
          </a:p>
          <a:p>
            <a:pPr lvl="1" eaLnBrk="1" hangingPunct="1">
              <a:buFont typeface="Wingdings 2" pitchFamily="18" charset="2"/>
              <a:buNone/>
            </a:pPr>
            <a:r>
              <a:rPr lang="en-US" smtClean="0"/>
              <a:t>Also benefited from the refrigerated railroad cars. </a:t>
            </a:r>
          </a:p>
          <a:p>
            <a:pPr lvl="1" eaLnBrk="1" hangingPunct="1"/>
            <a:endParaRPr lang="en-US" smtClean="0"/>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15363" name="Content Placeholder 2"/>
          <p:cNvSpPr>
            <a:spLocks noGrp="1"/>
          </p:cNvSpPr>
          <p:nvPr>
            <p:ph idx="1"/>
          </p:nvPr>
        </p:nvSpPr>
        <p:spPr/>
        <p:txBody>
          <a:bodyPr/>
          <a:lstStyle/>
          <a:p>
            <a:r>
              <a:rPr lang="en-US" smtClean="0"/>
              <a:t>What is imperialism?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American Imperialism</a:t>
            </a:r>
            <a:endParaRPr lang="en-US" dirty="0"/>
          </a:p>
        </p:txBody>
      </p:sp>
      <p:sp>
        <p:nvSpPr>
          <p:cNvPr id="16387" name="Content Placeholder 2"/>
          <p:cNvSpPr>
            <a:spLocks noGrp="1"/>
          </p:cNvSpPr>
          <p:nvPr>
            <p:ph idx="1"/>
          </p:nvPr>
        </p:nvSpPr>
        <p:spPr/>
        <p:txBody>
          <a:bodyPr/>
          <a:lstStyle/>
          <a:p>
            <a:r>
              <a:rPr lang="en-US" smtClean="0"/>
              <a:t>What is imperialism?   </a:t>
            </a:r>
          </a:p>
          <a:p>
            <a:pPr lvl="1"/>
            <a:r>
              <a:rPr lang="en-US" smtClean="0"/>
              <a:t>Possession of foreign territories or colonies for the benefit of the home country; a policy of expansionism to increase a nation’s economic or political power</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Why was America Imperialistic? </a:t>
            </a:r>
            <a:endParaRPr lang="en-US" dirty="0"/>
          </a:p>
        </p:txBody>
      </p:sp>
      <p:sp>
        <p:nvSpPr>
          <p:cNvPr id="17411" name="Content Placeholder 2"/>
          <p:cNvSpPr>
            <a:spLocks noGrp="1"/>
          </p:cNvSpPr>
          <p:nvPr>
            <p:ph idx="1"/>
          </p:nvPr>
        </p:nvSpPr>
        <p:spPr/>
        <p:txBody>
          <a:bodyPr/>
          <a:lstStyle/>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What was a consequence of American imperialism?</a:t>
            </a:r>
            <a:endParaRPr lang="en-US" dirty="0"/>
          </a:p>
        </p:txBody>
      </p:sp>
      <p:sp>
        <p:nvSpPr>
          <p:cNvPr id="18435"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Why was America Imperialistic? </a:t>
            </a:r>
            <a:endParaRPr lang="en-US" dirty="0"/>
          </a:p>
        </p:txBody>
      </p:sp>
      <p:sp>
        <p:nvSpPr>
          <p:cNvPr id="3" name="Content Placeholder 2"/>
          <p:cNvSpPr>
            <a:spLocks noGrp="1"/>
          </p:cNvSpPr>
          <p:nvPr>
            <p:ph idx="1"/>
          </p:nvPr>
        </p:nvSpPr>
        <p:spPr/>
        <p:txBody>
          <a:bodyPr/>
          <a:lstStyle/>
          <a:p>
            <a:pPr marL="633412" indent="-514350">
              <a:buFont typeface="+mj-lt"/>
              <a:buAutoNum type="arabicPeriod"/>
              <a:defRPr/>
            </a:pPr>
            <a:r>
              <a:rPr lang="en-US" dirty="0" smtClean="0"/>
              <a:t>Desire for </a:t>
            </a:r>
            <a:r>
              <a:rPr lang="en-US" b="1" u="sng" dirty="0" smtClean="0"/>
              <a:t>Raw Materials </a:t>
            </a:r>
            <a:r>
              <a:rPr lang="en-US" dirty="0" smtClean="0"/>
              <a:t>which could help make </a:t>
            </a:r>
            <a:r>
              <a:rPr lang="en-US" b="1" dirty="0" smtClean="0"/>
              <a:t>Money (Economy)</a:t>
            </a:r>
          </a:p>
          <a:p>
            <a:pPr marL="633412" indent="-514350">
              <a:buFont typeface="+mj-lt"/>
              <a:buAutoNum type="arabicPeriod"/>
              <a:defRPr/>
            </a:pPr>
            <a:r>
              <a:rPr lang="en-US" b="1" u="sng" dirty="0" smtClean="0"/>
              <a:t>Militarism</a:t>
            </a:r>
            <a:r>
              <a:rPr lang="en-US" b="1" dirty="0" smtClean="0"/>
              <a:t> – </a:t>
            </a:r>
            <a:r>
              <a:rPr lang="en-US" dirty="0" smtClean="0"/>
              <a:t>felt needed to expand to remain secure, show off United State’s military power</a:t>
            </a:r>
          </a:p>
          <a:p>
            <a:pPr>
              <a:buFont typeface="Wingdings 2" pitchFamily="18" charset="2"/>
              <a:buNone/>
              <a:defRPr/>
            </a:pP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dirty="0"/>
          </a:p>
        </p:txBody>
      </p:sp>
      <p:sp>
        <p:nvSpPr>
          <p:cNvPr id="20483" name="Content Placeholder 2"/>
          <p:cNvSpPr>
            <a:spLocks noGrp="1"/>
          </p:cNvSpPr>
          <p:nvPr>
            <p:ph idx="1"/>
          </p:nvPr>
        </p:nvSpPr>
        <p:spPr/>
        <p:txBody>
          <a:bodyPr/>
          <a:lstStyle/>
          <a:p>
            <a:pPr>
              <a:buFont typeface="Wingdings 2" pitchFamily="18" charset="2"/>
              <a:buNone/>
            </a:pPr>
            <a:r>
              <a:rPr lang="en-US" b="1" u="sng" smtClean="0"/>
              <a:t>3. Religious &amp; Moral Obligations </a:t>
            </a:r>
            <a:r>
              <a:rPr lang="en-US" b="1" smtClean="0"/>
              <a:t>– </a:t>
            </a:r>
            <a:r>
              <a:rPr lang="en-US" smtClean="0"/>
              <a:t>whites had an obligation to help others, some good intentioned, some racists</a:t>
            </a:r>
          </a:p>
          <a:p>
            <a:pPr>
              <a:buFont typeface="Wingdings 2" pitchFamily="18" charset="2"/>
              <a:buNone/>
            </a:pPr>
            <a:r>
              <a:rPr lang="en-US" b="1" u="sng" smtClean="0"/>
              <a:t>4.Nationalism –</a:t>
            </a:r>
            <a:r>
              <a:rPr lang="en-US" smtClean="0"/>
              <a:t>Love of Country </a:t>
            </a:r>
            <a:endParaRPr lang="en-US" b="1" u="sng" smtClean="0"/>
          </a:p>
          <a:p>
            <a:endParaRPr lang="en-US" b="1"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Monroe Doctrine</a:t>
            </a:r>
            <a:endParaRPr lang="en-US" dirty="0"/>
          </a:p>
        </p:txBody>
      </p:sp>
      <p:sp>
        <p:nvSpPr>
          <p:cNvPr id="21507" name="Content Placeholder 2"/>
          <p:cNvSpPr>
            <a:spLocks noGrp="1"/>
          </p:cNvSpPr>
          <p:nvPr>
            <p:ph idx="1"/>
          </p:nvPr>
        </p:nvSpPr>
        <p:spPr/>
        <p:txBody>
          <a:bodyPr/>
          <a:lstStyle/>
          <a:p>
            <a:r>
              <a:rPr lang="en-US" smtClean="0"/>
              <a:t>Policy that said the US would oppose any attempts by European nations to extend their influence in the Western Hemisphere</a:t>
            </a:r>
          </a:p>
          <a:p>
            <a:endParaRPr lang="en-US" smtClean="0"/>
          </a:p>
        </p:txBody>
      </p:sp>
      <p:pic>
        <p:nvPicPr>
          <p:cNvPr id="21508" name="Picture 2" descr="Hemisphere Map, Map of Western Hemisphere, Northern Hemisphere, Eastern Hemisphere, Southern Hemisphere"/>
          <p:cNvPicPr>
            <a:picLocks noChangeAspect="1" noChangeArrowheads="1"/>
          </p:cNvPicPr>
          <p:nvPr/>
        </p:nvPicPr>
        <p:blipFill>
          <a:blip r:embed="rId2" cstate="print"/>
          <a:srcRect/>
          <a:stretch>
            <a:fillRect/>
          </a:stretch>
        </p:blipFill>
        <p:spPr bwMode="auto">
          <a:xfrm>
            <a:off x="-3200400" y="3200400"/>
            <a:ext cx="709612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Identify consequences of American imperialism </a:t>
            </a:r>
            <a:endParaRPr lang="en-US" dirty="0"/>
          </a:p>
        </p:txBody>
      </p:sp>
      <p:sp>
        <p:nvSpPr>
          <p:cNvPr id="22531" name="Content Placeholder 2"/>
          <p:cNvSpPr>
            <a:spLocks noGrp="1"/>
          </p:cNvSpPr>
          <p:nvPr>
            <p:ph idx="1"/>
          </p:nvPr>
        </p:nvSpPr>
        <p:spPr/>
        <p:txBody>
          <a:bodyPr/>
          <a:lstStyle/>
          <a:p>
            <a:r>
              <a:rPr lang="en-US" smtClean="0"/>
              <a:t>Spanish American War</a:t>
            </a:r>
          </a:p>
          <a:p>
            <a:r>
              <a:rPr lang="en-US" smtClean="0"/>
              <a:t>Expanding Trade</a:t>
            </a:r>
          </a:p>
          <a:p>
            <a:r>
              <a:rPr lang="en-US" smtClean="0"/>
              <a:t>Yellow journalism</a:t>
            </a:r>
          </a:p>
          <a:p>
            <a:r>
              <a:rPr lang="en-US" smtClean="0"/>
              <a:t>Military occupation</a:t>
            </a:r>
          </a:p>
          <a:p>
            <a:r>
              <a:rPr lang="en-US" smtClean="0"/>
              <a:t>Extractive economies</a:t>
            </a:r>
          </a:p>
          <a:p>
            <a:r>
              <a:rPr lang="en-US" smtClean="0"/>
              <a:t>Panama Canal</a:t>
            </a:r>
          </a:p>
          <a:p>
            <a:r>
              <a:rPr lang="en-US" smtClean="0"/>
              <a:t>The idea of a superior Anglo-Saxon culture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Origins of the Spanish American War </a:t>
            </a:r>
            <a:endParaRPr lang="en-US" dirty="0"/>
          </a:p>
        </p:txBody>
      </p:sp>
      <p:sp>
        <p:nvSpPr>
          <p:cNvPr id="23555" name="Content Placeholder 2"/>
          <p:cNvSpPr>
            <a:spLocks noGrp="1"/>
          </p:cNvSpPr>
          <p:nvPr>
            <p:ph idx="1"/>
          </p:nvPr>
        </p:nvSpPr>
        <p:spPr/>
        <p:txBody>
          <a:bodyPr>
            <a:normAutofit lnSpcReduction="10000"/>
          </a:bodyPr>
          <a:lstStyle/>
          <a:p>
            <a:r>
              <a:rPr lang="en-US" smtClean="0"/>
              <a:t>In the late 1800s, the island of Cuba was still under Spanish rule.</a:t>
            </a:r>
          </a:p>
          <a:p>
            <a:r>
              <a:rPr lang="en-US" smtClean="0"/>
              <a:t>In 1895, the Cuban people rebelled.</a:t>
            </a:r>
          </a:p>
          <a:p>
            <a:r>
              <a:rPr lang="en-US" smtClean="0"/>
              <a:t>Spain sent 15,000 troops to restore order. </a:t>
            </a:r>
          </a:p>
          <a:p>
            <a:r>
              <a:rPr lang="en-US" smtClean="0"/>
              <a:t>As part of their strategy, the Spanish relocated thousands of Cuban citizens into concentration camps.</a:t>
            </a:r>
          </a:p>
          <a:p>
            <a:r>
              <a:rPr lang="en-US" smtClean="0"/>
              <a:t>These camps had miserable conditions and many Cubans died.</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dirty="0"/>
          </a:p>
        </p:txBody>
      </p:sp>
      <p:sp>
        <p:nvSpPr>
          <p:cNvPr id="24579" name="Content Placeholder 2"/>
          <p:cNvSpPr>
            <a:spLocks noGrp="1"/>
          </p:cNvSpPr>
          <p:nvPr>
            <p:ph idx="1"/>
          </p:nvPr>
        </p:nvSpPr>
        <p:spPr/>
        <p:txBody>
          <a:bodyPr>
            <a:normAutofit fontScale="92500"/>
          </a:bodyPr>
          <a:lstStyle/>
          <a:p>
            <a:r>
              <a:rPr lang="en-US" smtClean="0"/>
              <a:t>As pressure mounted for the US to intervene, competing newspapers printed stories about abuse carried out by the Spanish.</a:t>
            </a:r>
          </a:p>
          <a:p>
            <a:r>
              <a:rPr lang="en-US" smtClean="0"/>
              <a:t>Often exaggerated and untrue, these stories were meant to sell papers rather than accurately report the facts.</a:t>
            </a:r>
          </a:p>
          <a:p>
            <a:r>
              <a:rPr lang="en-US" smtClean="0"/>
              <a:t>This brand of journalism became known as  yellow journalism. </a:t>
            </a:r>
          </a:p>
          <a:p>
            <a:r>
              <a:rPr lang="en-US" smtClean="0"/>
              <a:t>It served to ignite the emotions of the US people.</a:t>
            </a:r>
          </a:p>
          <a:p>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Map </a:t>
            </a:r>
            <a:endParaRPr lang="en-US" dirty="0"/>
          </a:p>
        </p:txBody>
      </p:sp>
      <p:sp>
        <p:nvSpPr>
          <p:cNvPr id="21507" name="Content Placeholder 2"/>
          <p:cNvSpPr>
            <a:spLocks noGrp="1"/>
          </p:cNvSpPr>
          <p:nvPr>
            <p:ph sz="quarter" idx="1"/>
          </p:nvPr>
        </p:nvSpPr>
        <p:spPr>
          <a:xfrm>
            <a:off x="457200" y="1600200"/>
            <a:ext cx="7467600" cy="4873625"/>
          </a:xfrm>
        </p:spPr>
        <p:txBody>
          <a:bodyPr/>
          <a:lstStyle/>
          <a:p>
            <a:r>
              <a:rPr lang="en-US" smtClean="0"/>
              <a:t>Post civil-war agriculture in the US </a:t>
            </a:r>
          </a:p>
          <a:p>
            <a:r>
              <a:rPr lang="en-US" smtClean="0"/>
              <a:t>Urban hot spots </a:t>
            </a:r>
          </a:p>
          <a:p>
            <a:r>
              <a:rPr lang="en-US" smtClean="0"/>
              <a:t>Great Plains </a:t>
            </a:r>
          </a:p>
          <a:p>
            <a:endParaRPr lang="en-US" smtClean="0"/>
          </a:p>
          <a:p>
            <a:endParaRPr lang="en-US" smtClean="0"/>
          </a:p>
          <a:p>
            <a:pPr lvl="1"/>
            <a:r>
              <a:rPr lang="en-US" smtClean="0"/>
              <a:t>(look in red/blue workbooks for visuals) </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Foreign Policy </a:t>
            </a:r>
            <a:endParaRPr lang="en-US" dirty="0"/>
          </a:p>
        </p:txBody>
      </p:sp>
      <p:sp>
        <p:nvSpPr>
          <p:cNvPr id="25603"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4294967295"/>
          </p:nvPr>
        </p:nvSpPr>
        <p:spPr>
          <a:xfrm>
            <a:off x="838200" y="304800"/>
            <a:ext cx="7772400" cy="6096000"/>
          </a:xfrm>
        </p:spPr>
        <p:txBody>
          <a:bodyPr/>
          <a:lstStyle/>
          <a:p>
            <a:r>
              <a:rPr lang="en-US" smtClean="0"/>
              <a:t>Citizens in the US began to call for a tougher stance towards Spain and a more </a:t>
            </a:r>
            <a:r>
              <a:rPr lang="en-US" b="1" smtClean="0"/>
              <a:t>aggressive foreign policy.</a:t>
            </a:r>
          </a:p>
          <a:p>
            <a:r>
              <a:rPr lang="en-US" smtClean="0"/>
              <a:t>One of the many voices calling for war was that of Assistant Secretary of the Navy </a:t>
            </a:r>
            <a:r>
              <a:rPr lang="en-US" b="1" smtClean="0"/>
              <a:t>Theodore Roosevelt</a:t>
            </a:r>
            <a:r>
              <a:rPr lang="en-US" smtClean="0"/>
              <a:t>.</a:t>
            </a:r>
          </a:p>
          <a:p>
            <a:r>
              <a:rPr lang="en-US" smtClean="0"/>
              <a:t>When the US finally did go to war, Roosevelt resigned his position in the administration to become a Lt. Colonel. He commanded a group of volunteers known as the </a:t>
            </a:r>
            <a:r>
              <a:rPr lang="en-US" b="1" smtClean="0"/>
              <a:t>Rough Riders.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Where is Cuba? Is it close to the US?</a:t>
            </a:r>
            <a:endParaRPr lang="en-US" dirty="0"/>
          </a:p>
        </p:txBody>
      </p:sp>
      <p:sp>
        <p:nvSpPr>
          <p:cNvPr id="27651" name="Content Placeholder 2"/>
          <p:cNvSpPr>
            <a:spLocks noGrp="1"/>
          </p:cNvSpPr>
          <p:nvPr>
            <p:ph idx="1"/>
          </p:nvPr>
        </p:nvSpPr>
        <p:spPr/>
        <p:txBody>
          <a:bodyPr/>
          <a:lstStyle/>
          <a:p>
            <a:endParaRPr lang="en-US" smtClean="0"/>
          </a:p>
        </p:txBody>
      </p:sp>
      <p:pic>
        <p:nvPicPr>
          <p:cNvPr id="27652" name="Picture 2" descr="[Country map of United States]">
            <a:hlinkClick r:id="rId2"/>
          </p:cNvPr>
          <p:cNvPicPr>
            <a:picLocks noChangeAspect="1" noChangeArrowheads="1"/>
          </p:cNvPicPr>
          <p:nvPr/>
        </p:nvPicPr>
        <p:blipFill>
          <a:blip r:embed="rId3" cstate="print"/>
          <a:srcRect/>
          <a:stretch>
            <a:fillRect/>
          </a:stretch>
        </p:blipFill>
        <p:spPr bwMode="auto">
          <a:xfrm>
            <a:off x="-152400" y="1676400"/>
            <a:ext cx="9545638"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dirty="0"/>
          </a:p>
        </p:txBody>
      </p:sp>
      <p:sp>
        <p:nvSpPr>
          <p:cNvPr id="28675" name="Content Placeholder 2"/>
          <p:cNvSpPr>
            <a:spLocks noGrp="1"/>
          </p:cNvSpPr>
          <p:nvPr>
            <p:ph idx="1"/>
          </p:nvPr>
        </p:nvSpPr>
        <p:spPr/>
        <p:txBody>
          <a:bodyPr/>
          <a:lstStyle/>
          <a:p>
            <a:r>
              <a:rPr lang="en-US" smtClean="0"/>
              <a:t>The Spanish American War finally began in 1898.</a:t>
            </a:r>
          </a:p>
          <a:p>
            <a:r>
              <a:rPr lang="en-US" smtClean="0"/>
              <a:t>A US battleship, the </a:t>
            </a:r>
            <a:r>
              <a:rPr lang="en-US" i="1" smtClean="0"/>
              <a:t>USS Maine</a:t>
            </a:r>
            <a:r>
              <a:rPr lang="en-US" smtClean="0"/>
              <a:t>, exploded while anchored in a Cuban harbor.</a:t>
            </a:r>
          </a:p>
          <a:p>
            <a:r>
              <a:rPr lang="en-US" smtClean="0"/>
              <a:t>Immediately, the newspaper blamed Spain for the sinking of the </a:t>
            </a:r>
            <a:r>
              <a:rPr lang="en-US" i="1" smtClean="0"/>
              <a:t>USS Maine, </a:t>
            </a:r>
            <a:r>
              <a:rPr lang="en-US" smtClean="0"/>
              <a:t>and US citizens called for war.</a:t>
            </a:r>
          </a:p>
          <a:p>
            <a:pPr>
              <a:buFont typeface="Wingdings 2" pitchFamily="18" charset="2"/>
              <a:buNone/>
            </a:pPr>
            <a:endParaRPr lang="en-US" smtClean="0"/>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2 minute clip on the Spanish American War </a:t>
            </a:r>
            <a:endParaRPr lang="en-US" dirty="0"/>
          </a:p>
        </p:txBody>
      </p:sp>
      <p:sp>
        <p:nvSpPr>
          <p:cNvPr id="29699" name="Content Placeholder 2"/>
          <p:cNvSpPr>
            <a:spLocks noGrp="1"/>
          </p:cNvSpPr>
          <p:nvPr>
            <p:ph idx="1"/>
          </p:nvPr>
        </p:nvSpPr>
        <p:spPr/>
        <p:txBody>
          <a:bodyPr/>
          <a:lstStyle/>
          <a:p>
            <a:r>
              <a:rPr lang="en-US" smtClean="0">
                <a:hlinkClick r:id="rId2"/>
              </a:rPr>
              <a:t>https://www.youtube.com/watch?v=q1goSNElCyE</a:t>
            </a:r>
            <a:r>
              <a:rPr lang="en-US" smtClean="0"/>
              <a:t> </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War in Motion </a:t>
            </a:r>
            <a:endParaRPr lang="en-US" dirty="0"/>
          </a:p>
        </p:txBody>
      </p:sp>
      <p:sp>
        <p:nvSpPr>
          <p:cNvPr id="30723" name="Content Placeholder 2"/>
          <p:cNvSpPr>
            <a:spLocks noGrp="1"/>
          </p:cNvSpPr>
          <p:nvPr>
            <p:ph idx="1"/>
          </p:nvPr>
        </p:nvSpPr>
        <p:spPr>
          <a:xfrm>
            <a:off x="457200" y="1371600"/>
            <a:ext cx="8229600" cy="5029200"/>
          </a:xfrm>
        </p:spPr>
        <p:txBody>
          <a:bodyPr/>
          <a:lstStyle/>
          <a:p>
            <a:r>
              <a:rPr lang="en-US" smtClean="0"/>
              <a:t>Upon hearing the declaration of war, US Commodore George Dewey set sail for another Spanish colony, the Philippines Island.</a:t>
            </a:r>
          </a:p>
          <a:p>
            <a:r>
              <a:rPr lang="en-US" smtClean="0"/>
              <a:t>Meanwhile in Cuba, Roosevelt led the Rough Riders in bold charges up in Kettle and San Juan Hills. </a:t>
            </a:r>
          </a:p>
          <a:p>
            <a:pPr lvl="1"/>
            <a:r>
              <a:rPr lang="en-US" smtClean="0"/>
              <a:t>This became the most famous incident of the war and helped the US achieve victory over the Spanish.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u="sng" dirty="0" smtClean="0"/>
              <a:t>Military Occupation </a:t>
            </a:r>
            <a:br>
              <a:rPr lang="en-US" u="sng" dirty="0" smtClean="0"/>
            </a:br>
            <a:r>
              <a:rPr lang="en-US" u="sng" dirty="0" smtClean="0"/>
              <a:t>(consequence of American imperialism)</a:t>
            </a:r>
            <a:endParaRPr lang="en-US" dirty="0"/>
          </a:p>
        </p:txBody>
      </p:sp>
      <p:sp>
        <p:nvSpPr>
          <p:cNvPr id="31747" name="Content Placeholder 2"/>
          <p:cNvSpPr>
            <a:spLocks noGrp="1"/>
          </p:cNvSpPr>
          <p:nvPr>
            <p:ph idx="1"/>
          </p:nvPr>
        </p:nvSpPr>
        <p:spPr/>
        <p:txBody>
          <a:bodyPr/>
          <a:lstStyle/>
          <a:p>
            <a:r>
              <a:rPr lang="en-US" smtClean="0"/>
              <a:t>In less than three months, the US had defeated Spain in both Cuba and the Philippines.</a:t>
            </a:r>
          </a:p>
          <a:p>
            <a:endParaRPr lang="en-US"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dirty="0"/>
          </a:p>
        </p:txBody>
      </p:sp>
      <p:sp>
        <p:nvSpPr>
          <p:cNvPr id="32771" name="Content Placeholder 2"/>
          <p:cNvSpPr>
            <a:spLocks noGrp="1"/>
          </p:cNvSpPr>
          <p:nvPr>
            <p:ph idx="1"/>
          </p:nvPr>
        </p:nvSpPr>
        <p:spPr/>
        <p:txBody>
          <a:bodyPr/>
          <a:lstStyle/>
          <a:p>
            <a:r>
              <a:rPr lang="en-US" smtClean="0"/>
              <a:t>Following the war, Puerto Rico and Guam became US territories. </a:t>
            </a:r>
          </a:p>
          <a:p>
            <a:r>
              <a:rPr lang="en-US" smtClean="0"/>
              <a:t>Cuba remained independent, but the US held great influence over the island.</a:t>
            </a:r>
          </a:p>
          <a:p>
            <a:r>
              <a:rPr lang="en-US" smtClean="0"/>
              <a:t>The most controversial territory was the Philippines. </a:t>
            </a:r>
          </a:p>
          <a:p>
            <a:pPr lvl="1"/>
            <a:r>
              <a:rPr lang="en-US" smtClean="0"/>
              <a:t>Isolationists versus Imperialists </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524000"/>
          </a:xfrm>
        </p:spPr>
        <p:txBody>
          <a:bodyPr/>
          <a:lstStyle/>
          <a:p>
            <a:pPr>
              <a:defRPr/>
            </a:pPr>
            <a:r>
              <a:rPr lang="en-US" sz="3000" dirty="0" err="1" smtClean="0"/>
              <a:t>Quizlet</a:t>
            </a:r>
            <a:r>
              <a:rPr lang="en-US" sz="3000" dirty="0" smtClean="0"/>
              <a:t> over terms</a:t>
            </a:r>
            <a:br>
              <a:rPr lang="en-US" sz="3000" dirty="0" smtClean="0"/>
            </a:br>
            <a:endParaRPr lang="en-US" sz="3000" dirty="0"/>
          </a:p>
        </p:txBody>
      </p:sp>
      <p:sp>
        <p:nvSpPr>
          <p:cNvPr id="33795" name="Content Placeholder 4"/>
          <p:cNvSpPr>
            <a:spLocks noGrp="1"/>
          </p:cNvSpPr>
          <p:nvPr>
            <p:ph sz="half" idx="1"/>
          </p:nvPr>
        </p:nvSpPr>
        <p:spPr>
          <a:xfrm>
            <a:off x="304800" y="1752600"/>
            <a:ext cx="8305800" cy="969963"/>
          </a:xfrm>
        </p:spPr>
        <p:txBody>
          <a:bodyPr>
            <a:normAutofit fontScale="92500"/>
          </a:bodyPr>
          <a:lstStyle/>
          <a:p>
            <a:pPr>
              <a:buNone/>
            </a:pPr>
            <a:endParaRPr lang="en-US" dirty="0" smtClean="0"/>
          </a:p>
        </p:txBody>
      </p:sp>
      <p:sp>
        <p:nvSpPr>
          <p:cNvPr id="33796" name="Content Placeholder 5"/>
          <p:cNvSpPr>
            <a:spLocks noGrp="1"/>
          </p:cNvSpPr>
          <p:nvPr>
            <p:ph sz="half" idx="2"/>
          </p:nvPr>
        </p:nvSpPr>
        <p:spPr>
          <a:xfrm>
            <a:off x="533400" y="2819400"/>
            <a:ext cx="8153400" cy="3578225"/>
          </a:xfrm>
        </p:spPr>
        <p:txBody>
          <a:bodyPr>
            <a:normAutofit fontScale="92500"/>
          </a:bodyPr>
          <a:lstStyle/>
          <a:p>
            <a:pPr marL="631825" indent="-514350">
              <a:buFont typeface="Wingdings 2" pitchFamily="18" charset="2"/>
              <a:buAutoNum type="arabicPeriod"/>
            </a:pPr>
            <a:r>
              <a:rPr lang="en-US" dirty="0" smtClean="0"/>
              <a:t>What was America’s ‘splendid little war’?</a:t>
            </a:r>
          </a:p>
          <a:p>
            <a:pPr marL="631825" indent="-514350">
              <a:buFont typeface="Wingdings 2" pitchFamily="18" charset="2"/>
              <a:buAutoNum type="arabicPeriod"/>
            </a:pPr>
            <a:r>
              <a:rPr lang="en-US" dirty="0" smtClean="0"/>
              <a:t>Why did Teddy Roosevelt carry a big stick?</a:t>
            </a:r>
          </a:p>
          <a:p>
            <a:pPr marL="631825" indent="-514350">
              <a:buFont typeface="Wingdings 2" pitchFamily="18" charset="2"/>
              <a:buAutoNum type="arabicPeriod"/>
            </a:pPr>
            <a:r>
              <a:rPr lang="en-US" dirty="0" smtClean="0"/>
              <a:t>What did President Roosevelt do with 7,800 miles?</a:t>
            </a:r>
          </a:p>
          <a:p>
            <a:pPr marL="631825" indent="-514350">
              <a:buFont typeface="Wingdings 2" pitchFamily="18" charset="2"/>
              <a:buAutoNum type="arabicPeriod"/>
            </a:pPr>
            <a:r>
              <a:rPr lang="en-US" dirty="0" smtClean="0"/>
              <a:t>Why did the United States enter World War I?</a:t>
            </a:r>
          </a:p>
          <a:p>
            <a:pPr marL="631825" indent="-514350">
              <a:buFont typeface="Wingdings 2" pitchFamily="18" charset="2"/>
              <a:buAutoNum type="arabicPeriod"/>
            </a:pPr>
            <a:r>
              <a:rPr lang="en-US" dirty="0" smtClean="0"/>
              <a:t>What were three important dates of WWI?</a:t>
            </a:r>
          </a:p>
          <a:p>
            <a:pPr marL="631825" indent="-514350">
              <a:buFont typeface="Wingdings 2" pitchFamily="18" charset="2"/>
              <a:buAutoNum type="arabicPeriod"/>
            </a:pPr>
            <a:r>
              <a:rPr lang="en-US" dirty="0" smtClean="0"/>
              <a:t>Evaluate Woodrow Wilson’s 14 Points.</a:t>
            </a:r>
          </a:p>
          <a:p>
            <a:pPr marL="631825" indent="-514350">
              <a:buFont typeface="Wingdings 2" pitchFamily="18" charset="2"/>
              <a:buNone/>
            </a:pPr>
            <a:r>
              <a:rPr lang="en-US" dirty="0" smtClean="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Topics to cover </a:t>
            </a:r>
            <a:endParaRPr lang="en-US" dirty="0"/>
          </a:p>
        </p:txBody>
      </p:sp>
      <p:sp>
        <p:nvSpPr>
          <p:cNvPr id="22531" name="Content Placeholder 2"/>
          <p:cNvSpPr>
            <a:spLocks noGrp="1"/>
          </p:cNvSpPr>
          <p:nvPr>
            <p:ph sz="quarter" idx="1"/>
          </p:nvPr>
        </p:nvSpPr>
        <p:spPr>
          <a:xfrm>
            <a:off x="457200" y="1600200"/>
            <a:ext cx="7467600" cy="4873625"/>
          </a:xfrm>
        </p:spPr>
        <p:txBody>
          <a:bodyPr/>
          <a:lstStyle/>
          <a:p>
            <a:pPr>
              <a:buFont typeface="Wingdings" pitchFamily="2" charset="2"/>
              <a:buNone/>
            </a:pPr>
            <a:r>
              <a:rPr lang="en-US" smtClean="0"/>
              <a:t>Manifest Destiny </a:t>
            </a:r>
          </a:p>
          <a:p>
            <a:pPr>
              <a:buFont typeface="Wingdings" pitchFamily="2" charset="2"/>
              <a:buNone/>
            </a:pPr>
            <a:r>
              <a:rPr lang="en-US" smtClean="0"/>
              <a:t>Homestead Act</a:t>
            </a:r>
          </a:p>
          <a:p>
            <a:pPr>
              <a:buFont typeface="Wingdings" pitchFamily="2" charset="2"/>
              <a:buNone/>
            </a:pPr>
            <a:r>
              <a:rPr lang="en-US" smtClean="0"/>
              <a:t>Advancements in Farming </a:t>
            </a:r>
          </a:p>
          <a:p>
            <a:pPr>
              <a:buFont typeface="Wingdings" pitchFamily="2" charset="2"/>
              <a:buNone/>
            </a:pPr>
            <a:r>
              <a:rPr lang="en-US" smtClean="0"/>
              <a:t>Dawes Act </a:t>
            </a:r>
          </a:p>
          <a:p>
            <a:pPr>
              <a:buFont typeface="Wingdings" pitchFamily="2" charset="2"/>
              <a:buNone/>
            </a:pPr>
            <a:r>
              <a:rPr lang="en-US" smtClean="0"/>
              <a:t>Immigrants – Factors in Immigration and differences in immigrants and their assimilation </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Isolationists</a:t>
            </a:r>
            <a:endParaRPr lang="en-US" dirty="0"/>
          </a:p>
        </p:txBody>
      </p:sp>
      <p:sp>
        <p:nvSpPr>
          <p:cNvPr id="34819" name="Content Placeholder 2"/>
          <p:cNvSpPr>
            <a:spLocks noGrp="1"/>
          </p:cNvSpPr>
          <p:nvPr>
            <p:ph idx="1"/>
          </p:nvPr>
        </p:nvSpPr>
        <p:spPr/>
        <p:txBody>
          <a:bodyPr/>
          <a:lstStyle/>
          <a:p>
            <a:endParaRPr lang="en-US" smtClean="0"/>
          </a:p>
          <a:p>
            <a:r>
              <a:rPr lang="en-US" smtClean="0"/>
              <a:t>Many US citizens were isolationists. </a:t>
            </a:r>
          </a:p>
          <a:p>
            <a:pPr lvl="1"/>
            <a:r>
              <a:rPr lang="en-US" smtClean="0"/>
              <a:t>They believed the US should stay out of foreign affairs and did not promote expansion.</a:t>
            </a:r>
          </a:p>
          <a:p>
            <a:pPr lvl="1">
              <a:buFont typeface="Wingdings" pitchFamily="2" charset="2"/>
              <a:buNone/>
            </a:pPr>
            <a:endParaRPr lang="en-US" smtClean="0"/>
          </a:p>
          <a:p>
            <a:endParaRPr lang="en-US"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Isolationists </a:t>
            </a:r>
            <a:endParaRPr lang="en-US" dirty="0"/>
          </a:p>
        </p:txBody>
      </p:sp>
      <p:sp>
        <p:nvSpPr>
          <p:cNvPr id="35843" name="Content Placeholder 2"/>
          <p:cNvSpPr>
            <a:spLocks noGrp="1"/>
          </p:cNvSpPr>
          <p:nvPr>
            <p:ph idx="1"/>
          </p:nvPr>
        </p:nvSpPr>
        <p:spPr/>
        <p:txBody>
          <a:bodyPr>
            <a:normAutofit lnSpcReduction="10000"/>
          </a:bodyPr>
          <a:lstStyle/>
          <a:p>
            <a:r>
              <a:rPr lang="en-US" smtClean="0"/>
              <a:t>Even if they supported the war in Cuba because it was very close to the United States, they did not support the fighting in the Philippines and did not want the Philippines to become a US territory. </a:t>
            </a:r>
          </a:p>
          <a:p>
            <a:r>
              <a:rPr lang="en-US" smtClean="0"/>
              <a:t>Those who opposed expansion argued that annexing the Philippines would undermine democracy and increase the likelihood of future wars in the Pacific.</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Imperialists </a:t>
            </a:r>
            <a:endParaRPr lang="en-US" dirty="0"/>
          </a:p>
        </p:txBody>
      </p:sp>
      <p:sp>
        <p:nvSpPr>
          <p:cNvPr id="36867" name="Content Placeholder 2"/>
          <p:cNvSpPr>
            <a:spLocks noGrp="1"/>
          </p:cNvSpPr>
          <p:nvPr>
            <p:ph idx="1"/>
          </p:nvPr>
        </p:nvSpPr>
        <p:spPr/>
        <p:txBody>
          <a:bodyPr/>
          <a:lstStyle/>
          <a:p>
            <a:pPr>
              <a:buFont typeface="Wingdings 2" pitchFamily="18" charset="2"/>
              <a:buNone/>
            </a:pPr>
            <a:r>
              <a:rPr lang="en-US" smtClean="0"/>
              <a:t>Imperialists like Theodore Roosevelt, however, argued that the US should keep the Philippines. </a:t>
            </a:r>
          </a:p>
          <a:p>
            <a:pPr>
              <a:buFont typeface="Wingdings 2" pitchFamily="18" charset="2"/>
              <a:buNone/>
            </a:pPr>
            <a:r>
              <a:rPr lang="en-US" smtClean="0"/>
              <a:t>They saw the territory as crucial for protecting US economic interests in Southeast Asia. </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Philippines </a:t>
            </a:r>
            <a:endParaRPr lang="en-US" dirty="0"/>
          </a:p>
        </p:txBody>
      </p:sp>
      <p:sp>
        <p:nvSpPr>
          <p:cNvPr id="37891" name="Content Placeholder 2"/>
          <p:cNvSpPr>
            <a:spLocks noGrp="1"/>
          </p:cNvSpPr>
          <p:nvPr>
            <p:ph idx="1"/>
          </p:nvPr>
        </p:nvSpPr>
        <p:spPr/>
        <p:txBody>
          <a:bodyPr/>
          <a:lstStyle/>
          <a:p>
            <a:pPr>
              <a:buFont typeface="Wingdings 2" pitchFamily="18" charset="2"/>
              <a:buNone/>
            </a:pPr>
            <a:r>
              <a:rPr lang="en-US" smtClean="0"/>
              <a:t>While the isolationists and imperialists argued, the Filipinos launched guerilla warfare. </a:t>
            </a:r>
          </a:p>
          <a:p>
            <a:pPr>
              <a:buFont typeface="Wingdings 2" pitchFamily="18" charset="2"/>
              <a:buNone/>
            </a:pPr>
            <a:r>
              <a:rPr lang="en-US" smtClean="0"/>
              <a:t>Fighting lasted roughly 2 years.</a:t>
            </a:r>
          </a:p>
          <a:p>
            <a:pPr>
              <a:buFont typeface="Wingdings 2" pitchFamily="18" charset="2"/>
              <a:buNone/>
            </a:pPr>
            <a:r>
              <a:rPr lang="en-US" smtClean="0"/>
              <a:t>In the end, the Philippines became an unorganized territory of the United States. (until 1946)</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Expanded Trade </a:t>
            </a:r>
            <a:endParaRPr lang="en-US" dirty="0"/>
          </a:p>
        </p:txBody>
      </p:sp>
      <p:sp>
        <p:nvSpPr>
          <p:cNvPr id="38915" name="Content Placeholder 2"/>
          <p:cNvSpPr>
            <a:spLocks noGrp="1"/>
          </p:cNvSpPr>
          <p:nvPr>
            <p:ph idx="1"/>
          </p:nvPr>
        </p:nvSpPr>
        <p:spPr/>
        <p:txBody>
          <a:bodyPr/>
          <a:lstStyle/>
          <a:p>
            <a:r>
              <a:rPr lang="en-US" smtClean="0"/>
              <a:t>As a result of the United State’s victory over Spain, the US possessed territories that spanned the Pacific Ocean. </a:t>
            </a:r>
          </a:p>
          <a:p>
            <a:r>
              <a:rPr lang="en-US" smtClean="0"/>
              <a:t>In addition to protecting these areas, trade became increasingly important.  US hoped to infiltrate new trade in Asia and make a lot of money.</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Panama Canal</a:t>
            </a:r>
            <a:endParaRPr lang="en-US" dirty="0"/>
          </a:p>
        </p:txBody>
      </p:sp>
      <p:sp>
        <p:nvSpPr>
          <p:cNvPr id="39939" name="Content Placeholder 2"/>
          <p:cNvSpPr>
            <a:spLocks noGrp="1"/>
          </p:cNvSpPr>
          <p:nvPr>
            <p:ph idx="1"/>
          </p:nvPr>
        </p:nvSpPr>
        <p:spPr/>
        <p:txBody>
          <a:bodyPr/>
          <a:lstStyle/>
          <a:p>
            <a:r>
              <a:rPr lang="en-US" smtClean="0">
                <a:hlinkClick r:id="rId2"/>
              </a:rPr>
              <a:t>https://www.youtube.com/watch?v=IOTA-S9MovE</a:t>
            </a:r>
            <a:r>
              <a:rPr lang="en-US" smtClean="0"/>
              <a:t> (10 min)</a:t>
            </a:r>
          </a:p>
          <a:p>
            <a:r>
              <a:rPr lang="en-US" smtClean="0">
                <a:hlinkClick r:id="rId3"/>
              </a:rPr>
              <a:t>https://www.youtube.com/watch?v=q2T7CL9wqyM</a:t>
            </a:r>
            <a:r>
              <a:rPr lang="en-US" smtClean="0"/>
              <a:t> (2 min)</a:t>
            </a:r>
          </a:p>
          <a:p>
            <a:r>
              <a:rPr lang="en-US" smtClean="0">
                <a:hlinkClick r:id="rId4"/>
              </a:rPr>
              <a:t>https://www.youtube.com/watch?v=Pv0upmpPw3c</a:t>
            </a:r>
            <a:r>
              <a:rPr lang="en-US" smtClean="0"/>
              <a:t> (3 min)</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Panama Canal</a:t>
            </a:r>
            <a:endParaRPr lang="en-US" dirty="0"/>
          </a:p>
        </p:txBody>
      </p:sp>
      <p:sp>
        <p:nvSpPr>
          <p:cNvPr id="40963" name="Content Placeholder 2"/>
          <p:cNvSpPr>
            <a:spLocks noGrp="1"/>
          </p:cNvSpPr>
          <p:nvPr>
            <p:ph idx="1"/>
          </p:nvPr>
        </p:nvSpPr>
        <p:spPr/>
        <p:txBody>
          <a:bodyPr/>
          <a:lstStyle/>
          <a:p>
            <a:r>
              <a:rPr lang="en-US" smtClean="0"/>
              <a:t>Theodore Roosevelt became the 26</a:t>
            </a:r>
            <a:r>
              <a:rPr lang="en-US" baseline="30000" smtClean="0"/>
              <a:t>th</a:t>
            </a:r>
            <a:r>
              <a:rPr lang="en-US" smtClean="0"/>
              <a:t> President in 1901. </a:t>
            </a:r>
          </a:p>
          <a:p>
            <a:r>
              <a:rPr lang="en-US" smtClean="0"/>
              <a:t>Roosevelt was an imperialist who envisioned the Panama Canal.</a:t>
            </a:r>
          </a:p>
          <a:p>
            <a:pPr lvl="1"/>
            <a:r>
              <a:rPr lang="en-US" smtClean="0"/>
              <a:t>This would serve the US military and economic interests by allowing ships to travel between the Atlantic and Pacific oceans without having to go around South America. </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Teddy R </a:t>
            </a:r>
            <a:endParaRPr lang="en-US" dirty="0"/>
          </a:p>
        </p:txBody>
      </p:sp>
      <p:sp>
        <p:nvSpPr>
          <p:cNvPr id="41987"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dirty="0"/>
          </a:p>
        </p:txBody>
      </p:sp>
      <p:sp>
        <p:nvSpPr>
          <p:cNvPr id="43011" name="Content Placeholder 2"/>
          <p:cNvSpPr>
            <a:spLocks noGrp="1"/>
          </p:cNvSpPr>
          <p:nvPr>
            <p:ph idx="1"/>
          </p:nvPr>
        </p:nvSpPr>
        <p:spPr/>
        <p:txBody>
          <a:bodyPr/>
          <a:lstStyle/>
          <a:p>
            <a:r>
              <a:rPr lang="en-US" smtClean="0"/>
              <a:t>The Columbian government would not allow the US to do this project, but later the Panamanian people revolted against the Columbians. </a:t>
            </a:r>
          </a:p>
          <a:p>
            <a:r>
              <a:rPr lang="en-US" smtClean="0"/>
              <a:t>The US backed this revolt and in return, the Panamanians allowed the US to create the Panama Canal.</a:t>
            </a:r>
          </a:p>
          <a:p>
            <a:r>
              <a:rPr lang="en-US" smtClean="0"/>
              <a:t>It was finished in 1914.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Superior Anglo Saxon Belief </a:t>
            </a:r>
            <a:endParaRPr lang="en-US" dirty="0"/>
          </a:p>
        </p:txBody>
      </p:sp>
      <p:sp>
        <p:nvSpPr>
          <p:cNvPr id="44035" name="Content Placeholder 2"/>
          <p:cNvSpPr>
            <a:spLocks noGrp="1"/>
          </p:cNvSpPr>
          <p:nvPr>
            <p:ph idx="1"/>
          </p:nvPr>
        </p:nvSpPr>
        <p:spPr/>
        <p:txBody>
          <a:bodyPr/>
          <a:lstStyle/>
          <a:p>
            <a:r>
              <a:rPr lang="en-US" i="1" smtClean="0"/>
              <a:t>The White Man’s Burden -</a:t>
            </a:r>
            <a:r>
              <a:rPr lang="en-US" smtClean="0"/>
              <a:t> obligation to help ‘civilize’ and ‘help lesser peoples’</a:t>
            </a:r>
          </a:p>
          <a:p>
            <a:r>
              <a:rPr lang="en-US" smtClean="0"/>
              <a:t>Social Darwinism – survival of the fittest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3555" name="Content Placeholder 2"/>
          <p:cNvSpPr>
            <a:spLocks noGrp="1"/>
          </p:cNvSpPr>
          <p:nvPr>
            <p:ph sz="quarter" idx="1"/>
          </p:nvPr>
        </p:nvSpPr>
        <p:spPr>
          <a:xfrm>
            <a:off x="457200" y="1600200"/>
            <a:ext cx="7467600" cy="4873625"/>
          </a:xfrm>
        </p:spPr>
        <p:txBody>
          <a:bodyPr/>
          <a:lstStyle/>
          <a:p>
            <a:r>
              <a:rPr lang="en-US" smtClean="0"/>
              <a:t>http://www.teachertube.com/viewVideo.php?title=Manifest_Destiny&amp;video_id=5885</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Extractive Economy</a:t>
            </a:r>
            <a:endParaRPr lang="en-US" dirty="0"/>
          </a:p>
        </p:txBody>
      </p:sp>
      <p:sp>
        <p:nvSpPr>
          <p:cNvPr id="45059" name="Content Placeholder 2"/>
          <p:cNvSpPr>
            <a:spLocks noGrp="1"/>
          </p:cNvSpPr>
          <p:nvPr>
            <p:ph idx="1"/>
          </p:nvPr>
        </p:nvSpPr>
        <p:spPr/>
        <p:txBody>
          <a:bodyPr/>
          <a:lstStyle/>
          <a:p>
            <a:r>
              <a:rPr lang="en-US" smtClean="0"/>
              <a:t>A resource-based economy, dependant on harvesting or extracting natural resources for sale or trade</a:t>
            </a:r>
          </a:p>
          <a:p>
            <a:r>
              <a:rPr lang="en-US" smtClean="0"/>
              <a:t>The US economy was developing more and more into an extractive economy. </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World War I Article </a:t>
            </a:r>
            <a:endParaRPr lang="en-US" dirty="0"/>
          </a:p>
        </p:txBody>
      </p:sp>
      <p:sp>
        <p:nvSpPr>
          <p:cNvPr id="46083"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Quiz over WWI article </a:t>
            </a:r>
            <a:endParaRPr lang="en-US" dirty="0"/>
          </a:p>
        </p:txBody>
      </p:sp>
      <p:sp>
        <p:nvSpPr>
          <p:cNvPr id="47107" name="Content Placeholder 2"/>
          <p:cNvSpPr>
            <a:spLocks noGrp="1"/>
          </p:cNvSpPr>
          <p:nvPr>
            <p:ph idx="1"/>
          </p:nvPr>
        </p:nvSpPr>
        <p:spPr/>
        <p:txBody>
          <a:bodyPr>
            <a:normAutofit fontScale="92500" lnSpcReduction="10000"/>
          </a:bodyPr>
          <a:lstStyle/>
          <a:p>
            <a:pPr marL="631825" indent="-514350">
              <a:buFont typeface="Wingdings 2" pitchFamily="18" charset="2"/>
              <a:buAutoNum type="arabicPeriod"/>
            </a:pPr>
            <a:r>
              <a:rPr lang="en-US" sz="2500" smtClean="0"/>
              <a:t>What event took nine million lives?</a:t>
            </a:r>
          </a:p>
          <a:p>
            <a:pPr marL="631825" indent="-514350">
              <a:buFont typeface="Wingdings 2" pitchFamily="18" charset="2"/>
              <a:buAutoNum type="arabicPeriod"/>
            </a:pPr>
            <a:r>
              <a:rPr lang="en-US" sz="2500" smtClean="0"/>
              <a:t>Name 3 of the major Allies in this war.</a:t>
            </a:r>
          </a:p>
          <a:p>
            <a:pPr marL="631825" indent="-514350">
              <a:buFont typeface="Wingdings 2" pitchFamily="18" charset="2"/>
              <a:buAutoNum type="arabicPeriod"/>
            </a:pPr>
            <a:r>
              <a:rPr lang="en-US" sz="2500" smtClean="0"/>
              <a:t>Name 3 of the major countries involved in the Central Powers.</a:t>
            </a:r>
          </a:p>
          <a:p>
            <a:pPr marL="631825" indent="-514350">
              <a:buFont typeface="Wingdings 2" pitchFamily="18" charset="2"/>
              <a:buAutoNum type="arabicPeriod"/>
            </a:pPr>
            <a:r>
              <a:rPr lang="en-US" sz="2500" smtClean="0"/>
              <a:t>When was World War I?</a:t>
            </a:r>
          </a:p>
          <a:p>
            <a:pPr marL="631825" indent="-514350">
              <a:buFont typeface="Wingdings 2" pitchFamily="18" charset="2"/>
              <a:buAutoNum type="arabicPeriod"/>
            </a:pPr>
            <a:r>
              <a:rPr lang="en-US" sz="2500" smtClean="0"/>
              <a:t>Did the US enter the war when it started in 1914? </a:t>
            </a:r>
          </a:p>
          <a:p>
            <a:pPr marL="631825" indent="-514350">
              <a:buFont typeface="Wingdings 2" pitchFamily="18" charset="2"/>
              <a:buAutoNum type="arabicPeriod"/>
            </a:pPr>
            <a:r>
              <a:rPr lang="en-US" sz="2500" smtClean="0"/>
              <a:t>How did the US help Great Britain early on in the war? </a:t>
            </a:r>
          </a:p>
          <a:p>
            <a:pPr marL="631825" indent="-514350">
              <a:buFont typeface="Wingdings 2" pitchFamily="18" charset="2"/>
              <a:buAutoNum type="arabicPeriod"/>
            </a:pPr>
            <a:r>
              <a:rPr lang="en-US" sz="2500" smtClean="0"/>
              <a:t>What was the Lusitania? </a:t>
            </a:r>
          </a:p>
          <a:p>
            <a:pPr marL="631825" indent="-514350">
              <a:buFont typeface="Wingdings 2" pitchFamily="18" charset="2"/>
              <a:buAutoNum type="arabicPeriod"/>
            </a:pPr>
            <a:r>
              <a:rPr lang="en-US" sz="2500" smtClean="0"/>
              <a:t>How did u-boats play a role in WWI?</a:t>
            </a:r>
          </a:p>
          <a:p>
            <a:pPr marL="631825" indent="-514350">
              <a:buFont typeface="Wingdings 2" pitchFamily="18" charset="2"/>
              <a:buAutoNum type="arabicPeriod"/>
            </a:pPr>
            <a:r>
              <a:rPr lang="en-US" sz="2500" smtClean="0"/>
              <a:t>What were two of the permanent marks on American society mentioned in the article?</a:t>
            </a:r>
          </a:p>
          <a:p>
            <a:pPr marL="631825" indent="-514350">
              <a:buFont typeface="Wingdings 2" pitchFamily="18" charset="2"/>
              <a:buAutoNum type="arabicPeriod"/>
            </a:pPr>
            <a:r>
              <a:rPr lang="en-US" sz="2500" smtClean="0"/>
              <a:t>What did the final treaty require Germany to do? </a:t>
            </a:r>
          </a:p>
          <a:p>
            <a:pPr marL="631825" indent="-514350">
              <a:buFont typeface="Wingdings 2" pitchFamily="18" charset="2"/>
              <a:buNone/>
            </a:pPr>
            <a:endParaRPr lang="en-US" sz="1400"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Quiz over WWI article – Honors  </a:t>
            </a:r>
            <a:endParaRPr lang="en-US" dirty="0"/>
          </a:p>
        </p:txBody>
      </p:sp>
      <p:sp>
        <p:nvSpPr>
          <p:cNvPr id="48131" name="Content Placeholder 2"/>
          <p:cNvSpPr>
            <a:spLocks noGrp="1"/>
          </p:cNvSpPr>
          <p:nvPr>
            <p:ph idx="1"/>
          </p:nvPr>
        </p:nvSpPr>
        <p:spPr/>
        <p:txBody>
          <a:bodyPr>
            <a:normAutofit lnSpcReduction="10000"/>
          </a:bodyPr>
          <a:lstStyle/>
          <a:p>
            <a:pPr marL="631825" indent="-514350">
              <a:buFont typeface="Wingdings 2" pitchFamily="18" charset="2"/>
              <a:buAutoNum type="arabicPeriod"/>
            </a:pPr>
            <a:r>
              <a:rPr lang="en-US" sz="2200" smtClean="0"/>
              <a:t>What event took nine million lives?</a:t>
            </a:r>
          </a:p>
          <a:p>
            <a:pPr marL="631825" indent="-514350">
              <a:buFont typeface="Wingdings 2" pitchFamily="18" charset="2"/>
              <a:buAutoNum type="arabicPeriod"/>
            </a:pPr>
            <a:r>
              <a:rPr lang="en-US" sz="2200" smtClean="0"/>
              <a:t>The first World War was a total war. Name 3 things that Americans did to help the war effort. (citizens or organizations) </a:t>
            </a:r>
          </a:p>
          <a:p>
            <a:pPr marL="631825" indent="-514350">
              <a:buFont typeface="Wingdings 2" pitchFamily="18" charset="2"/>
              <a:buAutoNum type="arabicPeriod"/>
            </a:pPr>
            <a:r>
              <a:rPr lang="en-US" sz="2200" smtClean="0"/>
              <a:t>Name 3 of the major countries involved in the Central Powers.</a:t>
            </a:r>
          </a:p>
          <a:p>
            <a:pPr marL="631825" indent="-514350">
              <a:buFont typeface="Wingdings 2" pitchFamily="18" charset="2"/>
              <a:buAutoNum type="arabicPeriod"/>
            </a:pPr>
            <a:r>
              <a:rPr lang="en-US" sz="2200" smtClean="0"/>
              <a:t>What are the years for WWI? </a:t>
            </a:r>
          </a:p>
          <a:p>
            <a:pPr marL="631825" indent="-514350">
              <a:buFont typeface="Wingdings 2" pitchFamily="18" charset="2"/>
              <a:buAutoNum type="arabicPeriod"/>
            </a:pPr>
            <a:r>
              <a:rPr lang="en-US" sz="2200" smtClean="0"/>
              <a:t>Did the US enter the war when it started in 1914? (yes or no)</a:t>
            </a:r>
          </a:p>
          <a:p>
            <a:pPr marL="631825" indent="-514350">
              <a:buFont typeface="Wingdings 2" pitchFamily="18" charset="2"/>
              <a:buAutoNum type="arabicPeriod"/>
            </a:pPr>
            <a:r>
              <a:rPr lang="en-US" sz="2200" smtClean="0"/>
              <a:t>What did the 1917 Espionage Act do? </a:t>
            </a:r>
          </a:p>
          <a:p>
            <a:pPr marL="631825" indent="-514350">
              <a:buFont typeface="Wingdings 2" pitchFamily="18" charset="2"/>
              <a:buAutoNum type="arabicPeriod"/>
            </a:pPr>
            <a:r>
              <a:rPr lang="en-US" sz="2200" smtClean="0"/>
              <a:t>What was the Lusitania? </a:t>
            </a:r>
          </a:p>
          <a:p>
            <a:pPr marL="631825" indent="-514350">
              <a:buFont typeface="Wingdings 2" pitchFamily="18" charset="2"/>
              <a:buAutoNum type="arabicPeriod"/>
            </a:pPr>
            <a:r>
              <a:rPr lang="en-US" sz="2200" smtClean="0"/>
              <a:t>How did u-boats play a role in WWI?</a:t>
            </a:r>
          </a:p>
          <a:p>
            <a:pPr marL="631825" indent="-514350">
              <a:buFont typeface="Wingdings 2" pitchFamily="18" charset="2"/>
              <a:buAutoNum type="arabicPeriod"/>
            </a:pPr>
            <a:r>
              <a:rPr lang="en-US" sz="2200" smtClean="0"/>
              <a:t>What were two of the permanent marks on American society mentioned in the article?</a:t>
            </a:r>
          </a:p>
          <a:p>
            <a:pPr marL="631825" indent="-514350">
              <a:buFont typeface="Wingdings 2" pitchFamily="18" charset="2"/>
              <a:buAutoNum type="arabicPeriod"/>
            </a:pPr>
            <a:r>
              <a:rPr lang="en-US" sz="2200" smtClean="0"/>
              <a:t>What did the final treaty require Germany to do? </a:t>
            </a:r>
          </a:p>
          <a:p>
            <a:pPr marL="631825" indent="-514350">
              <a:buFont typeface="Wingdings 2" pitchFamily="18" charset="2"/>
              <a:buAutoNum type="arabicPeriod"/>
            </a:pPr>
            <a:endParaRPr lang="en-US" sz="1400" smtClean="0"/>
          </a:p>
          <a:p>
            <a:pPr marL="631825" indent="-514350">
              <a:buFont typeface="Wingdings 2" pitchFamily="18" charset="2"/>
              <a:buNone/>
            </a:pPr>
            <a:endParaRPr lang="en-US" sz="1400" smtClean="0"/>
          </a:p>
          <a:p>
            <a:pPr marL="631825" indent="-514350">
              <a:buFont typeface="Wingdings 2" pitchFamily="18" charset="2"/>
              <a:buNone/>
            </a:pPr>
            <a:endParaRPr lang="en-US" sz="1400"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Vocab</a:t>
            </a:r>
            <a:r>
              <a:rPr lang="en-US" dirty="0" smtClean="0"/>
              <a:t> Quiz</a:t>
            </a:r>
            <a:endParaRPr lang="en-US" dirty="0"/>
          </a:p>
        </p:txBody>
      </p:sp>
      <p:sp>
        <p:nvSpPr>
          <p:cNvPr id="49155" name="Content Placeholder 2"/>
          <p:cNvSpPr>
            <a:spLocks noGrp="1"/>
          </p:cNvSpPr>
          <p:nvPr>
            <p:ph idx="1"/>
          </p:nvPr>
        </p:nvSpPr>
        <p:spPr/>
        <p:txBody>
          <a:bodyPr/>
          <a:lstStyle/>
          <a:p>
            <a:pPr marL="631825" indent="-514350">
              <a:buFont typeface="Wingdings 2" pitchFamily="18" charset="2"/>
              <a:buAutoNum type="arabicPeriod"/>
            </a:pPr>
            <a:r>
              <a:rPr lang="en-US" b="1" smtClean="0"/>
              <a:t>The term yellow journalism refers to</a:t>
            </a:r>
          </a:p>
          <a:p>
            <a:pPr marL="631825" indent="-514350">
              <a:buFont typeface="Wingdings 2" pitchFamily="18" charset="2"/>
              <a:buNone/>
            </a:pPr>
            <a:r>
              <a:rPr lang="en-US" smtClean="0"/>
              <a:t>	A. newspapers encouraging the appeasement of foreign imperialist powers </a:t>
            </a:r>
          </a:p>
          <a:p>
            <a:pPr marL="631825" indent="-514350">
              <a:buFont typeface="Wingdings 2" pitchFamily="18" charset="2"/>
              <a:buNone/>
            </a:pPr>
            <a:r>
              <a:rPr lang="en-US" smtClean="0"/>
              <a:t>	B. sensationalist reporting</a:t>
            </a:r>
          </a:p>
          <a:p>
            <a:pPr marL="631825" indent="-514350">
              <a:buFont typeface="Wingdings 2" pitchFamily="18" charset="2"/>
              <a:buNone/>
            </a:pPr>
            <a:r>
              <a:rPr lang="en-US" smtClean="0"/>
              <a:t>	C. editorials opposing the policies of President Theodore Roosevelt</a:t>
            </a:r>
          </a:p>
          <a:p>
            <a:pPr marL="631825" indent="-514350">
              <a:buFont typeface="Wingdings 2" pitchFamily="18" charset="2"/>
              <a:buNone/>
            </a:pPr>
            <a:r>
              <a:rPr lang="en-US" smtClean="0"/>
              <a:t>	D. editorials endorsing the Open Door Policy with</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50179" name="Content Placeholder 2"/>
          <p:cNvSpPr>
            <a:spLocks noGrp="1"/>
          </p:cNvSpPr>
          <p:nvPr>
            <p:ph idx="1"/>
          </p:nvPr>
        </p:nvSpPr>
        <p:spPr/>
        <p:txBody>
          <a:bodyPr/>
          <a:lstStyle/>
          <a:p>
            <a:pPr>
              <a:buFont typeface="Wingdings 2" pitchFamily="18" charset="2"/>
              <a:buNone/>
            </a:pPr>
            <a:r>
              <a:rPr lang="en-US" smtClean="0"/>
              <a:t>2. Nationalism was a cause of American imperialism. What does nationalism mean?</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51203" name="Content Placeholder 2"/>
          <p:cNvSpPr>
            <a:spLocks noGrp="1"/>
          </p:cNvSpPr>
          <p:nvPr>
            <p:ph idx="1"/>
          </p:nvPr>
        </p:nvSpPr>
        <p:spPr/>
        <p:txBody>
          <a:bodyPr/>
          <a:lstStyle/>
          <a:p>
            <a:pPr>
              <a:buFont typeface="Wingdings 2" pitchFamily="18" charset="2"/>
              <a:buNone/>
            </a:pPr>
            <a:r>
              <a:rPr lang="en-US" smtClean="0"/>
              <a:t>3. What is the Monroe Doctrine?</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52227" name="Content Placeholder 2"/>
          <p:cNvSpPr>
            <a:spLocks noGrp="1"/>
          </p:cNvSpPr>
          <p:nvPr>
            <p:ph idx="1"/>
          </p:nvPr>
        </p:nvSpPr>
        <p:spPr/>
        <p:txBody>
          <a:bodyPr/>
          <a:lstStyle/>
          <a:p>
            <a:pPr>
              <a:buFont typeface="Wingdings 2" pitchFamily="18" charset="2"/>
              <a:buNone/>
            </a:pPr>
            <a:r>
              <a:rPr lang="en-US" smtClean="0"/>
              <a:t>4. Describe Manifest Destiny and the President that supported it.</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53251" name="Content Placeholder 2"/>
          <p:cNvSpPr>
            <a:spLocks noGrp="1"/>
          </p:cNvSpPr>
          <p:nvPr>
            <p:ph idx="1"/>
          </p:nvPr>
        </p:nvSpPr>
        <p:spPr/>
        <p:txBody>
          <a:bodyPr/>
          <a:lstStyle/>
          <a:p>
            <a:pPr>
              <a:buFont typeface="Wingdings 2" pitchFamily="18" charset="2"/>
              <a:buNone/>
            </a:pPr>
            <a:r>
              <a:rPr lang="en-US" smtClean="0"/>
              <a:t>5. What is imperialism?</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3" name="Content Placeholder 2"/>
          <p:cNvSpPr>
            <a:spLocks noGrp="1"/>
          </p:cNvSpPr>
          <p:nvPr>
            <p:ph idx="1"/>
          </p:nvPr>
        </p:nvSpPr>
        <p:spPr/>
        <p:txBody>
          <a:bodyPr/>
          <a:lstStyle/>
          <a:p>
            <a:pPr>
              <a:buFont typeface="Wingdings 2" pitchFamily="18" charset="2"/>
              <a:buNone/>
              <a:defRPr/>
            </a:pPr>
            <a:r>
              <a:rPr lang="en-US" dirty="0" smtClean="0"/>
              <a:t>6. A tax or duty on imported goods is a </a:t>
            </a:r>
          </a:p>
          <a:p>
            <a:pPr marL="633412" indent="-514350">
              <a:buFont typeface="Wingdings 2" pitchFamily="18" charset="2"/>
              <a:buAutoNum type="alphaUcPeriod"/>
              <a:defRPr/>
            </a:pPr>
            <a:r>
              <a:rPr lang="en-US" dirty="0" smtClean="0"/>
              <a:t>Bomb</a:t>
            </a:r>
          </a:p>
          <a:p>
            <a:pPr marL="633412" indent="-514350">
              <a:buFont typeface="Wingdings 2" pitchFamily="18" charset="2"/>
              <a:buAutoNum type="alphaUcPeriod"/>
              <a:defRPr/>
            </a:pPr>
            <a:r>
              <a:rPr lang="en-US" dirty="0" smtClean="0"/>
              <a:t>Roosevelt Corollary</a:t>
            </a:r>
          </a:p>
          <a:p>
            <a:pPr marL="633412" indent="-514350">
              <a:buFont typeface="Wingdings 2" pitchFamily="18" charset="2"/>
              <a:buAutoNum type="alphaUcPeriod"/>
              <a:defRPr/>
            </a:pPr>
            <a:r>
              <a:rPr lang="en-US" dirty="0" smtClean="0"/>
              <a:t>Tariff</a:t>
            </a:r>
          </a:p>
          <a:p>
            <a:pPr marL="633412" indent="-514350">
              <a:buFont typeface="Wingdings 2" pitchFamily="18" charset="2"/>
              <a:buAutoNum type="alphaUcPeriod"/>
              <a:defRPr/>
            </a:pPr>
            <a:r>
              <a:rPr lang="en-US" dirty="0" smtClean="0"/>
              <a:t>Suffrage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4579" name="Content Placeholder 2"/>
          <p:cNvSpPr>
            <a:spLocks noGrp="1"/>
          </p:cNvSpPr>
          <p:nvPr>
            <p:ph sz="quarter" idx="1"/>
          </p:nvPr>
        </p:nvSpPr>
        <p:spPr>
          <a:xfrm>
            <a:off x="457200" y="1600200"/>
            <a:ext cx="7467600" cy="4873625"/>
          </a:xfrm>
        </p:spPr>
        <p:txBody>
          <a:bodyPr/>
          <a:lstStyle/>
          <a:p>
            <a:endParaRPr lang="en-US" smtClean="0"/>
          </a:p>
        </p:txBody>
      </p:sp>
      <p:pic>
        <p:nvPicPr>
          <p:cNvPr id="24580" name="Picture 2" descr="File:Boone Cumberland.jpg">
            <a:hlinkClick r:id="rId2"/>
          </p:cNvPr>
          <p:cNvPicPr>
            <a:picLocks noChangeAspect="1" noChangeArrowheads="1"/>
          </p:cNvPicPr>
          <p:nvPr/>
        </p:nvPicPr>
        <p:blipFill>
          <a:blip r:embed="rId3" cstate="print"/>
          <a:srcRect/>
          <a:stretch>
            <a:fillRect/>
          </a:stretch>
        </p:blipFill>
        <p:spPr bwMode="auto">
          <a:xfrm>
            <a:off x="457200" y="457200"/>
            <a:ext cx="7620000" cy="5581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55299" name="Content Placeholder 2"/>
          <p:cNvSpPr>
            <a:spLocks noGrp="1"/>
          </p:cNvSpPr>
          <p:nvPr>
            <p:ph idx="1"/>
          </p:nvPr>
        </p:nvSpPr>
        <p:spPr/>
        <p:txBody>
          <a:bodyPr/>
          <a:lstStyle/>
          <a:p>
            <a:pPr>
              <a:buFont typeface="Wingdings 2" pitchFamily="18" charset="2"/>
              <a:buNone/>
            </a:pPr>
            <a:r>
              <a:rPr lang="en-US" smtClean="0"/>
              <a:t>7. The 19</a:t>
            </a:r>
            <a:r>
              <a:rPr lang="en-US" baseline="30000" smtClean="0"/>
              <a:t>th</a:t>
            </a:r>
            <a:r>
              <a:rPr lang="en-US" smtClean="0"/>
              <a:t> amendment in the United States deals with suffrage for women. What does suffrage mean?</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56323" name="Content Placeholder 2"/>
          <p:cNvSpPr>
            <a:spLocks noGrp="1"/>
          </p:cNvSpPr>
          <p:nvPr>
            <p:ph idx="1"/>
          </p:nvPr>
        </p:nvSpPr>
        <p:spPr/>
        <p:txBody>
          <a:bodyPr/>
          <a:lstStyle/>
          <a:p>
            <a:pPr>
              <a:buFont typeface="Wingdings 2" pitchFamily="18" charset="2"/>
              <a:buNone/>
            </a:pPr>
            <a:r>
              <a:rPr lang="en-US" smtClean="0"/>
              <a:t>8. When World War I started in 1914, the United States stayed neutral. By 1917, it could no longer be neutral and was forced to enter the war. What does neutrality mean?</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endParaRPr lang="en-US"/>
          </a:p>
        </p:txBody>
      </p:sp>
      <p:sp>
        <p:nvSpPr>
          <p:cNvPr id="57347" name="Content Placeholder 2"/>
          <p:cNvSpPr>
            <a:spLocks noGrp="1"/>
          </p:cNvSpPr>
          <p:nvPr>
            <p:ph sz="half" idx="1"/>
          </p:nvPr>
        </p:nvSpPr>
        <p:spPr>
          <a:xfrm>
            <a:off x="457200" y="1773238"/>
            <a:ext cx="4038600" cy="4624387"/>
          </a:xfrm>
        </p:spPr>
        <p:txBody>
          <a:bodyPr/>
          <a:lstStyle/>
          <a:p>
            <a:pPr>
              <a:buFont typeface="Wingdings 2" pitchFamily="18" charset="2"/>
              <a:buNone/>
            </a:pPr>
            <a:r>
              <a:rPr lang="en-US" smtClean="0"/>
              <a:t>9. Propaganda played a large role in the US entering World War I. What is propaganda? Example  -</a:t>
            </a:r>
          </a:p>
        </p:txBody>
      </p:sp>
      <p:pic>
        <p:nvPicPr>
          <p:cNvPr id="57348" name="Content Placeholder 5" descr="propaganda.jpg"/>
          <p:cNvPicPr>
            <a:picLocks noGrp="1" noChangeAspect="1"/>
          </p:cNvPicPr>
          <p:nvPr>
            <p:ph sz="half" idx="2"/>
          </p:nvPr>
        </p:nvPicPr>
        <p:blipFill>
          <a:blip r:embed="rId2" cstate="print"/>
          <a:srcRect/>
          <a:stretch>
            <a:fillRect/>
          </a:stretch>
        </p:blipFill>
        <p:spPr>
          <a:xfrm>
            <a:off x="5118100" y="1773238"/>
            <a:ext cx="3098800" cy="4624387"/>
          </a:xfrm>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8371" name="Content Placeholder 2"/>
          <p:cNvSpPr>
            <a:spLocks noGrp="1"/>
          </p:cNvSpPr>
          <p:nvPr>
            <p:ph sz="half" idx="1"/>
          </p:nvPr>
        </p:nvSpPr>
        <p:spPr>
          <a:xfrm>
            <a:off x="-304800" y="1371600"/>
            <a:ext cx="4038600" cy="4624388"/>
          </a:xfrm>
        </p:spPr>
        <p:txBody>
          <a:bodyPr/>
          <a:lstStyle/>
          <a:p>
            <a:pPr>
              <a:buFont typeface="Wingdings 2" pitchFamily="18" charset="2"/>
              <a:buNone/>
            </a:pPr>
            <a:r>
              <a:rPr lang="en-US" smtClean="0"/>
              <a:t>10.The 18</a:t>
            </a:r>
            <a:r>
              <a:rPr lang="en-US" baseline="30000" smtClean="0"/>
              <a:t>th</a:t>
            </a:r>
            <a:r>
              <a:rPr lang="en-US" smtClean="0"/>
              <a:t> amendment ushered in Prohibition. Even though it was the law, it did not work. What was Prohibition?  </a:t>
            </a:r>
          </a:p>
        </p:txBody>
      </p:sp>
      <p:sp>
        <p:nvSpPr>
          <p:cNvPr id="58372" name="Content Placeholder 3"/>
          <p:cNvSpPr>
            <a:spLocks noGrp="1"/>
          </p:cNvSpPr>
          <p:nvPr>
            <p:ph sz="half" idx="2"/>
          </p:nvPr>
        </p:nvSpPr>
        <p:spPr>
          <a:xfrm>
            <a:off x="4648200" y="1773238"/>
            <a:ext cx="4038600" cy="4624387"/>
          </a:xfrm>
        </p:spPr>
        <p:txBody>
          <a:bodyPr/>
          <a:lstStyle/>
          <a:p>
            <a:endParaRPr lang="en-US" smtClean="0"/>
          </a:p>
        </p:txBody>
      </p:sp>
      <p:pic>
        <p:nvPicPr>
          <p:cNvPr id="58373" name="Picture 2" descr="Temperance illustration of drunkard hitting his wife"/>
          <p:cNvPicPr>
            <a:picLocks noChangeAspect="1" noChangeArrowheads="1"/>
          </p:cNvPicPr>
          <p:nvPr/>
        </p:nvPicPr>
        <p:blipFill>
          <a:blip r:embed="rId2" cstate="print"/>
          <a:srcRect/>
          <a:stretch>
            <a:fillRect/>
          </a:stretch>
        </p:blipFill>
        <p:spPr bwMode="auto">
          <a:xfrm>
            <a:off x="3962400" y="838200"/>
            <a:ext cx="4876800" cy="3371850"/>
          </a:xfrm>
          <a:prstGeom prst="rect">
            <a:avLst/>
          </a:prstGeom>
          <a:noFill/>
          <a:ln w="9525">
            <a:noFill/>
            <a:miter lim="800000"/>
            <a:headEnd/>
            <a:tailEnd/>
          </a:ln>
        </p:spPr>
      </p:pic>
      <p:pic>
        <p:nvPicPr>
          <p:cNvPr id="58374" name="Picture 4" descr="Pouring liquor down the sewer on a temperance crusade, Topeka, Kansas"/>
          <p:cNvPicPr>
            <a:picLocks noChangeAspect="1" noChangeArrowheads="1"/>
          </p:cNvPicPr>
          <p:nvPr/>
        </p:nvPicPr>
        <p:blipFill>
          <a:blip r:embed="rId3" cstate="print"/>
          <a:srcRect/>
          <a:stretch>
            <a:fillRect/>
          </a:stretch>
        </p:blipFill>
        <p:spPr bwMode="auto">
          <a:xfrm>
            <a:off x="3048000" y="3733800"/>
            <a:ext cx="48768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Objective 7.3 </a:t>
            </a:r>
            <a:endParaRPr lang="en-US" dirty="0">
              <a:solidFill>
                <a:schemeClr val="accent1">
                  <a:satMod val="150000"/>
                </a:schemeClr>
              </a:solidFill>
            </a:endParaRPr>
          </a:p>
        </p:txBody>
      </p:sp>
      <p:sp>
        <p:nvSpPr>
          <p:cNvPr id="3" name="Content Placeholder 2"/>
          <p:cNvSpPr>
            <a:spLocks noGrp="1"/>
          </p:cNvSpPr>
          <p:nvPr>
            <p:ph idx="1"/>
          </p:nvPr>
        </p:nvSpPr>
        <p:spPr/>
        <p:txBody>
          <a:bodyPr rtlCol="0">
            <a:normAutofit fontScale="92500" lnSpcReduction="10000"/>
          </a:bodyPr>
          <a:lstStyle/>
          <a:p>
            <a:pPr marL="438912" indent="-320040" eaLnBrk="1" fontAlgn="auto" hangingPunct="1">
              <a:spcBef>
                <a:spcPts val="0"/>
              </a:spcBef>
              <a:spcAft>
                <a:spcPts val="0"/>
              </a:spcAft>
              <a:buFont typeface="Wingdings 2"/>
              <a:buChar char=""/>
              <a:defRPr/>
            </a:pPr>
            <a:r>
              <a:rPr lang="en-US" dirty="0" smtClean="0"/>
              <a:t>Recognize the progress of political and social reform in America during this era:</a:t>
            </a:r>
          </a:p>
          <a:p>
            <a:pPr marL="971550" lvl="1" indent="-514350" eaLnBrk="1" fontAlgn="auto" hangingPunct="1">
              <a:spcAft>
                <a:spcPts val="0"/>
              </a:spcAft>
              <a:buFont typeface="+mj-lt"/>
              <a:buAutoNum type="arabicPeriod"/>
              <a:defRPr/>
            </a:pPr>
            <a:r>
              <a:rPr lang="en-US" dirty="0" smtClean="0"/>
              <a:t>Women’s suffrage </a:t>
            </a:r>
          </a:p>
          <a:p>
            <a:pPr marL="971550" lvl="1" indent="-514350" eaLnBrk="1" fontAlgn="auto" hangingPunct="1">
              <a:spcAft>
                <a:spcPts val="0"/>
              </a:spcAft>
              <a:buFont typeface="+mj-lt"/>
              <a:buAutoNum type="arabicPeriod"/>
              <a:defRPr/>
            </a:pPr>
            <a:r>
              <a:rPr lang="en-US" dirty="0" smtClean="0"/>
              <a:t>Regulation of food and drug</a:t>
            </a:r>
          </a:p>
          <a:p>
            <a:pPr marL="971550" lvl="1" indent="-514350" eaLnBrk="1" fontAlgn="auto" hangingPunct="1">
              <a:spcAft>
                <a:spcPts val="0"/>
              </a:spcAft>
              <a:buFont typeface="+mj-lt"/>
              <a:buAutoNum type="arabicPeriod"/>
              <a:defRPr/>
            </a:pPr>
            <a:r>
              <a:rPr lang="en-US" dirty="0" smtClean="0"/>
              <a:t>Initiative </a:t>
            </a:r>
          </a:p>
          <a:p>
            <a:pPr marL="971550" lvl="1" indent="-514350" eaLnBrk="1" fontAlgn="auto" hangingPunct="1">
              <a:spcAft>
                <a:spcPts val="0"/>
              </a:spcAft>
              <a:buFont typeface="+mj-lt"/>
              <a:buAutoNum type="arabicPeriod"/>
              <a:defRPr/>
            </a:pPr>
            <a:r>
              <a:rPr lang="en-US" dirty="0" smtClean="0"/>
              <a:t>Referendum</a:t>
            </a:r>
          </a:p>
          <a:p>
            <a:pPr marL="971550" lvl="1" indent="-514350" eaLnBrk="1" fontAlgn="auto" hangingPunct="1">
              <a:spcAft>
                <a:spcPts val="0"/>
              </a:spcAft>
              <a:buFont typeface="+mj-lt"/>
              <a:buAutoNum type="arabicPeriod"/>
              <a:defRPr/>
            </a:pPr>
            <a:r>
              <a:rPr lang="en-US" dirty="0" smtClean="0"/>
              <a:t>Recall</a:t>
            </a:r>
          </a:p>
          <a:p>
            <a:pPr marL="971550" lvl="1" indent="-514350" eaLnBrk="1" fontAlgn="auto" hangingPunct="1">
              <a:spcAft>
                <a:spcPts val="0"/>
              </a:spcAft>
              <a:buFont typeface="+mj-lt"/>
              <a:buAutoNum type="arabicPeriod"/>
              <a:defRPr/>
            </a:pPr>
            <a:r>
              <a:rPr lang="en-US" dirty="0" smtClean="0"/>
              <a:t>Protection of worker’s rights</a:t>
            </a:r>
          </a:p>
          <a:p>
            <a:pPr marL="971550" lvl="1" indent="-514350" eaLnBrk="1" fontAlgn="auto" hangingPunct="1">
              <a:spcAft>
                <a:spcPts val="0"/>
              </a:spcAft>
              <a:buFont typeface="+mj-lt"/>
              <a:buAutoNum type="arabicPeriod"/>
              <a:defRPr/>
            </a:pPr>
            <a:r>
              <a:rPr lang="en-US" dirty="0" smtClean="0"/>
              <a:t>Antitrust Supreme Court decisions</a:t>
            </a:r>
          </a:p>
          <a:p>
            <a:pPr marL="971550" lvl="1" indent="-514350" eaLnBrk="1" fontAlgn="auto" hangingPunct="1">
              <a:spcAft>
                <a:spcPts val="0"/>
              </a:spcAft>
              <a:buFont typeface="+mj-lt"/>
              <a:buAutoNum type="arabicPeriod"/>
              <a:defRPr/>
            </a:pPr>
            <a:r>
              <a:rPr lang="en-US" dirty="0" smtClean="0"/>
              <a:t>Muckrakers </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Presentations will start in 2o minutes (8:59 a.m.).</a:t>
            </a:r>
            <a:endParaRPr lang="en-US" dirty="0"/>
          </a:p>
        </p:txBody>
      </p:sp>
      <p:sp>
        <p:nvSpPr>
          <p:cNvPr id="60419" name="Content Placeholder 2"/>
          <p:cNvSpPr>
            <a:spLocks noGrp="1"/>
          </p:cNvSpPr>
          <p:nvPr>
            <p:ph idx="1"/>
          </p:nvPr>
        </p:nvSpPr>
        <p:spPr/>
        <p:txBody>
          <a:bodyPr/>
          <a:lstStyle/>
          <a:p>
            <a:r>
              <a:rPr lang="en-US" smtClean="0"/>
              <a:t>Create a Visual</a:t>
            </a:r>
          </a:p>
          <a:p>
            <a:r>
              <a:rPr lang="en-US" smtClean="0"/>
              <a:t>Discuss your topic</a:t>
            </a:r>
          </a:p>
          <a:p>
            <a:r>
              <a:rPr lang="en-US" smtClean="0"/>
              <a:t>Explain it thoroughly</a:t>
            </a:r>
          </a:p>
          <a:p>
            <a:r>
              <a:rPr lang="en-US" smtClean="0"/>
              <a:t>Practice Presenting </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Daily opener</a:t>
            </a:r>
            <a:endParaRPr lang="en-US" dirty="0"/>
          </a:p>
        </p:txBody>
      </p:sp>
      <p:sp>
        <p:nvSpPr>
          <p:cNvPr id="61443" name="Content Placeholder 2"/>
          <p:cNvSpPr>
            <a:spLocks noGrp="1"/>
          </p:cNvSpPr>
          <p:nvPr>
            <p:ph idx="1"/>
          </p:nvPr>
        </p:nvSpPr>
        <p:spPr/>
        <p:txBody>
          <a:bodyPr/>
          <a:lstStyle/>
          <a:p>
            <a:r>
              <a:rPr lang="en-US" smtClean="0"/>
              <a:t>What was the significance of the Pendleton Act?</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The Progressive Era </a:t>
            </a:r>
            <a:endParaRPr lang="en-US" dirty="0">
              <a:solidFill>
                <a:schemeClr val="accent1">
                  <a:satMod val="150000"/>
                </a:schemeClr>
              </a:solidFill>
            </a:endParaRPr>
          </a:p>
        </p:txBody>
      </p:sp>
      <p:sp>
        <p:nvSpPr>
          <p:cNvPr id="62467" name="Content Placeholder 2"/>
          <p:cNvSpPr>
            <a:spLocks noGrp="1"/>
          </p:cNvSpPr>
          <p:nvPr>
            <p:ph idx="1"/>
          </p:nvPr>
        </p:nvSpPr>
        <p:spPr/>
        <p:txBody>
          <a:bodyPr/>
          <a:lstStyle/>
          <a:p>
            <a:pPr eaLnBrk="1" hangingPunct="1"/>
            <a:r>
              <a:rPr lang="en-US" smtClean="0"/>
              <a:t>1890-1920</a:t>
            </a:r>
          </a:p>
          <a:p>
            <a:pPr eaLnBrk="1" hangingPunct="1"/>
            <a:r>
              <a:rPr lang="en-US" smtClean="0"/>
              <a:t>Turn of the 20</a:t>
            </a:r>
            <a:r>
              <a:rPr lang="en-US" baseline="30000" smtClean="0"/>
              <a:t>th</a:t>
            </a:r>
            <a:r>
              <a:rPr lang="en-US" smtClean="0"/>
              <a:t> century</a:t>
            </a:r>
          </a:p>
          <a:p>
            <a:pPr eaLnBrk="1" hangingPunct="1"/>
            <a:r>
              <a:rPr lang="en-US" smtClean="0"/>
              <a:t>Time of political, social, and economic change and reform in the US</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Progressives </a:t>
            </a:r>
            <a:endParaRPr lang="en-US" dirty="0">
              <a:solidFill>
                <a:schemeClr val="accent1">
                  <a:satMod val="150000"/>
                </a:schemeClr>
              </a:solidFill>
            </a:endParaRPr>
          </a:p>
        </p:txBody>
      </p:sp>
      <p:sp>
        <p:nvSpPr>
          <p:cNvPr id="63491" name="Content Placeholder 2"/>
          <p:cNvSpPr>
            <a:spLocks noGrp="1"/>
          </p:cNvSpPr>
          <p:nvPr>
            <p:ph idx="1"/>
          </p:nvPr>
        </p:nvSpPr>
        <p:spPr/>
        <p:txBody>
          <a:bodyPr/>
          <a:lstStyle/>
          <a:p>
            <a:pPr eaLnBrk="1" hangingPunct="1"/>
            <a:r>
              <a:rPr lang="en-US" smtClean="0"/>
              <a:t>Those who supported reforms during the Progressive Era </a:t>
            </a:r>
          </a:p>
          <a:p>
            <a:pPr eaLnBrk="1" hangingPunct="1"/>
            <a:r>
              <a:rPr lang="en-US" smtClean="0"/>
              <a:t>Tended to be white, middle class, and Protestant </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Progressives </a:t>
            </a:r>
            <a:endParaRPr lang="en-US" dirty="0">
              <a:solidFill>
                <a:schemeClr val="accent1">
                  <a:satMod val="150000"/>
                </a:schemeClr>
              </a:solidFill>
            </a:endParaRPr>
          </a:p>
        </p:txBody>
      </p:sp>
      <p:sp>
        <p:nvSpPr>
          <p:cNvPr id="64515" name="Content Placeholder 2"/>
          <p:cNvSpPr>
            <a:spLocks noGrp="1"/>
          </p:cNvSpPr>
          <p:nvPr>
            <p:ph idx="1"/>
          </p:nvPr>
        </p:nvSpPr>
        <p:spPr/>
        <p:txBody>
          <a:bodyPr/>
          <a:lstStyle/>
          <a:p>
            <a:pPr eaLnBrk="1" hangingPunct="1"/>
            <a:r>
              <a:rPr lang="en-US" smtClean="0"/>
              <a:t>Called for regulation of business, improved wages for worker, and regulations over work environments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Manifest Destiny </a:t>
            </a:r>
            <a:endParaRPr lang="en-US" dirty="0"/>
          </a:p>
        </p:txBody>
      </p:sp>
      <p:sp>
        <p:nvSpPr>
          <p:cNvPr id="25603" name="Content Placeholder 2"/>
          <p:cNvSpPr>
            <a:spLocks noGrp="1"/>
          </p:cNvSpPr>
          <p:nvPr>
            <p:ph sz="quarter" idx="1"/>
          </p:nvPr>
        </p:nvSpPr>
        <p:spPr>
          <a:xfrm>
            <a:off x="457200" y="1600200"/>
            <a:ext cx="7467600" cy="4873625"/>
          </a:xfrm>
        </p:spPr>
        <p:txBody>
          <a:bodyPr/>
          <a:lstStyle/>
          <a:p>
            <a:r>
              <a:rPr lang="en-US" smtClean="0"/>
              <a:t>During the 1840s, the pace of westward expansion in the US rapidly increased. </a:t>
            </a:r>
          </a:p>
          <a:p>
            <a:r>
              <a:rPr lang="en-US" smtClean="0"/>
              <a:t>1845– James K. Polk became President.</a:t>
            </a:r>
          </a:p>
          <a:p>
            <a:r>
              <a:rPr lang="en-US" smtClean="0"/>
              <a:t>He strongly supported expansion. </a:t>
            </a:r>
          </a:p>
        </p:txBody>
      </p:sp>
      <p:pic>
        <p:nvPicPr>
          <p:cNvPr id="25604" name="Picture 2" descr="C:\Users\shsteacher\AppData\Local\Microsoft\Windows\Temporary Internet Files\Content.IE5\NC86GQTV\MC900097651[1].wmf"/>
          <p:cNvPicPr>
            <a:picLocks noChangeAspect="1" noChangeArrowheads="1"/>
          </p:cNvPicPr>
          <p:nvPr/>
        </p:nvPicPr>
        <p:blipFill>
          <a:blip r:embed="rId2" cstate="print"/>
          <a:srcRect/>
          <a:stretch>
            <a:fillRect/>
          </a:stretch>
        </p:blipFill>
        <p:spPr bwMode="auto">
          <a:xfrm>
            <a:off x="1981200" y="3435350"/>
            <a:ext cx="4308475" cy="3422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Progressive </a:t>
            </a:r>
            <a:endParaRPr lang="en-US" dirty="0">
              <a:solidFill>
                <a:schemeClr val="accent1">
                  <a:satMod val="150000"/>
                </a:schemeClr>
              </a:solidFill>
            </a:endParaRPr>
          </a:p>
        </p:txBody>
      </p:sp>
      <p:sp>
        <p:nvSpPr>
          <p:cNvPr id="65539" name="Content Placeholder 2"/>
          <p:cNvSpPr>
            <a:spLocks noGrp="1"/>
          </p:cNvSpPr>
          <p:nvPr>
            <p:ph idx="1"/>
          </p:nvPr>
        </p:nvSpPr>
        <p:spPr/>
        <p:txBody>
          <a:bodyPr/>
          <a:lstStyle/>
          <a:p>
            <a:pPr eaLnBrk="1" hangingPunct="1"/>
            <a:r>
              <a:rPr lang="en-US" smtClean="0"/>
              <a:t>Raged against upper class</a:t>
            </a:r>
          </a:p>
          <a:p>
            <a:pPr eaLnBrk="1" hangingPunct="1"/>
            <a:r>
              <a:rPr lang="en-US" smtClean="0"/>
              <a:t>Looked down on lower class</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Protection of workers’ rights </a:t>
            </a:r>
            <a:endParaRPr lang="en-US" dirty="0"/>
          </a:p>
        </p:txBody>
      </p:sp>
      <p:sp>
        <p:nvSpPr>
          <p:cNvPr id="66563" name="Content Placeholder 2"/>
          <p:cNvSpPr>
            <a:spLocks noGrp="1"/>
          </p:cNvSpPr>
          <p:nvPr>
            <p:ph idx="1"/>
          </p:nvPr>
        </p:nvSpPr>
        <p:spPr/>
        <p:txBody>
          <a:bodyPr/>
          <a:lstStyle/>
          <a:p>
            <a:r>
              <a:rPr lang="en-US" smtClean="0"/>
              <a:t>Progressives also demanded reforms in the workplace </a:t>
            </a:r>
          </a:p>
          <a:p>
            <a:pPr lvl="1"/>
            <a:r>
              <a:rPr lang="en-US" smtClean="0"/>
              <a:t>1911 Triangle Shirtwaist Factory Fire</a:t>
            </a:r>
          </a:p>
          <a:p>
            <a:pPr lvl="2"/>
            <a:r>
              <a:rPr lang="en-US" smtClean="0"/>
              <a:t>146 deaths </a:t>
            </a:r>
          </a:p>
          <a:p>
            <a:pPr lvl="2"/>
            <a:r>
              <a:rPr lang="en-US" smtClean="0"/>
              <a:t>Locked exits</a:t>
            </a:r>
          </a:p>
          <a:p>
            <a:pPr lvl="2"/>
            <a:r>
              <a:rPr lang="en-US" smtClean="0"/>
              <a:t>Fire escape collapsed</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67587" name="Content Placeholder 2"/>
          <p:cNvSpPr>
            <a:spLocks noGrp="1"/>
          </p:cNvSpPr>
          <p:nvPr>
            <p:ph idx="1"/>
          </p:nvPr>
        </p:nvSpPr>
        <p:spPr/>
        <p:txBody>
          <a:bodyPr/>
          <a:lstStyle/>
          <a:p>
            <a:r>
              <a:rPr lang="en-US" smtClean="0"/>
              <a:t>Angry progressives demanded action</a:t>
            </a:r>
          </a:p>
          <a:p>
            <a:r>
              <a:rPr lang="en-US" smtClean="0"/>
              <a:t>By 1920, most states had established workers accident insurance programs </a:t>
            </a:r>
          </a:p>
          <a:p>
            <a:r>
              <a:rPr lang="en-US" smtClean="0"/>
              <a:t>Eventually reformers convinced legislators to:</a:t>
            </a:r>
            <a:br>
              <a:rPr lang="en-US" smtClean="0"/>
            </a:br>
            <a:r>
              <a:rPr lang="en-US" smtClean="0"/>
              <a:t>	set limits on how young workers could be</a:t>
            </a:r>
          </a:p>
          <a:p>
            <a:pPr>
              <a:buFont typeface="Wingdings 2" pitchFamily="18" charset="2"/>
              <a:buNone/>
            </a:pPr>
            <a:r>
              <a:rPr lang="en-US" smtClean="0"/>
              <a:t>		restricted hours</a:t>
            </a:r>
          </a:p>
          <a:p>
            <a:pPr>
              <a:buFont typeface="Wingdings 2" pitchFamily="18" charset="2"/>
              <a:buNone/>
            </a:pPr>
            <a:r>
              <a:rPr lang="en-US" smtClean="0"/>
              <a:t>		created safer working conditions</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68611"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2. Women’s suffrage </a:t>
            </a:r>
            <a:endParaRPr lang="en-US" dirty="0">
              <a:solidFill>
                <a:schemeClr val="accent1">
                  <a:satMod val="150000"/>
                </a:schemeClr>
              </a:solidFill>
            </a:endParaRPr>
          </a:p>
        </p:txBody>
      </p:sp>
      <p:sp>
        <p:nvSpPr>
          <p:cNvPr id="69635" name="Content Placeholder 2"/>
          <p:cNvSpPr>
            <a:spLocks noGrp="1"/>
          </p:cNvSpPr>
          <p:nvPr>
            <p:ph idx="1"/>
          </p:nvPr>
        </p:nvSpPr>
        <p:spPr/>
        <p:txBody>
          <a:bodyPr/>
          <a:lstStyle/>
          <a:p>
            <a:pPr eaLnBrk="1" hangingPunct="1"/>
            <a:r>
              <a:rPr lang="en-US" smtClean="0"/>
              <a:t>Suffrage – right to vote</a:t>
            </a:r>
          </a:p>
          <a:p>
            <a:pPr eaLnBrk="1" hangingPunct="1"/>
            <a:r>
              <a:rPr lang="en-US" smtClean="0"/>
              <a:t>Susan B. Anthony – most recognized leader of the movement</a:t>
            </a:r>
          </a:p>
          <a:p>
            <a:pPr eaLnBrk="1" hangingPunct="1"/>
            <a:r>
              <a:rPr lang="en-US" smtClean="0"/>
              <a:t>Organized rallies and parades</a:t>
            </a:r>
          </a:p>
          <a:p>
            <a:pPr eaLnBrk="1" hangingPunct="1"/>
            <a:r>
              <a:rPr lang="en-US" b="1" smtClean="0"/>
              <a:t>19</a:t>
            </a:r>
            <a:r>
              <a:rPr lang="en-US" b="1" baseline="30000" smtClean="0"/>
              <a:t>th</a:t>
            </a:r>
            <a:r>
              <a:rPr lang="en-US" b="1" smtClean="0"/>
              <a:t> amendment </a:t>
            </a:r>
            <a:r>
              <a:rPr lang="en-US" smtClean="0"/>
              <a:t>officially became part of the US constitution in 1920</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Susan B. Anthony </a:t>
            </a:r>
            <a:endParaRPr lang="en-US" dirty="0">
              <a:solidFill>
                <a:schemeClr val="accent1">
                  <a:satMod val="150000"/>
                </a:schemeClr>
              </a:solidFill>
            </a:endParaRPr>
          </a:p>
        </p:txBody>
      </p:sp>
      <p:sp>
        <p:nvSpPr>
          <p:cNvPr id="70659" name="Content Placeholder 2"/>
          <p:cNvSpPr>
            <a:spLocks noGrp="1"/>
          </p:cNvSpPr>
          <p:nvPr>
            <p:ph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en-US" smtClean="0"/>
              <a:t>US.18</a:t>
            </a:r>
          </a:p>
        </p:txBody>
      </p:sp>
      <p:sp>
        <p:nvSpPr>
          <p:cNvPr id="71683" name="Rectangle 3"/>
          <p:cNvSpPr>
            <a:spLocks noGrp="1" noChangeArrowheads="1"/>
          </p:cNvSpPr>
          <p:nvPr>
            <p:ph sz="quarter" idx="1"/>
          </p:nvPr>
        </p:nvSpPr>
        <p:spPr/>
        <p:txBody>
          <a:bodyPr/>
          <a:lstStyle/>
          <a:p>
            <a:pPr eaLnBrk="1" hangingPunct="1"/>
            <a:r>
              <a:rPr lang="en-US" smtClean="0"/>
              <a:t>Describe the movement to achieve suffrage for women, including its leaders, the activities of suffragettes, the passage of the 19</a:t>
            </a:r>
            <a:r>
              <a:rPr lang="en-US" baseline="30000" smtClean="0"/>
              <a:t>th</a:t>
            </a:r>
            <a:r>
              <a:rPr lang="en-US" smtClean="0"/>
              <a:t> Amendment, and the role of Tennessee in the suffrage effort.</a:t>
            </a:r>
          </a:p>
          <a:p>
            <a:pPr lvl="1" eaLnBrk="1" hangingPunct="1"/>
            <a:r>
              <a:rPr lang="en-US" smtClean="0"/>
              <a:t>(Anne Dallas Dudley, Harry Burn, Josephine Pearson, “Perfect 36”)</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pPr algn="ctr">
              <a:defRPr/>
            </a:pPr>
            <a:r>
              <a:rPr lang="en-US">
                <a:solidFill>
                  <a:srgbClr val="FF0000"/>
                </a:solidFill>
                <a:effectLst>
                  <a:outerShdw blurRad="38100" dist="38100" dir="2700000" algn="tl">
                    <a:srgbClr val="FFFFFF"/>
                  </a:outerShdw>
                </a:effectLst>
                <a:latin typeface="Ringbearer" pitchFamily="18" charset="0"/>
              </a:rPr>
              <a:t>Progressive Era Women</a:t>
            </a:r>
            <a:br>
              <a:rPr lang="en-US">
                <a:solidFill>
                  <a:srgbClr val="FF0000"/>
                </a:solidFill>
                <a:effectLst>
                  <a:outerShdw blurRad="38100" dist="38100" dir="2700000" algn="tl">
                    <a:srgbClr val="FFFFFF"/>
                  </a:outerShdw>
                </a:effectLst>
                <a:latin typeface="Ringbearer" pitchFamily="18" charset="0"/>
              </a:rPr>
            </a:br>
            <a:r>
              <a:rPr lang="en-US" sz="3600">
                <a:solidFill>
                  <a:srgbClr val="FF0000"/>
                </a:solidFill>
                <a:effectLst>
                  <a:outerShdw blurRad="38100" dist="38100" dir="2700000" algn="tl">
                    <a:srgbClr val="FFFFFF"/>
                  </a:outerShdw>
                </a:effectLst>
                <a:latin typeface="Ringbearer" pitchFamily="18" charset="0"/>
              </a:rPr>
              <a:t>Traditional Views of Women</a:t>
            </a:r>
          </a:p>
        </p:txBody>
      </p:sp>
      <p:sp>
        <p:nvSpPr>
          <p:cNvPr id="56323" name="Rectangle 3"/>
          <p:cNvSpPr>
            <a:spLocks noGrp="1" noChangeArrowheads="1"/>
          </p:cNvSpPr>
          <p:nvPr>
            <p:ph type="body" idx="1"/>
          </p:nvPr>
        </p:nvSpPr>
        <p:spPr>
          <a:xfrm>
            <a:off x="533400" y="1828800"/>
            <a:ext cx="4572000" cy="4038600"/>
          </a:xfrm>
        </p:spPr>
        <p:txBody>
          <a:bodyPr/>
          <a:lstStyle/>
          <a:p>
            <a:pPr>
              <a:defRPr/>
            </a:pPr>
            <a:r>
              <a:rPr lang="en-US" sz="2800" b="1" u="sng">
                <a:solidFill>
                  <a:srgbClr val="FF0000"/>
                </a:solidFill>
                <a:effectLst>
                  <a:outerShdw blurRad="38100" dist="38100" dir="2700000" algn="tl">
                    <a:srgbClr val="FFFFFF"/>
                  </a:outerShdw>
                </a:effectLst>
              </a:rPr>
              <a:t>Barefoot, pregnant, in the kitchen</a:t>
            </a:r>
            <a:r>
              <a:rPr lang="en-US" sz="2800"/>
              <a:t>.</a:t>
            </a:r>
          </a:p>
          <a:p>
            <a:pPr>
              <a:defRPr/>
            </a:pPr>
            <a:r>
              <a:rPr lang="en-US" sz="2800" b="1" u="sng">
                <a:solidFill>
                  <a:srgbClr val="FF0000"/>
                </a:solidFill>
                <a:effectLst>
                  <a:outerShdw blurRad="38100" dist="38100" dir="2700000" algn="tl">
                    <a:srgbClr val="FFFFFF"/>
                  </a:outerShdw>
                </a:effectLst>
              </a:rPr>
              <a:t>Primary caregiver</a:t>
            </a:r>
            <a:r>
              <a:rPr lang="en-US" sz="2800"/>
              <a:t>.</a:t>
            </a:r>
          </a:p>
          <a:p>
            <a:pPr>
              <a:defRPr/>
            </a:pPr>
            <a:r>
              <a:rPr lang="en-US" sz="2800"/>
              <a:t>Stayed in the home.</a:t>
            </a:r>
          </a:p>
          <a:p>
            <a:pPr lvl="1">
              <a:defRPr/>
            </a:pPr>
            <a:r>
              <a:rPr lang="en-US" sz="2200"/>
              <a:t>Did not have a social life.</a:t>
            </a:r>
          </a:p>
          <a:p>
            <a:pPr lvl="1">
              <a:defRPr/>
            </a:pPr>
            <a:r>
              <a:rPr lang="en-US" sz="2200"/>
              <a:t>Main job was to </a:t>
            </a:r>
            <a:r>
              <a:rPr lang="en-US" sz="2200" b="1" u="sng">
                <a:solidFill>
                  <a:srgbClr val="FF0000"/>
                </a:solidFill>
                <a:effectLst>
                  <a:outerShdw blurRad="38100" dist="38100" dir="2700000" algn="tl">
                    <a:srgbClr val="FFFFFF"/>
                  </a:outerShdw>
                </a:effectLst>
              </a:rPr>
              <a:t>run the household</a:t>
            </a:r>
            <a:r>
              <a:rPr lang="en-US" sz="2200"/>
              <a:t>.</a:t>
            </a:r>
          </a:p>
          <a:p>
            <a:pPr lvl="1">
              <a:defRPr/>
            </a:pPr>
            <a:r>
              <a:rPr lang="en-US" sz="2200"/>
              <a:t>If in a poor family, the woman also had to work.</a:t>
            </a:r>
          </a:p>
        </p:txBody>
      </p:sp>
      <p:pic>
        <p:nvPicPr>
          <p:cNvPr id="56325" name="Picture 5" descr="gibson"/>
          <p:cNvPicPr>
            <a:picLocks noChangeAspect="1" noChangeArrowheads="1"/>
          </p:cNvPicPr>
          <p:nvPr/>
        </p:nvPicPr>
        <p:blipFill>
          <a:blip r:embed="rId3" cstate="print"/>
          <a:srcRect/>
          <a:stretch>
            <a:fillRect/>
          </a:stretch>
        </p:blipFill>
        <p:spPr bwMode="auto">
          <a:xfrm>
            <a:off x="5486400" y="1752600"/>
            <a:ext cx="2828925" cy="3886200"/>
          </a:xfrm>
          <a:prstGeom prst="rect">
            <a:avLst/>
          </a:prstGeom>
          <a:noFill/>
          <a:ln w="9525">
            <a:noFill/>
            <a:miter lim="800000"/>
            <a:headEnd/>
            <a:tailEnd/>
          </a:ln>
        </p:spPr>
      </p:pic>
      <p:sp>
        <p:nvSpPr>
          <p:cNvPr id="56326" name="Text Box 6"/>
          <p:cNvSpPr txBox="1">
            <a:spLocks noChangeArrowheads="1"/>
          </p:cNvSpPr>
          <p:nvPr/>
        </p:nvSpPr>
        <p:spPr bwMode="auto">
          <a:xfrm>
            <a:off x="5029200" y="5638800"/>
            <a:ext cx="3733800" cy="412750"/>
          </a:xfrm>
          <a:prstGeom prst="rect">
            <a:avLst/>
          </a:prstGeom>
          <a:noFill/>
          <a:ln w="9525">
            <a:noFill/>
            <a:miter lim="800000"/>
            <a:headEnd/>
            <a:tailEnd/>
          </a:ln>
        </p:spPr>
        <p:txBody>
          <a:bodyPr>
            <a:spAutoFit/>
          </a:bodyPr>
          <a:lstStyle/>
          <a:p>
            <a:pPr algn="ctr">
              <a:spcBef>
                <a:spcPct val="50000"/>
              </a:spcBef>
            </a:pPr>
            <a:r>
              <a:rPr lang="en-US" sz="1200">
                <a:solidFill>
                  <a:srgbClr val="FF0000"/>
                </a:solidFill>
                <a:latin typeface="Copperplate Gothic Bold" pitchFamily="34" charset="0"/>
                <a:cs typeface="Times New Roman" pitchFamily="18" charset="0"/>
              </a:rPr>
              <a:t>The Cult of Domesticity</a:t>
            </a:r>
          </a:p>
          <a:p>
            <a:pPr algn="ctr">
              <a:spcBef>
                <a:spcPct val="50000"/>
              </a:spcBef>
            </a:pPr>
            <a:r>
              <a:rPr lang="en-US" sz="600">
                <a:solidFill>
                  <a:srgbClr val="FF0000"/>
                </a:solidFill>
                <a:latin typeface="Times New Roman" pitchFamily="18" charset="0"/>
              </a:rPr>
              <a:t>http://www.library.csi.cuny.edu/dept/history/lavender/386/graphics/gibson.gif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0-#ppt_w/2"/>
                                          </p:val>
                                        </p:tav>
                                        <p:tav tm="100000">
                                          <p:val>
                                            <p:strVal val="#ppt_x"/>
                                          </p:val>
                                        </p:tav>
                                      </p:tavLst>
                                    </p:anim>
                                    <p:anim calcmode="lin" valueType="num">
                                      <p:cBhvr additive="base">
                                        <p:cTn id="8" dur="500" fill="hold"/>
                                        <p:tgtEl>
                                          <p:spTgt spid="5632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6323"/>
                                        </p:tgtEl>
                                        <p:attrNameLst>
                                          <p:attrName>style.visibility</p:attrName>
                                        </p:attrNameLst>
                                      </p:cBhvr>
                                      <p:to>
                                        <p:strVal val="visible"/>
                                      </p:to>
                                    </p:set>
                                    <p:anim calcmode="lin" valueType="num">
                                      <p:cBhvr additive="base">
                                        <p:cTn id="11" dur="500" fill="hold"/>
                                        <p:tgtEl>
                                          <p:spTgt spid="56323"/>
                                        </p:tgtEl>
                                        <p:attrNameLst>
                                          <p:attrName>ppt_x</p:attrName>
                                        </p:attrNameLst>
                                      </p:cBhvr>
                                      <p:tavLst>
                                        <p:tav tm="0">
                                          <p:val>
                                            <p:strVal val="0-#ppt_w/2"/>
                                          </p:val>
                                        </p:tav>
                                        <p:tav tm="100000">
                                          <p:val>
                                            <p:strVal val="#ppt_x"/>
                                          </p:val>
                                        </p:tav>
                                      </p:tavLst>
                                    </p:anim>
                                    <p:anim calcmode="lin" valueType="num">
                                      <p:cBhvr additive="base">
                                        <p:cTn id="12" dur="500" fill="hold"/>
                                        <p:tgtEl>
                                          <p:spTgt spid="5632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6325"/>
                                        </p:tgtEl>
                                        <p:attrNameLst>
                                          <p:attrName>style.visibility</p:attrName>
                                        </p:attrNameLst>
                                      </p:cBhvr>
                                      <p:to>
                                        <p:strVal val="visible"/>
                                      </p:to>
                                    </p:set>
                                    <p:anim calcmode="lin" valueType="num">
                                      <p:cBhvr additive="base">
                                        <p:cTn id="15" dur="500" fill="hold"/>
                                        <p:tgtEl>
                                          <p:spTgt spid="56325"/>
                                        </p:tgtEl>
                                        <p:attrNameLst>
                                          <p:attrName>ppt_x</p:attrName>
                                        </p:attrNameLst>
                                      </p:cBhvr>
                                      <p:tavLst>
                                        <p:tav tm="0">
                                          <p:val>
                                            <p:strVal val="0-#ppt_w/2"/>
                                          </p:val>
                                        </p:tav>
                                        <p:tav tm="100000">
                                          <p:val>
                                            <p:strVal val="#ppt_x"/>
                                          </p:val>
                                        </p:tav>
                                      </p:tavLst>
                                    </p:anim>
                                    <p:anim calcmode="lin" valueType="num">
                                      <p:cBhvr additive="base">
                                        <p:cTn id="16" dur="500" fill="hold"/>
                                        <p:tgtEl>
                                          <p:spTgt spid="5632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56326"/>
                                        </p:tgtEl>
                                        <p:attrNameLst>
                                          <p:attrName>style.visibility</p:attrName>
                                        </p:attrNameLst>
                                      </p:cBhvr>
                                      <p:to>
                                        <p:strVal val="visible"/>
                                      </p:to>
                                    </p:set>
                                    <p:anim calcmode="lin" valueType="num">
                                      <p:cBhvr additive="base">
                                        <p:cTn id="19" dur="500" fill="hold"/>
                                        <p:tgtEl>
                                          <p:spTgt spid="56326"/>
                                        </p:tgtEl>
                                        <p:attrNameLst>
                                          <p:attrName>ppt_x</p:attrName>
                                        </p:attrNameLst>
                                      </p:cBhvr>
                                      <p:tavLst>
                                        <p:tav tm="0">
                                          <p:val>
                                            <p:strVal val="0-#ppt_w/2"/>
                                          </p:val>
                                        </p:tav>
                                        <p:tav tm="100000">
                                          <p:val>
                                            <p:strVal val="#ppt_x"/>
                                          </p:val>
                                        </p:tav>
                                      </p:tavLst>
                                    </p:anim>
                                    <p:anim calcmode="lin" valueType="num">
                                      <p:cBhvr additive="base">
                                        <p:cTn id="20" dur="500" fill="hold"/>
                                        <p:tgtEl>
                                          <p:spTgt spid="563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utoUpdateAnimBg="0"/>
      <p:bldP spid="56326"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algn="ctr">
              <a:defRPr/>
            </a:pPr>
            <a:r>
              <a:rPr lang="en-US">
                <a:solidFill>
                  <a:srgbClr val="FF0000"/>
                </a:solidFill>
                <a:effectLst>
                  <a:outerShdw blurRad="38100" dist="38100" dir="2700000" algn="tl">
                    <a:srgbClr val="FFFFFF"/>
                  </a:outerShdw>
                </a:effectLst>
                <a:latin typeface="Ringbearer" pitchFamily="18" charset="0"/>
              </a:rPr>
              <a:t>Progressive Era Women</a:t>
            </a:r>
            <a:br>
              <a:rPr lang="en-US">
                <a:solidFill>
                  <a:srgbClr val="FF0000"/>
                </a:solidFill>
                <a:effectLst>
                  <a:outerShdw blurRad="38100" dist="38100" dir="2700000" algn="tl">
                    <a:srgbClr val="FFFFFF"/>
                  </a:outerShdw>
                </a:effectLst>
                <a:latin typeface="Ringbearer" pitchFamily="18" charset="0"/>
              </a:rPr>
            </a:br>
            <a:r>
              <a:rPr lang="en-US" sz="3600">
                <a:solidFill>
                  <a:srgbClr val="FF0000"/>
                </a:solidFill>
                <a:effectLst>
                  <a:outerShdw blurRad="38100" dist="38100" dir="2700000" algn="tl">
                    <a:srgbClr val="FFFFFF"/>
                  </a:outerShdw>
                </a:effectLst>
                <a:latin typeface="Ringbearer" pitchFamily="18" charset="0"/>
              </a:rPr>
              <a:t>Traditional Views of Women</a:t>
            </a:r>
          </a:p>
        </p:txBody>
      </p:sp>
      <p:sp>
        <p:nvSpPr>
          <p:cNvPr id="57347" name="Rectangle 3"/>
          <p:cNvSpPr>
            <a:spLocks noGrp="1" noChangeArrowheads="1"/>
          </p:cNvSpPr>
          <p:nvPr>
            <p:ph type="body" idx="1"/>
          </p:nvPr>
        </p:nvSpPr>
        <p:spPr>
          <a:xfrm>
            <a:off x="3810000" y="1828800"/>
            <a:ext cx="4876800" cy="4191000"/>
          </a:xfrm>
        </p:spPr>
        <p:txBody>
          <a:bodyPr/>
          <a:lstStyle/>
          <a:p>
            <a:pPr>
              <a:lnSpc>
                <a:spcPct val="80000"/>
              </a:lnSpc>
              <a:defRPr/>
            </a:pPr>
            <a:r>
              <a:rPr lang="en-US" sz="2400"/>
              <a:t>Menial labor.</a:t>
            </a:r>
          </a:p>
          <a:p>
            <a:pPr lvl="1">
              <a:lnSpc>
                <a:spcPct val="80000"/>
              </a:lnSpc>
              <a:defRPr/>
            </a:pPr>
            <a:r>
              <a:rPr lang="en-US" sz="2200" b="1" u="sng">
                <a:solidFill>
                  <a:srgbClr val="FF0000"/>
                </a:solidFill>
                <a:effectLst>
                  <a:outerShdw blurRad="38100" dist="38100" dir="2700000" algn="tl">
                    <a:srgbClr val="FFFFFF"/>
                  </a:outerShdw>
                </a:effectLst>
              </a:rPr>
              <a:t>Low-paying jobs</a:t>
            </a:r>
            <a:r>
              <a:rPr lang="en-US" sz="2200"/>
              <a:t>.</a:t>
            </a:r>
          </a:p>
          <a:p>
            <a:pPr lvl="1">
              <a:lnSpc>
                <a:spcPct val="80000"/>
              </a:lnSpc>
              <a:defRPr/>
            </a:pPr>
            <a:r>
              <a:rPr lang="en-US" sz="2200"/>
              <a:t>Worked as seamstresses, as machine operators, and as house cleaners.</a:t>
            </a:r>
          </a:p>
          <a:p>
            <a:pPr lvl="1">
              <a:lnSpc>
                <a:spcPct val="80000"/>
              </a:lnSpc>
              <a:defRPr/>
            </a:pPr>
            <a:r>
              <a:rPr lang="en-US" sz="2200"/>
              <a:t>Very few professions: </a:t>
            </a:r>
            <a:r>
              <a:rPr lang="en-US" sz="2200" b="1" u="sng">
                <a:solidFill>
                  <a:srgbClr val="FF0000"/>
                </a:solidFill>
                <a:effectLst>
                  <a:outerShdw blurRad="38100" dist="38100" dir="2700000" algn="tl">
                    <a:srgbClr val="FFFFFF"/>
                  </a:outerShdw>
                </a:effectLst>
              </a:rPr>
              <a:t>teaching, nursing, secretary</a:t>
            </a:r>
            <a:r>
              <a:rPr lang="en-US" sz="2200"/>
              <a:t>.</a:t>
            </a:r>
          </a:p>
          <a:p>
            <a:pPr>
              <a:lnSpc>
                <a:spcPct val="80000"/>
              </a:lnSpc>
              <a:defRPr/>
            </a:pPr>
            <a:r>
              <a:rPr lang="en-US" sz="2400"/>
              <a:t>No political or property rights.</a:t>
            </a:r>
          </a:p>
          <a:p>
            <a:pPr lvl="1">
              <a:lnSpc>
                <a:spcPct val="80000"/>
              </a:lnSpc>
              <a:defRPr/>
            </a:pPr>
            <a:r>
              <a:rPr lang="en-US" sz="2200"/>
              <a:t>Once married, all property went to the husband.</a:t>
            </a:r>
          </a:p>
          <a:p>
            <a:pPr lvl="1">
              <a:lnSpc>
                <a:spcPct val="80000"/>
              </a:lnSpc>
              <a:defRPr/>
            </a:pPr>
            <a:r>
              <a:rPr lang="en-US" sz="2200" b="1" u="sng">
                <a:solidFill>
                  <a:srgbClr val="FF0000"/>
                </a:solidFill>
                <a:effectLst>
                  <a:outerShdw blurRad="38100" dist="38100" dir="2700000" algn="tl">
                    <a:srgbClr val="FFFFFF"/>
                  </a:outerShdw>
                </a:effectLst>
              </a:rPr>
              <a:t>No suffrage</a:t>
            </a:r>
            <a:r>
              <a:rPr lang="en-US" sz="2200"/>
              <a:t> (voting rights).</a:t>
            </a:r>
            <a:r>
              <a:rPr lang="en-US" sz="2000"/>
              <a:t>  </a:t>
            </a:r>
          </a:p>
          <a:p>
            <a:pPr>
              <a:lnSpc>
                <a:spcPct val="80000"/>
              </a:lnSpc>
              <a:defRPr/>
            </a:pPr>
            <a:r>
              <a:rPr lang="en-US" sz="2400"/>
              <a:t>Subordination of women.</a:t>
            </a:r>
          </a:p>
        </p:txBody>
      </p:sp>
      <p:sp>
        <p:nvSpPr>
          <p:cNvPr id="57349" name="Text Box 5"/>
          <p:cNvSpPr txBox="1">
            <a:spLocks noChangeArrowheads="1"/>
          </p:cNvSpPr>
          <p:nvPr/>
        </p:nvSpPr>
        <p:spPr bwMode="auto">
          <a:xfrm>
            <a:off x="304800" y="5638800"/>
            <a:ext cx="3886200" cy="458788"/>
          </a:xfrm>
          <a:prstGeom prst="rect">
            <a:avLst/>
          </a:prstGeom>
          <a:noFill/>
          <a:ln w="9525">
            <a:noFill/>
            <a:miter lim="800000"/>
            <a:headEnd/>
            <a:tailEnd/>
          </a:ln>
        </p:spPr>
        <p:txBody>
          <a:bodyPr>
            <a:spAutoFit/>
          </a:bodyPr>
          <a:lstStyle/>
          <a:p>
            <a:pPr algn="ctr">
              <a:spcBef>
                <a:spcPct val="50000"/>
              </a:spcBef>
            </a:pPr>
            <a:r>
              <a:rPr lang="en-US" sz="1200">
                <a:solidFill>
                  <a:srgbClr val="FF0000"/>
                </a:solidFill>
                <a:latin typeface="Copperplate Gothic Bold" pitchFamily="34" charset="0"/>
                <a:cs typeface="Times New Roman" pitchFamily="18" charset="0"/>
              </a:rPr>
              <a:t>Second Industrial Revolution Seamstress</a:t>
            </a:r>
          </a:p>
          <a:p>
            <a:pPr algn="ctr">
              <a:spcBef>
                <a:spcPct val="50000"/>
              </a:spcBef>
            </a:pPr>
            <a:r>
              <a:rPr lang="en-US" sz="800">
                <a:solidFill>
                  <a:srgbClr val="FF0000"/>
                </a:solidFill>
                <a:latin typeface="Times New Roman" pitchFamily="18" charset="0"/>
              </a:rPr>
              <a:t>http://www.accd.edu/sac/history/keller/Serr/blunden1.jpg</a:t>
            </a:r>
          </a:p>
        </p:txBody>
      </p:sp>
      <p:pic>
        <p:nvPicPr>
          <p:cNvPr id="57351" name="Picture 7" descr="blunden1"/>
          <p:cNvPicPr>
            <a:picLocks noChangeAspect="1" noChangeArrowheads="1"/>
          </p:cNvPicPr>
          <p:nvPr/>
        </p:nvPicPr>
        <p:blipFill>
          <a:blip r:embed="rId3" cstate="print"/>
          <a:srcRect/>
          <a:stretch>
            <a:fillRect/>
          </a:stretch>
        </p:blipFill>
        <p:spPr bwMode="auto">
          <a:xfrm>
            <a:off x="609600" y="1828800"/>
            <a:ext cx="3116263"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0-#ppt_w/2"/>
                                          </p:val>
                                        </p:tav>
                                        <p:tav tm="100000">
                                          <p:val>
                                            <p:strVal val="#ppt_x"/>
                                          </p:val>
                                        </p:tav>
                                      </p:tavLst>
                                    </p:anim>
                                    <p:anim calcmode="lin" valueType="num">
                                      <p:cBhvr additive="base">
                                        <p:cTn id="8" dur="500" fill="hold"/>
                                        <p:tgtEl>
                                          <p:spTgt spid="5734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7347"/>
                                        </p:tgtEl>
                                        <p:attrNameLst>
                                          <p:attrName>style.visibility</p:attrName>
                                        </p:attrNameLst>
                                      </p:cBhvr>
                                      <p:to>
                                        <p:strVal val="visible"/>
                                      </p:to>
                                    </p:set>
                                    <p:anim calcmode="lin" valueType="num">
                                      <p:cBhvr additive="base">
                                        <p:cTn id="11" dur="500" fill="hold"/>
                                        <p:tgtEl>
                                          <p:spTgt spid="57347"/>
                                        </p:tgtEl>
                                        <p:attrNameLst>
                                          <p:attrName>ppt_x</p:attrName>
                                        </p:attrNameLst>
                                      </p:cBhvr>
                                      <p:tavLst>
                                        <p:tav tm="0">
                                          <p:val>
                                            <p:strVal val="0-#ppt_w/2"/>
                                          </p:val>
                                        </p:tav>
                                        <p:tav tm="100000">
                                          <p:val>
                                            <p:strVal val="#ppt_x"/>
                                          </p:val>
                                        </p:tav>
                                      </p:tavLst>
                                    </p:anim>
                                    <p:anim calcmode="lin" valueType="num">
                                      <p:cBhvr additive="base">
                                        <p:cTn id="12" dur="500" fill="hold"/>
                                        <p:tgtEl>
                                          <p:spTgt spid="573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7351"/>
                                        </p:tgtEl>
                                        <p:attrNameLst>
                                          <p:attrName>style.visibility</p:attrName>
                                        </p:attrNameLst>
                                      </p:cBhvr>
                                      <p:to>
                                        <p:strVal val="visible"/>
                                      </p:to>
                                    </p:set>
                                    <p:anim calcmode="lin" valueType="num">
                                      <p:cBhvr additive="base">
                                        <p:cTn id="15" dur="500" fill="hold"/>
                                        <p:tgtEl>
                                          <p:spTgt spid="57351"/>
                                        </p:tgtEl>
                                        <p:attrNameLst>
                                          <p:attrName>ppt_x</p:attrName>
                                        </p:attrNameLst>
                                      </p:cBhvr>
                                      <p:tavLst>
                                        <p:tav tm="0">
                                          <p:val>
                                            <p:strVal val="0-#ppt_w/2"/>
                                          </p:val>
                                        </p:tav>
                                        <p:tav tm="100000">
                                          <p:val>
                                            <p:strVal val="#ppt_x"/>
                                          </p:val>
                                        </p:tav>
                                      </p:tavLst>
                                    </p:anim>
                                    <p:anim calcmode="lin" valueType="num">
                                      <p:cBhvr additive="base">
                                        <p:cTn id="16" dur="500" fill="hold"/>
                                        <p:tgtEl>
                                          <p:spTgt spid="5735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57349"/>
                                        </p:tgtEl>
                                        <p:attrNameLst>
                                          <p:attrName>style.visibility</p:attrName>
                                        </p:attrNameLst>
                                      </p:cBhvr>
                                      <p:to>
                                        <p:strVal val="visible"/>
                                      </p:to>
                                    </p:set>
                                    <p:anim calcmode="lin" valueType="num">
                                      <p:cBhvr additive="base">
                                        <p:cTn id="19" dur="500" fill="hold"/>
                                        <p:tgtEl>
                                          <p:spTgt spid="57349"/>
                                        </p:tgtEl>
                                        <p:attrNameLst>
                                          <p:attrName>ppt_x</p:attrName>
                                        </p:attrNameLst>
                                      </p:cBhvr>
                                      <p:tavLst>
                                        <p:tav tm="0">
                                          <p:val>
                                            <p:strVal val="0-#ppt_w/2"/>
                                          </p:val>
                                        </p:tav>
                                        <p:tav tm="100000">
                                          <p:val>
                                            <p:strVal val="#ppt_x"/>
                                          </p:val>
                                        </p:tav>
                                      </p:tavLst>
                                    </p:anim>
                                    <p:anim calcmode="lin" valueType="num">
                                      <p:cBhvr additive="base">
                                        <p:cTn id="20" dur="500" fill="hold"/>
                                        <p:tgtEl>
                                          <p:spTgt spid="573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utoUpdateAnimBg="0"/>
      <p:bldP spid="57349"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p:txBody>
          <a:bodyPr/>
          <a:lstStyle/>
          <a:p>
            <a:pPr eaLnBrk="1" fontAlgn="auto" hangingPunct="1">
              <a:spcAft>
                <a:spcPts val="0"/>
              </a:spcAft>
              <a:defRPr/>
            </a:pPr>
            <a:r>
              <a:rPr lang="en-US" smtClean="0"/>
              <a:t>All For The Big Bucks, Right?! </a:t>
            </a:r>
          </a:p>
        </p:txBody>
      </p:sp>
      <p:sp>
        <p:nvSpPr>
          <p:cNvPr id="74755" name="Rectangle 3"/>
          <p:cNvSpPr>
            <a:spLocks noGrp="1"/>
          </p:cNvSpPr>
          <p:nvPr>
            <p:ph sz="quarter" idx="1"/>
          </p:nvPr>
        </p:nvSpPr>
        <p:spPr>
          <a:xfrm>
            <a:off x="457200" y="1600200"/>
            <a:ext cx="7467600" cy="4873625"/>
          </a:xfrm>
        </p:spPr>
        <p:txBody>
          <a:bodyPr/>
          <a:lstStyle/>
          <a:p>
            <a:pPr eaLnBrk="1" hangingPunct="1"/>
            <a:r>
              <a:rPr lang="en-US" smtClean="0"/>
              <a:t>Remember that whatever these women made would go to their husbands or male guardians </a:t>
            </a:r>
          </a:p>
          <a:p>
            <a:pPr eaLnBrk="1" hangingPunct="1"/>
            <a:r>
              <a:rPr lang="en-US" smtClean="0"/>
              <a:t>For less that two dollars a week these women would work 50 or 60 hours a week….only to have to hand it over to their husbands </a:t>
            </a:r>
          </a:p>
          <a:p>
            <a:pPr eaLnBrk="1" hangingPunct="1"/>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Manifest Destiny</a:t>
            </a:r>
            <a:endParaRPr lang="en-US" dirty="0"/>
          </a:p>
        </p:txBody>
      </p:sp>
      <p:sp>
        <p:nvSpPr>
          <p:cNvPr id="26627" name="Content Placeholder 2"/>
          <p:cNvSpPr>
            <a:spLocks noGrp="1"/>
          </p:cNvSpPr>
          <p:nvPr>
            <p:ph sz="quarter" idx="1"/>
          </p:nvPr>
        </p:nvSpPr>
        <p:spPr>
          <a:xfrm>
            <a:off x="457200" y="1600200"/>
            <a:ext cx="7467600" cy="4873625"/>
          </a:xfrm>
        </p:spPr>
        <p:txBody>
          <a:bodyPr/>
          <a:lstStyle/>
          <a:p>
            <a:r>
              <a:rPr lang="en-US" smtClean="0"/>
              <a:t>– became a term used to describe how expansion was a God given right to the United States and Polk intended to expand from the Atlantic to the Pacific. </a:t>
            </a:r>
          </a:p>
          <a:p>
            <a:endParaRPr lang="en-US" smtClean="0"/>
          </a:p>
        </p:txBody>
      </p:sp>
      <p:pic>
        <p:nvPicPr>
          <p:cNvPr id="26628" name="Picture 2" descr="File:Boone Cumberland.jpg">
            <a:hlinkClick r:id="rId2"/>
          </p:cNvPr>
          <p:cNvPicPr>
            <a:picLocks noChangeAspect="1" noChangeArrowheads="1"/>
          </p:cNvPicPr>
          <p:nvPr/>
        </p:nvPicPr>
        <p:blipFill>
          <a:blip r:embed="rId3" cstate="print"/>
          <a:srcRect/>
          <a:stretch>
            <a:fillRect/>
          </a:stretch>
        </p:blipFill>
        <p:spPr bwMode="auto">
          <a:xfrm>
            <a:off x="838200" y="3429000"/>
            <a:ext cx="6781800" cy="3067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fontAlgn="auto" hangingPunct="1">
              <a:spcAft>
                <a:spcPts val="0"/>
              </a:spcAft>
              <a:defRPr/>
            </a:pPr>
            <a:endParaRPr lang="en-US" smtClean="0"/>
          </a:p>
        </p:txBody>
      </p:sp>
      <p:pic>
        <p:nvPicPr>
          <p:cNvPr id="75779" name="Content Placeholder 4" descr="factory2web.jpg"/>
          <p:cNvPicPr>
            <a:picLocks noGrp="1" noChangeAspect="1"/>
          </p:cNvPicPr>
          <p:nvPr>
            <p:ph sz="quarter" idx="1"/>
          </p:nvPr>
        </p:nvPicPr>
        <p:blipFill>
          <a:blip r:embed="rId2" cstate="print"/>
          <a:srcRect/>
          <a:stretch>
            <a:fillRect/>
          </a:stretch>
        </p:blipFill>
        <p:spPr>
          <a:xfrm>
            <a:off x="0" y="2438400"/>
            <a:ext cx="4424363" cy="3236913"/>
          </a:xfrm>
        </p:spPr>
      </p:pic>
      <p:pic>
        <p:nvPicPr>
          <p:cNvPr id="75780" name="Content Placeholder 5" descr="factory3web.jpg"/>
          <p:cNvPicPr>
            <a:picLocks noGrp="1" noChangeAspect="1"/>
          </p:cNvPicPr>
          <p:nvPr>
            <p:ph sz="quarter" idx="2"/>
          </p:nvPr>
        </p:nvPicPr>
        <p:blipFill>
          <a:blip r:embed="rId3" cstate="print"/>
          <a:srcRect/>
          <a:stretch>
            <a:fillRect/>
          </a:stretch>
        </p:blipFill>
        <p:spPr>
          <a:xfrm>
            <a:off x="4313238" y="2628900"/>
            <a:ext cx="3571875" cy="2514600"/>
          </a:xfrm>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pPr algn="ctr">
              <a:defRPr/>
            </a:pPr>
            <a:r>
              <a:rPr lang="en-US" sz="4000">
                <a:solidFill>
                  <a:srgbClr val="FF0000"/>
                </a:solidFill>
                <a:effectLst>
                  <a:outerShdw blurRad="38100" dist="38100" dir="2700000" algn="tl">
                    <a:srgbClr val="FFFFFF"/>
                  </a:outerShdw>
                </a:effectLst>
                <a:latin typeface="Ringbearer" pitchFamily="18" charset="0"/>
              </a:rPr>
              <a:t>Progressive Era Women</a:t>
            </a:r>
            <a:br>
              <a:rPr lang="en-US" sz="4000">
                <a:solidFill>
                  <a:srgbClr val="FF0000"/>
                </a:solidFill>
                <a:effectLst>
                  <a:outerShdw blurRad="38100" dist="38100" dir="2700000" algn="tl">
                    <a:srgbClr val="FFFFFF"/>
                  </a:outerShdw>
                </a:effectLst>
                <a:latin typeface="Ringbearer" pitchFamily="18" charset="0"/>
              </a:rPr>
            </a:br>
            <a:r>
              <a:rPr lang="en-US" sz="3200">
                <a:solidFill>
                  <a:srgbClr val="FF0000"/>
                </a:solidFill>
                <a:effectLst>
                  <a:outerShdw blurRad="38100" dist="38100" dir="2700000" algn="tl">
                    <a:srgbClr val="FFFFFF"/>
                  </a:outerShdw>
                </a:effectLst>
                <a:latin typeface="Ringbearer" pitchFamily="18" charset="0"/>
              </a:rPr>
              <a:t>SIR: New Jobs</a:t>
            </a:r>
          </a:p>
        </p:txBody>
      </p:sp>
      <p:sp>
        <p:nvSpPr>
          <p:cNvPr id="63491" name="Rectangle 3"/>
          <p:cNvSpPr>
            <a:spLocks noGrp="1" noChangeArrowheads="1"/>
          </p:cNvSpPr>
          <p:nvPr>
            <p:ph type="body" idx="1"/>
          </p:nvPr>
        </p:nvSpPr>
        <p:spPr>
          <a:xfrm>
            <a:off x="3810000" y="1752600"/>
            <a:ext cx="4876800" cy="4191000"/>
          </a:xfrm>
        </p:spPr>
        <p:txBody>
          <a:bodyPr/>
          <a:lstStyle/>
          <a:p>
            <a:pPr>
              <a:lnSpc>
                <a:spcPct val="80000"/>
              </a:lnSpc>
              <a:defRPr/>
            </a:pPr>
            <a:r>
              <a:rPr lang="en-US" sz="2800"/>
              <a:t>More women enter the workforce thanks to the creation of new jobs.</a:t>
            </a:r>
          </a:p>
          <a:p>
            <a:pPr lvl="1">
              <a:lnSpc>
                <a:spcPct val="80000"/>
              </a:lnSpc>
              <a:defRPr/>
            </a:pPr>
            <a:r>
              <a:rPr lang="en-US" sz="2400"/>
              <a:t>Center around the </a:t>
            </a:r>
            <a:r>
              <a:rPr lang="en-US" sz="2400" b="1" u="sng">
                <a:solidFill>
                  <a:srgbClr val="FF0000"/>
                </a:solidFill>
                <a:effectLst>
                  <a:outerShdw blurRad="38100" dist="38100" dir="2700000" algn="tl">
                    <a:srgbClr val="FFFFFF"/>
                  </a:outerShdw>
                </a:effectLst>
              </a:rPr>
              <a:t>new consumerism</a:t>
            </a:r>
            <a:r>
              <a:rPr lang="en-US" sz="2400"/>
              <a:t>.</a:t>
            </a:r>
          </a:p>
          <a:p>
            <a:pPr>
              <a:lnSpc>
                <a:spcPct val="80000"/>
              </a:lnSpc>
              <a:defRPr/>
            </a:pPr>
            <a:r>
              <a:rPr lang="en-US" sz="2800"/>
              <a:t>New jobs include women being in the majority of salespersons and cashiers.</a:t>
            </a:r>
          </a:p>
          <a:p>
            <a:pPr lvl="1">
              <a:lnSpc>
                <a:spcPct val="80000"/>
              </a:lnSpc>
              <a:defRPr/>
            </a:pPr>
            <a:r>
              <a:rPr lang="en-US" sz="2400"/>
              <a:t>Women are </a:t>
            </a:r>
            <a:r>
              <a:rPr lang="en-US" sz="2400" b="1" u="sng">
                <a:solidFill>
                  <a:srgbClr val="FF0000"/>
                </a:solidFill>
                <a:effectLst>
                  <a:outerShdw blurRad="38100" dist="38100" dir="2700000" algn="tl">
                    <a:srgbClr val="FFFFFF"/>
                  </a:outerShdw>
                </a:effectLst>
              </a:rPr>
              <a:t>more polite, easier to control, and more honest than male workers</a:t>
            </a:r>
            <a:r>
              <a:rPr lang="en-US" sz="2400"/>
              <a:t>.</a:t>
            </a:r>
          </a:p>
        </p:txBody>
      </p:sp>
      <p:sp>
        <p:nvSpPr>
          <p:cNvPr id="63493" name="Text Box 5"/>
          <p:cNvSpPr txBox="1">
            <a:spLocks noChangeArrowheads="1"/>
          </p:cNvSpPr>
          <p:nvPr/>
        </p:nvSpPr>
        <p:spPr bwMode="auto">
          <a:xfrm>
            <a:off x="228600" y="4953000"/>
            <a:ext cx="4038600" cy="581025"/>
          </a:xfrm>
          <a:prstGeom prst="rect">
            <a:avLst/>
          </a:prstGeom>
          <a:noFill/>
          <a:ln w="9525">
            <a:noFill/>
            <a:miter lim="800000"/>
            <a:headEnd/>
            <a:tailEnd/>
          </a:ln>
        </p:spPr>
        <p:txBody>
          <a:bodyPr>
            <a:spAutoFit/>
          </a:bodyPr>
          <a:lstStyle/>
          <a:p>
            <a:pPr algn="ctr"/>
            <a:r>
              <a:rPr lang="en-US" sz="1200">
                <a:solidFill>
                  <a:srgbClr val="FF0000"/>
                </a:solidFill>
                <a:latin typeface="Copperplate Gothic Bold" pitchFamily="34" charset="0"/>
                <a:cs typeface="Times New Roman" pitchFamily="18" charset="0"/>
              </a:rPr>
              <a:t>Typing Pool</a:t>
            </a:r>
          </a:p>
          <a:p>
            <a:pPr algn="ctr">
              <a:spcBef>
                <a:spcPct val="50000"/>
              </a:spcBef>
            </a:pPr>
            <a:r>
              <a:rPr lang="en-US" sz="800">
                <a:solidFill>
                  <a:srgbClr val="FF0000"/>
                </a:solidFill>
              </a:rPr>
              <a:t>http://imagecache2.allposters.com/images/pic/MEPOD/10005620~An-Early-Typing-Pool-The-Typing-Office-of-the-Society-for-the-Employment-of-Women-Posteres.jpg</a:t>
            </a:r>
          </a:p>
        </p:txBody>
      </p:sp>
      <p:pic>
        <p:nvPicPr>
          <p:cNvPr id="63495" name="Picture 7" descr="10005620~An-Early-Typing-Pool-The-Typing-Office-of-the-Society-for-the-Employment-of-Women-Posteres"/>
          <p:cNvPicPr>
            <a:picLocks noChangeAspect="1" noChangeArrowheads="1"/>
          </p:cNvPicPr>
          <p:nvPr/>
        </p:nvPicPr>
        <p:blipFill>
          <a:blip r:embed="rId4" cstate="print"/>
          <a:srcRect/>
          <a:stretch>
            <a:fillRect/>
          </a:stretch>
        </p:blipFill>
        <p:spPr bwMode="auto">
          <a:xfrm>
            <a:off x="381000" y="2286000"/>
            <a:ext cx="3505200" cy="2624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0-#ppt_w/2"/>
                                          </p:val>
                                        </p:tav>
                                        <p:tav tm="100000">
                                          <p:val>
                                            <p:strVal val="#ppt_x"/>
                                          </p:val>
                                        </p:tav>
                                      </p:tavLst>
                                    </p:anim>
                                    <p:anim calcmode="lin" valueType="num">
                                      <p:cBhvr additive="base">
                                        <p:cTn id="8" dur="500" fill="hold"/>
                                        <p:tgtEl>
                                          <p:spTgt spid="6349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3491"/>
                                        </p:tgtEl>
                                        <p:attrNameLst>
                                          <p:attrName>style.visibility</p:attrName>
                                        </p:attrNameLst>
                                      </p:cBhvr>
                                      <p:to>
                                        <p:strVal val="visible"/>
                                      </p:to>
                                    </p:set>
                                    <p:anim calcmode="lin" valueType="num">
                                      <p:cBhvr additive="base">
                                        <p:cTn id="11" dur="500" fill="hold"/>
                                        <p:tgtEl>
                                          <p:spTgt spid="63491"/>
                                        </p:tgtEl>
                                        <p:attrNameLst>
                                          <p:attrName>ppt_x</p:attrName>
                                        </p:attrNameLst>
                                      </p:cBhvr>
                                      <p:tavLst>
                                        <p:tav tm="0">
                                          <p:val>
                                            <p:strVal val="0-#ppt_w/2"/>
                                          </p:val>
                                        </p:tav>
                                        <p:tav tm="100000">
                                          <p:val>
                                            <p:strVal val="#ppt_x"/>
                                          </p:val>
                                        </p:tav>
                                      </p:tavLst>
                                    </p:anim>
                                    <p:anim calcmode="lin" valueType="num">
                                      <p:cBhvr additive="base">
                                        <p:cTn id="12" dur="500" fill="hold"/>
                                        <p:tgtEl>
                                          <p:spTgt spid="6349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Flint-- Women.wav"/>
                                        </p:tgtEl>
                                      </p:cMediaNode>
                                    </p:audio>
                                  </p:subTnLst>
                                </p:cTn>
                              </p:par>
                              <p:par>
                                <p:cTn id="13" presetID="2" presetClass="entr" presetSubtype="9" fill="hold" grpId="0" nodeType="withEffect">
                                  <p:stCondLst>
                                    <p:cond delay="0"/>
                                  </p:stCondLst>
                                  <p:childTnLst>
                                    <p:set>
                                      <p:cBhvr>
                                        <p:cTn id="14" dur="1" fill="hold">
                                          <p:stCondLst>
                                            <p:cond delay="0"/>
                                          </p:stCondLst>
                                        </p:cTn>
                                        <p:tgtEl>
                                          <p:spTgt spid="63493"/>
                                        </p:tgtEl>
                                        <p:attrNameLst>
                                          <p:attrName>style.visibility</p:attrName>
                                        </p:attrNameLst>
                                      </p:cBhvr>
                                      <p:to>
                                        <p:strVal val="visible"/>
                                      </p:to>
                                    </p:set>
                                    <p:anim calcmode="lin" valueType="num">
                                      <p:cBhvr additive="base">
                                        <p:cTn id="15" dur="500" fill="hold"/>
                                        <p:tgtEl>
                                          <p:spTgt spid="63493"/>
                                        </p:tgtEl>
                                        <p:attrNameLst>
                                          <p:attrName>ppt_x</p:attrName>
                                        </p:attrNameLst>
                                      </p:cBhvr>
                                      <p:tavLst>
                                        <p:tav tm="0">
                                          <p:val>
                                            <p:strVal val="0-#ppt_w/2"/>
                                          </p:val>
                                        </p:tav>
                                        <p:tav tm="100000">
                                          <p:val>
                                            <p:strVal val="#ppt_x"/>
                                          </p:val>
                                        </p:tav>
                                      </p:tavLst>
                                    </p:anim>
                                    <p:anim calcmode="lin" valueType="num">
                                      <p:cBhvr additive="base">
                                        <p:cTn id="16" dur="500" fill="hold"/>
                                        <p:tgtEl>
                                          <p:spTgt spid="6349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63495"/>
                                        </p:tgtEl>
                                        <p:attrNameLst>
                                          <p:attrName>style.visibility</p:attrName>
                                        </p:attrNameLst>
                                      </p:cBhvr>
                                      <p:to>
                                        <p:strVal val="visible"/>
                                      </p:to>
                                    </p:set>
                                    <p:anim calcmode="lin" valueType="num">
                                      <p:cBhvr additive="base">
                                        <p:cTn id="19" dur="500" fill="hold"/>
                                        <p:tgtEl>
                                          <p:spTgt spid="63495"/>
                                        </p:tgtEl>
                                        <p:attrNameLst>
                                          <p:attrName>ppt_x</p:attrName>
                                        </p:attrNameLst>
                                      </p:cBhvr>
                                      <p:tavLst>
                                        <p:tav tm="0">
                                          <p:val>
                                            <p:strVal val="0-#ppt_w/2"/>
                                          </p:val>
                                        </p:tav>
                                        <p:tav tm="100000">
                                          <p:val>
                                            <p:strVal val="#ppt_x"/>
                                          </p:val>
                                        </p:tav>
                                      </p:tavLst>
                                    </p:anim>
                                    <p:anim calcmode="lin" valueType="num">
                                      <p:cBhvr additive="base">
                                        <p:cTn id="20" dur="500" fill="hold"/>
                                        <p:tgtEl>
                                          <p:spTgt spid="634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P spid="63493"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pPr algn="ctr">
              <a:defRPr/>
            </a:pPr>
            <a:r>
              <a:rPr lang="en-US" sz="4000">
                <a:solidFill>
                  <a:srgbClr val="FF0000"/>
                </a:solidFill>
                <a:effectLst>
                  <a:outerShdw blurRad="38100" dist="38100" dir="2700000" algn="tl">
                    <a:srgbClr val="FFFFFF"/>
                  </a:outerShdw>
                </a:effectLst>
                <a:latin typeface="Ringbearer" pitchFamily="18" charset="0"/>
              </a:rPr>
              <a:t>Progressive Era Women</a:t>
            </a:r>
            <a:br>
              <a:rPr lang="en-US" sz="4000">
                <a:solidFill>
                  <a:srgbClr val="FF0000"/>
                </a:solidFill>
                <a:effectLst>
                  <a:outerShdw blurRad="38100" dist="38100" dir="2700000" algn="tl">
                    <a:srgbClr val="FFFFFF"/>
                  </a:outerShdw>
                </a:effectLst>
                <a:latin typeface="Ringbearer" pitchFamily="18" charset="0"/>
              </a:rPr>
            </a:br>
            <a:r>
              <a:rPr lang="en-US" sz="3200">
                <a:solidFill>
                  <a:srgbClr val="FF0000"/>
                </a:solidFill>
                <a:effectLst>
                  <a:outerShdw blurRad="38100" dist="38100" dir="2700000" algn="tl">
                    <a:srgbClr val="FFFFFF"/>
                  </a:outerShdw>
                </a:effectLst>
                <a:latin typeface="Ringbearer" pitchFamily="18" charset="0"/>
              </a:rPr>
              <a:t>SIR: New Jobs</a:t>
            </a:r>
          </a:p>
        </p:txBody>
      </p:sp>
      <p:sp>
        <p:nvSpPr>
          <p:cNvPr id="64515" name="Rectangle 3"/>
          <p:cNvSpPr>
            <a:spLocks noGrp="1" noChangeArrowheads="1"/>
          </p:cNvSpPr>
          <p:nvPr>
            <p:ph type="body" idx="1"/>
          </p:nvPr>
        </p:nvSpPr>
        <p:spPr>
          <a:xfrm>
            <a:off x="381000" y="1752600"/>
            <a:ext cx="4800600" cy="4191000"/>
          </a:xfrm>
        </p:spPr>
        <p:txBody>
          <a:bodyPr/>
          <a:lstStyle/>
          <a:p>
            <a:pPr>
              <a:lnSpc>
                <a:spcPct val="80000"/>
              </a:lnSpc>
              <a:defRPr/>
            </a:pPr>
            <a:r>
              <a:rPr lang="en-US"/>
              <a:t>Educated, middle-class women begin to gain prestige.</a:t>
            </a:r>
          </a:p>
          <a:p>
            <a:pPr>
              <a:lnSpc>
                <a:spcPct val="80000"/>
              </a:lnSpc>
              <a:defRPr/>
            </a:pPr>
            <a:r>
              <a:rPr lang="en-US"/>
              <a:t>Dominate the </a:t>
            </a:r>
            <a:r>
              <a:rPr lang="en-US" b="1" u="sng">
                <a:solidFill>
                  <a:srgbClr val="FF0000"/>
                </a:solidFill>
                <a:effectLst>
                  <a:outerShdw blurRad="38100" dist="38100" dir="2700000" algn="tl">
                    <a:srgbClr val="FFFFFF"/>
                  </a:outerShdw>
                </a:effectLst>
              </a:rPr>
              <a:t>nursing field</a:t>
            </a:r>
            <a:r>
              <a:rPr lang="en-US"/>
              <a:t>, which was expanding.</a:t>
            </a:r>
          </a:p>
          <a:p>
            <a:pPr lvl="1">
              <a:lnSpc>
                <a:spcPct val="80000"/>
              </a:lnSpc>
              <a:defRPr/>
            </a:pPr>
            <a:r>
              <a:rPr lang="en-US"/>
              <a:t>Made great nurses.</a:t>
            </a:r>
          </a:p>
          <a:p>
            <a:pPr lvl="1">
              <a:lnSpc>
                <a:spcPct val="80000"/>
              </a:lnSpc>
              <a:defRPr/>
            </a:pPr>
            <a:r>
              <a:rPr lang="en-US" b="1" u="sng">
                <a:solidFill>
                  <a:srgbClr val="FF0000"/>
                </a:solidFill>
                <a:effectLst>
                  <a:outerShdw blurRad="38100" dist="38100" dir="2700000" algn="tl">
                    <a:srgbClr val="FFFFFF"/>
                  </a:outerShdw>
                </a:effectLst>
              </a:rPr>
              <a:t>Could not work as doctors</a:t>
            </a:r>
            <a:r>
              <a:rPr lang="en-US"/>
              <a:t>.</a:t>
            </a:r>
          </a:p>
        </p:txBody>
      </p:sp>
      <p:sp>
        <p:nvSpPr>
          <p:cNvPr id="64516" name="Text Box 4"/>
          <p:cNvSpPr txBox="1">
            <a:spLocks noChangeArrowheads="1"/>
          </p:cNvSpPr>
          <p:nvPr/>
        </p:nvSpPr>
        <p:spPr bwMode="auto">
          <a:xfrm>
            <a:off x="5638800" y="5486400"/>
            <a:ext cx="2514600" cy="581025"/>
          </a:xfrm>
          <a:prstGeom prst="rect">
            <a:avLst/>
          </a:prstGeom>
          <a:noFill/>
          <a:ln w="9525">
            <a:noFill/>
            <a:miter lim="800000"/>
            <a:headEnd/>
            <a:tailEnd/>
          </a:ln>
        </p:spPr>
        <p:txBody>
          <a:bodyPr>
            <a:spAutoFit/>
          </a:bodyPr>
          <a:lstStyle/>
          <a:p>
            <a:pPr algn="ctr"/>
            <a:r>
              <a:rPr lang="en-US" sz="1200">
                <a:solidFill>
                  <a:srgbClr val="FF0000"/>
                </a:solidFill>
                <a:latin typeface="Copperplate Gothic Bold" pitchFamily="34" charset="0"/>
                <a:cs typeface="Times New Roman" pitchFamily="18" charset="0"/>
              </a:rPr>
              <a:t>Nurses, ca. 1920</a:t>
            </a:r>
          </a:p>
          <a:p>
            <a:pPr algn="ctr">
              <a:spcBef>
                <a:spcPct val="50000"/>
              </a:spcBef>
            </a:pPr>
            <a:r>
              <a:rPr lang="en-US" sz="800">
                <a:solidFill>
                  <a:srgbClr val="FF0000"/>
                </a:solidFill>
              </a:rPr>
              <a:t>http://www.berkshirerecordoffice.org.uk/collections/images/fairmile/Nurses-early-1920s-7.14.gif</a:t>
            </a:r>
          </a:p>
        </p:txBody>
      </p:sp>
      <p:pic>
        <p:nvPicPr>
          <p:cNvPr id="64519" name="Picture 7" descr="Nurses-early-1920s-7"/>
          <p:cNvPicPr>
            <a:picLocks noChangeAspect="1" noChangeArrowheads="1"/>
          </p:cNvPicPr>
          <p:nvPr/>
        </p:nvPicPr>
        <p:blipFill>
          <a:blip r:embed="rId4" cstate="print"/>
          <a:srcRect/>
          <a:stretch>
            <a:fillRect/>
          </a:stretch>
        </p:blipFill>
        <p:spPr bwMode="auto">
          <a:xfrm>
            <a:off x="5562600" y="1828800"/>
            <a:ext cx="2647950" cy="3643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0-#ppt_w/2"/>
                                          </p:val>
                                        </p:tav>
                                        <p:tav tm="100000">
                                          <p:val>
                                            <p:strVal val="#ppt_x"/>
                                          </p:val>
                                        </p:tav>
                                      </p:tavLst>
                                    </p:anim>
                                    <p:anim calcmode="lin" valueType="num">
                                      <p:cBhvr additive="base">
                                        <p:cTn id="8" dur="500" fill="hold"/>
                                        <p:tgtEl>
                                          <p:spTgt spid="6451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4515"/>
                                        </p:tgtEl>
                                        <p:attrNameLst>
                                          <p:attrName>style.visibility</p:attrName>
                                        </p:attrNameLst>
                                      </p:cBhvr>
                                      <p:to>
                                        <p:strVal val="visible"/>
                                      </p:to>
                                    </p:set>
                                    <p:anim calcmode="lin" valueType="num">
                                      <p:cBhvr additive="base">
                                        <p:cTn id="11" dur="500" fill="hold"/>
                                        <p:tgtEl>
                                          <p:spTgt spid="64515"/>
                                        </p:tgtEl>
                                        <p:attrNameLst>
                                          <p:attrName>ppt_x</p:attrName>
                                        </p:attrNameLst>
                                      </p:cBhvr>
                                      <p:tavLst>
                                        <p:tav tm="0">
                                          <p:val>
                                            <p:strVal val="0-#ppt_w/2"/>
                                          </p:val>
                                        </p:tav>
                                        <p:tav tm="100000">
                                          <p:val>
                                            <p:strVal val="#ppt_x"/>
                                          </p:val>
                                        </p:tav>
                                      </p:tavLst>
                                    </p:anim>
                                    <p:anim calcmode="lin" valueType="num">
                                      <p:cBhvr additive="base">
                                        <p:cTn id="12" dur="500" fill="hold"/>
                                        <p:tgtEl>
                                          <p:spTgt spid="645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South Park-- Nurse.wav"/>
                                        </p:tgtEl>
                                      </p:cMediaNode>
                                    </p:audio>
                                  </p:subTnLst>
                                </p:cTn>
                              </p:par>
                              <p:par>
                                <p:cTn id="13" presetID="2" presetClass="entr" presetSubtype="9" fill="hold" nodeType="with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additive="base">
                                        <p:cTn id="15" dur="500" fill="hold"/>
                                        <p:tgtEl>
                                          <p:spTgt spid="64519"/>
                                        </p:tgtEl>
                                        <p:attrNameLst>
                                          <p:attrName>ppt_x</p:attrName>
                                        </p:attrNameLst>
                                      </p:cBhvr>
                                      <p:tavLst>
                                        <p:tav tm="0">
                                          <p:val>
                                            <p:strVal val="0-#ppt_w/2"/>
                                          </p:val>
                                        </p:tav>
                                        <p:tav tm="100000">
                                          <p:val>
                                            <p:strVal val="#ppt_x"/>
                                          </p:val>
                                        </p:tav>
                                      </p:tavLst>
                                    </p:anim>
                                    <p:anim calcmode="lin" valueType="num">
                                      <p:cBhvr additive="base">
                                        <p:cTn id="16" dur="500" fill="hold"/>
                                        <p:tgtEl>
                                          <p:spTgt spid="6451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4516"/>
                                        </p:tgtEl>
                                        <p:attrNameLst>
                                          <p:attrName>style.visibility</p:attrName>
                                        </p:attrNameLst>
                                      </p:cBhvr>
                                      <p:to>
                                        <p:strVal val="visible"/>
                                      </p:to>
                                    </p:set>
                                    <p:anim calcmode="lin" valueType="num">
                                      <p:cBhvr additive="base">
                                        <p:cTn id="19" dur="500" fill="hold"/>
                                        <p:tgtEl>
                                          <p:spTgt spid="64516"/>
                                        </p:tgtEl>
                                        <p:attrNameLst>
                                          <p:attrName>ppt_x</p:attrName>
                                        </p:attrNameLst>
                                      </p:cBhvr>
                                      <p:tavLst>
                                        <p:tav tm="0">
                                          <p:val>
                                            <p:strVal val="0-#ppt_w/2"/>
                                          </p:val>
                                        </p:tav>
                                        <p:tav tm="100000">
                                          <p:val>
                                            <p:strVal val="#ppt_x"/>
                                          </p:val>
                                        </p:tav>
                                      </p:tavLst>
                                    </p:anim>
                                    <p:anim calcmode="lin" valueType="num">
                                      <p:cBhvr additive="base">
                                        <p:cTn id="20"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utoUpdateAnimBg="0"/>
      <p:bldP spid="64516"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pPr algn="ctr">
              <a:defRPr/>
            </a:pPr>
            <a:r>
              <a:rPr lang="en-US" sz="4000">
                <a:solidFill>
                  <a:srgbClr val="FF0000"/>
                </a:solidFill>
                <a:effectLst>
                  <a:outerShdw blurRad="38100" dist="38100" dir="2700000" algn="tl">
                    <a:srgbClr val="FFFFFF"/>
                  </a:outerShdw>
                </a:effectLst>
                <a:latin typeface="Ringbearer" pitchFamily="18" charset="0"/>
              </a:rPr>
              <a:t>Progressive Era Women</a:t>
            </a:r>
            <a:br>
              <a:rPr lang="en-US" sz="4000">
                <a:solidFill>
                  <a:srgbClr val="FF0000"/>
                </a:solidFill>
                <a:effectLst>
                  <a:outerShdw blurRad="38100" dist="38100" dir="2700000" algn="tl">
                    <a:srgbClr val="FFFFFF"/>
                  </a:outerShdw>
                </a:effectLst>
                <a:latin typeface="Ringbearer" pitchFamily="18" charset="0"/>
              </a:rPr>
            </a:br>
            <a:r>
              <a:rPr lang="en-US" sz="3200">
                <a:solidFill>
                  <a:srgbClr val="FF0000"/>
                </a:solidFill>
                <a:effectLst>
                  <a:outerShdw blurRad="38100" dist="38100" dir="2700000" algn="tl">
                    <a:srgbClr val="FFFFFF"/>
                  </a:outerShdw>
                </a:effectLst>
                <a:latin typeface="Ringbearer" pitchFamily="18" charset="0"/>
              </a:rPr>
              <a:t>SIR: New Jobs</a:t>
            </a:r>
          </a:p>
        </p:txBody>
      </p:sp>
      <p:sp>
        <p:nvSpPr>
          <p:cNvPr id="65539" name="Rectangle 3"/>
          <p:cNvSpPr>
            <a:spLocks noGrp="1" noChangeArrowheads="1"/>
          </p:cNvSpPr>
          <p:nvPr>
            <p:ph type="body" idx="1"/>
          </p:nvPr>
        </p:nvSpPr>
        <p:spPr>
          <a:xfrm>
            <a:off x="4038600" y="2438400"/>
            <a:ext cx="4724400" cy="3048000"/>
          </a:xfrm>
        </p:spPr>
        <p:txBody>
          <a:bodyPr/>
          <a:lstStyle/>
          <a:p>
            <a:pPr>
              <a:defRPr/>
            </a:pPr>
            <a:r>
              <a:rPr lang="en-US" sz="2900" b="1" u="sng">
                <a:solidFill>
                  <a:srgbClr val="FF0000"/>
                </a:solidFill>
                <a:effectLst>
                  <a:outerShdw blurRad="38100" dist="38100" dir="2700000" algn="tl">
                    <a:srgbClr val="FFFFFF"/>
                  </a:outerShdw>
                </a:effectLst>
              </a:rPr>
              <a:t>Grade school teachers</a:t>
            </a:r>
            <a:r>
              <a:rPr lang="en-US"/>
              <a:t>.</a:t>
            </a:r>
          </a:p>
          <a:p>
            <a:pPr lvl="1">
              <a:defRPr/>
            </a:pPr>
            <a:r>
              <a:rPr lang="en-US"/>
              <a:t>Take over for males.</a:t>
            </a:r>
          </a:p>
          <a:p>
            <a:pPr lvl="1">
              <a:defRPr/>
            </a:pPr>
            <a:r>
              <a:rPr lang="en-US"/>
              <a:t>Have a more </a:t>
            </a:r>
            <a:r>
              <a:rPr lang="en-US" b="1" u="sng">
                <a:solidFill>
                  <a:srgbClr val="FF0000"/>
                </a:solidFill>
                <a:effectLst>
                  <a:outerShdw blurRad="38100" dist="38100" dir="2700000" algn="tl">
                    <a:srgbClr val="FFFFFF"/>
                  </a:outerShdw>
                </a:effectLst>
              </a:rPr>
              <a:t>caring attitude</a:t>
            </a:r>
            <a:r>
              <a:rPr lang="en-US"/>
              <a:t> for the children, increasing the level of education.</a:t>
            </a:r>
          </a:p>
        </p:txBody>
      </p:sp>
      <p:sp>
        <p:nvSpPr>
          <p:cNvPr id="65540" name="Text Box 4"/>
          <p:cNvSpPr txBox="1">
            <a:spLocks noChangeArrowheads="1"/>
          </p:cNvSpPr>
          <p:nvPr/>
        </p:nvSpPr>
        <p:spPr bwMode="auto">
          <a:xfrm>
            <a:off x="685800" y="4953000"/>
            <a:ext cx="2819400" cy="504825"/>
          </a:xfrm>
          <a:prstGeom prst="rect">
            <a:avLst/>
          </a:prstGeom>
          <a:noFill/>
          <a:ln w="9525">
            <a:noFill/>
            <a:miter lim="800000"/>
            <a:headEnd/>
            <a:tailEnd/>
          </a:ln>
        </p:spPr>
        <p:txBody>
          <a:bodyPr>
            <a:spAutoFit/>
          </a:bodyPr>
          <a:lstStyle/>
          <a:p>
            <a:pPr algn="ctr"/>
            <a:r>
              <a:rPr lang="en-US" sz="1200">
                <a:solidFill>
                  <a:srgbClr val="FF0000"/>
                </a:solidFill>
                <a:latin typeface="Copperplate Gothic Bold" pitchFamily="34" charset="0"/>
                <a:cs typeface="Times New Roman" pitchFamily="18" charset="0"/>
              </a:rPr>
              <a:t>Classroom, Late 19</a:t>
            </a:r>
            <a:r>
              <a:rPr lang="en-US" sz="1200" baseline="30000">
                <a:solidFill>
                  <a:srgbClr val="FF0000"/>
                </a:solidFill>
                <a:latin typeface="Copperplate Gothic Bold" pitchFamily="34" charset="0"/>
                <a:cs typeface="Times New Roman" pitchFamily="18" charset="0"/>
              </a:rPr>
              <a:t>th</a:t>
            </a:r>
            <a:r>
              <a:rPr lang="en-US" sz="1200">
                <a:solidFill>
                  <a:srgbClr val="FF0000"/>
                </a:solidFill>
                <a:latin typeface="Copperplate Gothic Bold" pitchFamily="34" charset="0"/>
                <a:cs typeface="Times New Roman" pitchFamily="18" charset="0"/>
              </a:rPr>
              <a:t> Century</a:t>
            </a:r>
          </a:p>
          <a:p>
            <a:pPr algn="ctr">
              <a:spcBef>
                <a:spcPct val="50000"/>
              </a:spcBef>
            </a:pPr>
            <a:r>
              <a:rPr lang="en-US" sz="600">
                <a:solidFill>
                  <a:srgbClr val="FF0000"/>
                </a:solidFill>
              </a:rPr>
              <a:t>http://www.co.brown.wi.us/Museum/Collections/Collections/Photo_Reproduction_services/Snapshots_in_Time/2721.gif</a:t>
            </a:r>
          </a:p>
        </p:txBody>
      </p:sp>
      <p:pic>
        <p:nvPicPr>
          <p:cNvPr id="65544" name="Picture 8" descr="2721"/>
          <p:cNvPicPr>
            <a:picLocks noChangeAspect="1" noChangeArrowheads="1"/>
          </p:cNvPicPr>
          <p:nvPr/>
        </p:nvPicPr>
        <p:blipFill>
          <a:blip r:embed="rId3" cstate="print"/>
          <a:srcRect/>
          <a:stretch>
            <a:fillRect/>
          </a:stretch>
        </p:blipFill>
        <p:spPr bwMode="auto">
          <a:xfrm>
            <a:off x="381000" y="2362200"/>
            <a:ext cx="3733800" cy="2549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0-#ppt_w/2"/>
                                          </p:val>
                                        </p:tav>
                                        <p:tav tm="100000">
                                          <p:val>
                                            <p:strVal val="#ppt_x"/>
                                          </p:val>
                                        </p:tav>
                                      </p:tavLst>
                                    </p:anim>
                                    <p:anim calcmode="lin" valueType="num">
                                      <p:cBhvr additive="base">
                                        <p:cTn id="8" dur="500" fill="hold"/>
                                        <p:tgtEl>
                                          <p:spTgt spid="6553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5539"/>
                                        </p:tgtEl>
                                        <p:attrNameLst>
                                          <p:attrName>style.visibility</p:attrName>
                                        </p:attrNameLst>
                                      </p:cBhvr>
                                      <p:to>
                                        <p:strVal val="visible"/>
                                      </p:to>
                                    </p:set>
                                    <p:anim calcmode="lin" valueType="num">
                                      <p:cBhvr additive="base">
                                        <p:cTn id="11" dur="500" fill="hold"/>
                                        <p:tgtEl>
                                          <p:spTgt spid="65539"/>
                                        </p:tgtEl>
                                        <p:attrNameLst>
                                          <p:attrName>ppt_x</p:attrName>
                                        </p:attrNameLst>
                                      </p:cBhvr>
                                      <p:tavLst>
                                        <p:tav tm="0">
                                          <p:val>
                                            <p:strVal val="0-#ppt_w/2"/>
                                          </p:val>
                                        </p:tav>
                                        <p:tav tm="100000">
                                          <p:val>
                                            <p:strVal val="#ppt_x"/>
                                          </p:val>
                                        </p:tav>
                                      </p:tavLst>
                                    </p:anim>
                                    <p:anim calcmode="lin" valueType="num">
                                      <p:cBhvr additive="base">
                                        <p:cTn id="12" dur="500" fill="hold"/>
                                        <p:tgtEl>
                                          <p:spTgt spid="6553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5544"/>
                                        </p:tgtEl>
                                        <p:attrNameLst>
                                          <p:attrName>style.visibility</p:attrName>
                                        </p:attrNameLst>
                                      </p:cBhvr>
                                      <p:to>
                                        <p:strVal val="visible"/>
                                      </p:to>
                                    </p:set>
                                    <p:anim calcmode="lin" valueType="num">
                                      <p:cBhvr additive="base">
                                        <p:cTn id="15" dur="500" fill="hold"/>
                                        <p:tgtEl>
                                          <p:spTgt spid="65544"/>
                                        </p:tgtEl>
                                        <p:attrNameLst>
                                          <p:attrName>ppt_x</p:attrName>
                                        </p:attrNameLst>
                                      </p:cBhvr>
                                      <p:tavLst>
                                        <p:tav tm="0">
                                          <p:val>
                                            <p:strVal val="0-#ppt_w/2"/>
                                          </p:val>
                                        </p:tav>
                                        <p:tav tm="100000">
                                          <p:val>
                                            <p:strVal val="#ppt_x"/>
                                          </p:val>
                                        </p:tav>
                                      </p:tavLst>
                                    </p:anim>
                                    <p:anim calcmode="lin" valueType="num">
                                      <p:cBhvr additive="base">
                                        <p:cTn id="16" dur="500" fill="hold"/>
                                        <p:tgtEl>
                                          <p:spTgt spid="6554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5540"/>
                                        </p:tgtEl>
                                        <p:attrNameLst>
                                          <p:attrName>style.visibility</p:attrName>
                                        </p:attrNameLst>
                                      </p:cBhvr>
                                      <p:to>
                                        <p:strVal val="visible"/>
                                      </p:to>
                                    </p:set>
                                    <p:anim calcmode="lin" valueType="num">
                                      <p:cBhvr additive="base">
                                        <p:cTn id="19" dur="500" fill="hold"/>
                                        <p:tgtEl>
                                          <p:spTgt spid="65540"/>
                                        </p:tgtEl>
                                        <p:attrNameLst>
                                          <p:attrName>ppt_x</p:attrName>
                                        </p:attrNameLst>
                                      </p:cBhvr>
                                      <p:tavLst>
                                        <p:tav tm="0">
                                          <p:val>
                                            <p:strVal val="0-#ppt_w/2"/>
                                          </p:val>
                                        </p:tav>
                                        <p:tav tm="100000">
                                          <p:val>
                                            <p:strVal val="#ppt_x"/>
                                          </p:val>
                                        </p:tav>
                                      </p:tavLst>
                                    </p:anim>
                                    <p:anim calcmode="lin" valueType="num">
                                      <p:cBhvr additive="base">
                                        <p:cTn id="20" dur="500" fill="hold"/>
                                        <p:tgtEl>
                                          <p:spTgt spid="655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P spid="65540"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pPr algn="ctr">
              <a:defRPr/>
            </a:pPr>
            <a:r>
              <a:rPr lang="en-US" sz="4000">
                <a:solidFill>
                  <a:srgbClr val="FF0000"/>
                </a:solidFill>
                <a:effectLst>
                  <a:outerShdw blurRad="38100" dist="38100" dir="2700000" algn="tl">
                    <a:srgbClr val="FFFFFF"/>
                  </a:outerShdw>
                </a:effectLst>
                <a:latin typeface="Ringbearer" pitchFamily="18" charset="0"/>
              </a:rPr>
              <a:t>Progressive Era Women</a:t>
            </a:r>
            <a:br>
              <a:rPr lang="en-US" sz="4000">
                <a:solidFill>
                  <a:srgbClr val="FF0000"/>
                </a:solidFill>
                <a:effectLst>
                  <a:outerShdw blurRad="38100" dist="38100" dir="2700000" algn="tl">
                    <a:srgbClr val="FFFFFF"/>
                  </a:outerShdw>
                </a:effectLst>
                <a:latin typeface="Ringbearer" pitchFamily="18" charset="0"/>
              </a:rPr>
            </a:br>
            <a:r>
              <a:rPr lang="en-US" sz="3200">
                <a:solidFill>
                  <a:srgbClr val="FF0000"/>
                </a:solidFill>
                <a:effectLst>
                  <a:outerShdw blurRad="38100" dist="38100" dir="2700000" algn="tl">
                    <a:srgbClr val="FFFFFF"/>
                  </a:outerShdw>
                </a:effectLst>
                <a:latin typeface="Ringbearer" pitchFamily="18" charset="0"/>
              </a:rPr>
              <a:t>SIR: New Jobs</a:t>
            </a:r>
          </a:p>
        </p:txBody>
      </p:sp>
      <p:sp>
        <p:nvSpPr>
          <p:cNvPr id="66563" name="Rectangle 3"/>
          <p:cNvSpPr>
            <a:spLocks noGrp="1" noChangeArrowheads="1"/>
          </p:cNvSpPr>
          <p:nvPr>
            <p:ph type="body" idx="1"/>
          </p:nvPr>
        </p:nvSpPr>
        <p:spPr>
          <a:xfrm>
            <a:off x="381000" y="2209800"/>
            <a:ext cx="4267200" cy="3124200"/>
          </a:xfrm>
        </p:spPr>
        <p:txBody>
          <a:bodyPr>
            <a:normAutofit lnSpcReduction="10000"/>
          </a:bodyPr>
          <a:lstStyle/>
          <a:p>
            <a:pPr>
              <a:defRPr/>
            </a:pPr>
            <a:r>
              <a:rPr lang="en-US" b="1" u="sng">
                <a:solidFill>
                  <a:srgbClr val="FF0000"/>
                </a:solidFill>
                <a:effectLst>
                  <a:outerShdw blurRad="38100" dist="38100" dir="2700000" algn="tl">
                    <a:srgbClr val="FFFFFF"/>
                  </a:outerShdw>
                </a:effectLst>
              </a:rPr>
              <a:t>Clerks, secretaries, and typists</a:t>
            </a:r>
            <a:r>
              <a:rPr lang="en-US"/>
              <a:t>.</a:t>
            </a:r>
          </a:p>
          <a:p>
            <a:pPr lvl="1">
              <a:defRPr/>
            </a:pPr>
            <a:r>
              <a:rPr lang="en-US"/>
              <a:t>Any man who has the same skills would be open for better jobs or were disinterested in office work.</a:t>
            </a:r>
          </a:p>
        </p:txBody>
      </p:sp>
      <p:sp>
        <p:nvSpPr>
          <p:cNvPr id="66564" name="Text Box 4"/>
          <p:cNvSpPr txBox="1">
            <a:spLocks noChangeArrowheads="1"/>
          </p:cNvSpPr>
          <p:nvPr/>
        </p:nvSpPr>
        <p:spPr bwMode="auto">
          <a:xfrm>
            <a:off x="4953000" y="5486400"/>
            <a:ext cx="2971800" cy="504825"/>
          </a:xfrm>
          <a:prstGeom prst="rect">
            <a:avLst/>
          </a:prstGeom>
          <a:noFill/>
          <a:ln w="9525">
            <a:noFill/>
            <a:miter lim="800000"/>
            <a:headEnd/>
            <a:tailEnd/>
          </a:ln>
        </p:spPr>
        <p:txBody>
          <a:bodyPr>
            <a:spAutoFit/>
          </a:bodyPr>
          <a:lstStyle/>
          <a:p>
            <a:pPr algn="ctr"/>
            <a:r>
              <a:rPr lang="en-US" sz="1200">
                <a:solidFill>
                  <a:srgbClr val="FF0000"/>
                </a:solidFill>
                <a:latin typeface="Copperplate Gothic Bold" pitchFamily="34" charset="0"/>
                <a:cs typeface="Times New Roman" pitchFamily="18" charset="0"/>
              </a:rPr>
              <a:t>Telephone Operators, Ca. 1910</a:t>
            </a:r>
          </a:p>
          <a:p>
            <a:pPr algn="ctr">
              <a:spcBef>
                <a:spcPct val="50000"/>
              </a:spcBef>
            </a:pPr>
            <a:r>
              <a:rPr lang="en-US" sz="600">
                <a:solidFill>
                  <a:srgbClr val="FF0000"/>
                </a:solidFill>
              </a:rPr>
              <a:t>http://cache.viewimages.com/xc/3226574.jpg?v=1&amp;c=ViewImages&amp;k=2&amp;d=27D044C0A019FA6C8629D8D39FBF6609A55A1E4F32AD3138</a:t>
            </a:r>
          </a:p>
        </p:txBody>
      </p:sp>
      <p:pic>
        <p:nvPicPr>
          <p:cNvPr id="66567" name="Picture 7" descr="3226574"/>
          <p:cNvPicPr>
            <a:picLocks noChangeAspect="1" noChangeArrowheads="1"/>
          </p:cNvPicPr>
          <p:nvPr/>
        </p:nvPicPr>
        <p:blipFill>
          <a:blip r:embed="rId3" cstate="print"/>
          <a:srcRect/>
          <a:stretch>
            <a:fillRect/>
          </a:stretch>
        </p:blipFill>
        <p:spPr bwMode="auto">
          <a:xfrm>
            <a:off x="5334000" y="1905000"/>
            <a:ext cx="2212975" cy="3514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0-#ppt_w/2"/>
                                          </p:val>
                                        </p:tav>
                                        <p:tav tm="100000">
                                          <p:val>
                                            <p:strVal val="#ppt_x"/>
                                          </p:val>
                                        </p:tav>
                                      </p:tavLst>
                                    </p:anim>
                                    <p:anim calcmode="lin" valueType="num">
                                      <p:cBhvr additive="base">
                                        <p:cTn id="8" dur="500" fill="hold"/>
                                        <p:tgtEl>
                                          <p:spTgt spid="6656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6563"/>
                                        </p:tgtEl>
                                        <p:attrNameLst>
                                          <p:attrName>style.visibility</p:attrName>
                                        </p:attrNameLst>
                                      </p:cBhvr>
                                      <p:to>
                                        <p:strVal val="visible"/>
                                      </p:to>
                                    </p:set>
                                    <p:anim calcmode="lin" valueType="num">
                                      <p:cBhvr additive="base">
                                        <p:cTn id="11" dur="500" fill="hold"/>
                                        <p:tgtEl>
                                          <p:spTgt spid="66563"/>
                                        </p:tgtEl>
                                        <p:attrNameLst>
                                          <p:attrName>ppt_x</p:attrName>
                                        </p:attrNameLst>
                                      </p:cBhvr>
                                      <p:tavLst>
                                        <p:tav tm="0">
                                          <p:val>
                                            <p:strVal val="0-#ppt_w/2"/>
                                          </p:val>
                                        </p:tav>
                                        <p:tav tm="100000">
                                          <p:val>
                                            <p:strVal val="#ppt_x"/>
                                          </p:val>
                                        </p:tav>
                                      </p:tavLst>
                                    </p:anim>
                                    <p:anim calcmode="lin" valueType="num">
                                      <p:cBhvr additive="base">
                                        <p:cTn id="12" dur="500" fill="hold"/>
                                        <p:tgtEl>
                                          <p:spTgt spid="665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 calcmode="lin" valueType="num">
                                      <p:cBhvr additive="base">
                                        <p:cTn id="15" dur="500" fill="hold"/>
                                        <p:tgtEl>
                                          <p:spTgt spid="66567"/>
                                        </p:tgtEl>
                                        <p:attrNameLst>
                                          <p:attrName>ppt_x</p:attrName>
                                        </p:attrNameLst>
                                      </p:cBhvr>
                                      <p:tavLst>
                                        <p:tav tm="0">
                                          <p:val>
                                            <p:strVal val="0-#ppt_w/2"/>
                                          </p:val>
                                        </p:tav>
                                        <p:tav tm="100000">
                                          <p:val>
                                            <p:strVal val="#ppt_x"/>
                                          </p:val>
                                        </p:tav>
                                      </p:tavLst>
                                    </p:anim>
                                    <p:anim calcmode="lin" valueType="num">
                                      <p:cBhvr additive="base">
                                        <p:cTn id="16" dur="500" fill="hold"/>
                                        <p:tgtEl>
                                          <p:spTgt spid="66567"/>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6564"/>
                                        </p:tgtEl>
                                        <p:attrNameLst>
                                          <p:attrName>style.visibility</p:attrName>
                                        </p:attrNameLst>
                                      </p:cBhvr>
                                      <p:to>
                                        <p:strVal val="visible"/>
                                      </p:to>
                                    </p:set>
                                    <p:anim calcmode="lin" valueType="num">
                                      <p:cBhvr additive="base">
                                        <p:cTn id="19" dur="500" fill="hold"/>
                                        <p:tgtEl>
                                          <p:spTgt spid="66564"/>
                                        </p:tgtEl>
                                        <p:attrNameLst>
                                          <p:attrName>ppt_x</p:attrName>
                                        </p:attrNameLst>
                                      </p:cBhvr>
                                      <p:tavLst>
                                        <p:tav tm="0">
                                          <p:val>
                                            <p:strVal val="0-#ppt_w/2"/>
                                          </p:val>
                                        </p:tav>
                                        <p:tav tm="100000">
                                          <p:val>
                                            <p:strVal val="#ppt_x"/>
                                          </p:val>
                                        </p:tav>
                                      </p:tavLst>
                                    </p:anim>
                                    <p:anim calcmode="lin" valueType="num">
                                      <p:cBhvr additive="base">
                                        <p:cTn id="20"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utoUpdateAnimBg="0"/>
      <p:bldP spid="66564"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pPr eaLnBrk="1" fontAlgn="auto" hangingPunct="1">
              <a:spcAft>
                <a:spcPts val="0"/>
              </a:spcAft>
              <a:defRPr/>
            </a:pPr>
            <a:r>
              <a:rPr lang="en-US" smtClean="0"/>
              <a:t>Women Of The Early 1900’s</a:t>
            </a:r>
          </a:p>
        </p:txBody>
      </p:sp>
      <p:sp>
        <p:nvSpPr>
          <p:cNvPr id="80899" name="Rectangle 3"/>
          <p:cNvSpPr>
            <a:spLocks noGrp="1"/>
          </p:cNvSpPr>
          <p:nvPr>
            <p:ph sz="quarter" idx="1"/>
          </p:nvPr>
        </p:nvSpPr>
        <p:spPr>
          <a:xfrm>
            <a:off x="457200" y="1773238"/>
            <a:ext cx="4038600" cy="4624387"/>
          </a:xfrm>
        </p:spPr>
        <p:txBody>
          <a:bodyPr/>
          <a:lstStyle/>
          <a:p>
            <a:pPr eaLnBrk="1" hangingPunct="1"/>
            <a:r>
              <a:rPr lang="en-US" smtClean="0"/>
              <a:t>Women of this time wanted to do more with their lives that simply have/raise children and keeping house </a:t>
            </a:r>
          </a:p>
          <a:p>
            <a:pPr eaLnBrk="1" hangingPunct="1"/>
            <a:endParaRPr lang="en-US" smtClean="0"/>
          </a:p>
        </p:txBody>
      </p:sp>
      <p:sp>
        <p:nvSpPr>
          <p:cNvPr id="80900" name="Rectangle 4"/>
          <p:cNvSpPr>
            <a:spLocks noGrp="1"/>
          </p:cNvSpPr>
          <p:nvPr>
            <p:ph sz="quarter" idx="2"/>
          </p:nvPr>
        </p:nvSpPr>
        <p:spPr>
          <a:xfrm>
            <a:off x="4270375" y="1600200"/>
            <a:ext cx="3657600" cy="4572000"/>
          </a:xfrm>
        </p:spPr>
        <p:txBody>
          <a:bodyPr/>
          <a:lstStyle/>
          <a:p>
            <a:pPr eaLnBrk="1" hangingPunct="1"/>
            <a:r>
              <a:rPr lang="en-US" smtClean="0"/>
              <a:t>Education would be the first place that these up-ward moving women could obtain equality </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7.6 </a:t>
            </a:r>
            <a:endParaRPr lang="en-US" dirty="0">
              <a:solidFill>
                <a:schemeClr val="accent1">
                  <a:satMod val="150000"/>
                </a:schemeClr>
              </a:solidFill>
            </a:endParaRPr>
          </a:p>
        </p:txBody>
      </p:sp>
      <p:sp>
        <p:nvSpPr>
          <p:cNvPr id="81923" name="Content Placeholder 2"/>
          <p:cNvSpPr>
            <a:spLocks noGrp="1"/>
          </p:cNvSpPr>
          <p:nvPr>
            <p:ph idx="1"/>
          </p:nvPr>
        </p:nvSpPr>
        <p:spPr/>
        <p:txBody>
          <a:bodyPr/>
          <a:lstStyle/>
          <a:p>
            <a:pPr eaLnBrk="1" hangingPunct="1"/>
            <a:r>
              <a:rPr lang="en-US" smtClean="0"/>
              <a:t>Recognize the role of TN in the women’s suffrage movement</a:t>
            </a:r>
          </a:p>
          <a:p>
            <a:pPr lvl="1" eaLnBrk="1" hangingPunct="1"/>
            <a:r>
              <a:rPr lang="en-US" i="1" smtClean="0"/>
              <a:t>The Perfect 36</a:t>
            </a:r>
          </a:p>
          <a:p>
            <a:pPr lvl="1" eaLnBrk="1" hangingPunct="1"/>
            <a:r>
              <a:rPr lang="en-US" smtClean="0"/>
              <a:t>Anne Dallas Dudley</a:t>
            </a:r>
          </a:p>
          <a:p>
            <a:pPr lvl="1" eaLnBrk="1" hangingPunct="1"/>
            <a:r>
              <a:rPr lang="en-US" smtClean="0"/>
              <a:t>Harry Burn</a:t>
            </a:r>
          </a:p>
          <a:p>
            <a:pPr lvl="1" eaLnBrk="1" hangingPunct="1"/>
            <a:r>
              <a:rPr lang="en-US" smtClean="0"/>
              <a:t>Governor Albert Roberts </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A. </a:t>
            </a:r>
            <a:r>
              <a:rPr lang="en-US" i="1" dirty="0" smtClean="0">
                <a:solidFill>
                  <a:schemeClr val="accent1">
                    <a:satMod val="150000"/>
                  </a:schemeClr>
                </a:solidFill>
              </a:rPr>
              <a:t>The Perfect 36</a:t>
            </a:r>
            <a:endParaRPr lang="en-US" dirty="0">
              <a:solidFill>
                <a:schemeClr val="accent1">
                  <a:satMod val="150000"/>
                </a:schemeClr>
              </a:solidFill>
            </a:endParaRPr>
          </a:p>
        </p:txBody>
      </p:sp>
      <p:sp>
        <p:nvSpPr>
          <p:cNvPr id="82947" name="Content Placeholder 2"/>
          <p:cNvSpPr>
            <a:spLocks noGrp="1"/>
          </p:cNvSpPr>
          <p:nvPr>
            <p:ph idx="1"/>
          </p:nvPr>
        </p:nvSpPr>
        <p:spPr/>
        <p:txBody>
          <a:bodyPr/>
          <a:lstStyle/>
          <a:p>
            <a:pPr eaLnBrk="1" hangingPunct="1"/>
            <a:r>
              <a:rPr lang="en-US" smtClean="0"/>
              <a:t>Tennessee and the states before it that voted in favor of women’s suffrage became known as the </a:t>
            </a:r>
            <a:r>
              <a:rPr lang="en-US" i="1" smtClean="0"/>
              <a:t>perfect 36</a:t>
            </a:r>
            <a:endParaRPr lang="en-US" smtClean="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B. Anne Dallas Dudley</a:t>
            </a:r>
            <a:endParaRPr lang="en-US" dirty="0">
              <a:solidFill>
                <a:schemeClr val="accent1">
                  <a:satMod val="150000"/>
                </a:schemeClr>
              </a:solidFill>
            </a:endParaRPr>
          </a:p>
        </p:txBody>
      </p:sp>
      <p:sp>
        <p:nvSpPr>
          <p:cNvPr id="83971" name="Content Placeholder 2"/>
          <p:cNvSpPr>
            <a:spLocks noGrp="1"/>
          </p:cNvSpPr>
          <p:nvPr>
            <p:ph idx="1"/>
          </p:nvPr>
        </p:nvSpPr>
        <p:spPr/>
        <p:txBody>
          <a:bodyPr/>
          <a:lstStyle/>
          <a:p>
            <a:pPr eaLnBrk="1" hangingPunct="1"/>
            <a:r>
              <a:rPr lang="en-US" smtClean="0"/>
              <a:t>Important activist in the women’s suffrage movement</a:t>
            </a:r>
          </a:p>
          <a:p>
            <a:pPr eaLnBrk="1" hangingPunct="1"/>
            <a:r>
              <a:rPr lang="en-US" smtClean="0"/>
              <a:t>Played a key role in campaigning for the ratification of the 19</a:t>
            </a:r>
            <a:r>
              <a:rPr lang="en-US" baseline="30000" smtClean="0"/>
              <a:t>th</a:t>
            </a:r>
            <a:r>
              <a:rPr lang="en-US" smtClean="0"/>
              <a:t> amendment </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C. Harry Burn</a:t>
            </a:r>
            <a:endParaRPr lang="en-US" dirty="0">
              <a:solidFill>
                <a:schemeClr val="accent1">
                  <a:satMod val="150000"/>
                </a:schemeClr>
              </a:solidFill>
            </a:endParaRPr>
          </a:p>
        </p:txBody>
      </p:sp>
      <p:sp>
        <p:nvSpPr>
          <p:cNvPr id="84995" name="Content Placeholder 2"/>
          <p:cNvSpPr>
            <a:spLocks noGrp="1"/>
          </p:cNvSpPr>
          <p:nvPr>
            <p:ph idx="1"/>
          </p:nvPr>
        </p:nvSpPr>
        <p:spPr/>
        <p:txBody>
          <a:bodyPr/>
          <a:lstStyle/>
          <a:p>
            <a:pPr eaLnBrk="1" hangingPunct="1"/>
            <a:r>
              <a:rPr lang="en-US" smtClean="0"/>
              <a:t>TN General Assembly locked in a tie</a:t>
            </a:r>
          </a:p>
          <a:p>
            <a:pPr eaLnBrk="1" hangingPunct="1"/>
            <a:r>
              <a:rPr lang="en-US" smtClean="0"/>
              <a:t>Burn planned to vote NO until he received a letter from his mother.</a:t>
            </a:r>
          </a:p>
          <a:p>
            <a:pPr eaLnBrk="1" hangingPunct="1"/>
            <a:r>
              <a:rPr lang="en-US" smtClean="0"/>
              <a:t>He voted in favor of women’s suffrage and the 19</a:t>
            </a:r>
            <a:r>
              <a:rPr lang="en-US" baseline="30000" smtClean="0"/>
              <a:t>th</a:t>
            </a:r>
            <a:r>
              <a:rPr lang="en-US" smtClean="0"/>
              <a:t> amendment had the ‘perfect 36’ necessary to become part of the constitution</a:t>
            </a:r>
          </a:p>
          <a:p>
            <a:pPr eaLnBrk="1" hangingPunct="1"/>
            <a:endParaRPr lang="en-US" smtClean="0"/>
          </a:p>
          <a:p>
            <a:pPr eaLnBrk="1" hangingPunct="1">
              <a:buFont typeface="Wingdings 2" pitchFamily="18" charset="2"/>
              <a:buNone/>
            </a:pPr>
            <a:r>
              <a:rPr lang="en-US" smtClean="0"/>
              <a:t>Josephine Pearson – Anti-suffrage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19</a:t>
            </a:r>
            <a:r>
              <a:rPr lang="en-US" baseline="30000" dirty="0" smtClean="0"/>
              <a:t>th</a:t>
            </a:r>
            <a:r>
              <a:rPr lang="en-US" dirty="0" smtClean="0"/>
              <a:t> century warfare </a:t>
            </a:r>
            <a:endParaRPr lang="en-US" dirty="0"/>
          </a:p>
        </p:txBody>
      </p:sp>
      <p:sp>
        <p:nvSpPr>
          <p:cNvPr id="9219" name="Content Placeholder 2"/>
          <p:cNvSpPr>
            <a:spLocks noGrp="1"/>
          </p:cNvSpPr>
          <p:nvPr>
            <p:ph sz="quarter" idx="1"/>
          </p:nvPr>
        </p:nvSpPr>
        <p:spPr>
          <a:xfrm>
            <a:off x="457200" y="1600200"/>
            <a:ext cx="7467600" cy="4873625"/>
          </a:xfrm>
        </p:spPr>
        <p:txBody>
          <a:bodyPr/>
          <a:lstStyle/>
          <a:p>
            <a:pPr eaLnBrk="1" hangingPunct="1"/>
            <a:r>
              <a:rPr lang="en-US" smtClean="0"/>
              <a:t>When was the 19</a:t>
            </a:r>
            <a:r>
              <a:rPr lang="en-US" baseline="30000" smtClean="0"/>
              <a:t>th</a:t>
            </a:r>
            <a:r>
              <a:rPr lang="en-US" smtClean="0"/>
              <a:t> century?</a:t>
            </a:r>
          </a:p>
          <a:p>
            <a:pPr eaLnBrk="1" hangingPunct="1"/>
            <a:endParaRPr lang="en-US" smtClean="0"/>
          </a:p>
          <a:p>
            <a:pPr eaLnBrk="1" hangingPunct="1"/>
            <a:endParaRPr lang="en-US" smtClean="0"/>
          </a:p>
          <a:p>
            <a:pPr eaLnBrk="1" hangingPunct="1"/>
            <a:r>
              <a:rPr lang="en-US" smtClean="0"/>
              <a:t>When was the 20</a:t>
            </a:r>
            <a:r>
              <a:rPr lang="en-US" baseline="30000" smtClean="0"/>
              <a:t>th</a:t>
            </a:r>
            <a:r>
              <a:rPr lang="en-US" smtClean="0"/>
              <a:t> century?</a:t>
            </a:r>
          </a:p>
          <a:p>
            <a:pPr eaLnBrk="1" hangingPunct="1"/>
            <a:endParaRPr lang="en-US"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Polk </a:t>
            </a:r>
            <a:endParaRPr lang="en-US" dirty="0"/>
          </a:p>
        </p:txBody>
      </p:sp>
      <p:sp>
        <p:nvSpPr>
          <p:cNvPr id="27651" name="Content Placeholder 2"/>
          <p:cNvSpPr>
            <a:spLocks noGrp="1"/>
          </p:cNvSpPr>
          <p:nvPr>
            <p:ph sz="quarter" idx="1"/>
          </p:nvPr>
        </p:nvSpPr>
        <p:spPr>
          <a:xfrm>
            <a:off x="457200" y="1600200"/>
            <a:ext cx="7467600" cy="4873625"/>
          </a:xfrm>
        </p:spPr>
        <p:txBody>
          <a:bodyPr/>
          <a:lstStyle/>
          <a:p>
            <a:r>
              <a:rPr lang="en-US" smtClean="0"/>
              <a:t>Annexed Texas in 1845</a:t>
            </a:r>
          </a:p>
          <a:p>
            <a:r>
              <a:rPr lang="en-US" smtClean="0"/>
              <a:t>Oregon</a:t>
            </a:r>
          </a:p>
          <a:p>
            <a:r>
              <a:rPr lang="en-US" smtClean="0"/>
              <a:t>Washington</a:t>
            </a:r>
          </a:p>
          <a:p>
            <a:r>
              <a:rPr lang="en-US" smtClean="0"/>
              <a:t>Idaho</a:t>
            </a:r>
          </a:p>
          <a:p>
            <a:r>
              <a:rPr lang="en-US" smtClean="0"/>
              <a:t>Parts of Montana </a:t>
            </a:r>
          </a:p>
          <a:p>
            <a:r>
              <a:rPr lang="en-US" smtClean="0"/>
              <a:t>California</a:t>
            </a:r>
          </a:p>
          <a:p>
            <a:r>
              <a:rPr lang="en-US" smtClean="0"/>
              <a:t>New Mexico</a:t>
            </a:r>
          </a:p>
          <a:p>
            <a:r>
              <a:rPr lang="en-US" smtClean="0"/>
              <a:t>Arizona</a:t>
            </a:r>
          </a:p>
          <a:p>
            <a:pPr>
              <a:buFont typeface="Wingdings" pitchFamily="2" charset="2"/>
              <a:buNone/>
            </a:pPr>
            <a:endParaRPr lang="en-US" smtClean="0"/>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D. Governor Albert Roberts </a:t>
            </a:r>
            <a:endParaRPr lang="en-US" dirty="0">
              <a:solidFill>
                <a:schemeClr val="accent1">
                  <a:satMod val="150000"/>
                </a:schemeClr>
              </a:solidFill>
            </a:endParaRPr>
          </a:p>
        </p:txBody>
      </p:sp>
      <p:sp>
        <p:nvSpPr>
          <p:cNvPr id="86019" name="Content Placeholder 2"/>
          <p:cNvSpPr>
            <a:spLocks noGrp="1"/>
          </p:cNvSpPr>
          <p:nvPr>
            <p:ph idx="1"/>
          </p:nvPr>
        </p:nvSpPr>
        <p:spPr/>
        <p:txBody>
          <a:bodyPr/>
          <a:lstStyle/>
          <a:p>
            <a:pPr eaLnBrk="1" hangingPunct="1"/>
            <a:r>
              <a:rPr lang="en-US" smtClean="0"/>
              <a:t>Called a special session to vote on the 19</a:t>
            </a:r>
            <a:r>
              <a:rPr lang="en-US" baseline="30000" smtClean="0"/>
              <a:t>th</a:t>
            </a:r>
            <a:r>
              <a:rPr lang="en-US" smtClean="0"/>
              <a:t> amendment </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 Regulation of food and drug </a:t>
            </a:r>
            <a:endParaRPr lang="en-US" dirty="0"/>
          </a:p>
        </p:txBody>
      </p:sp>
      <p:sp>
        <p:nvSpPr>
          <p:cNvPr id="87043" name="Content Placeholder 2"/>
          <p:cNvSpPr>
            <a:spLocks noGrp="1"/>
          </p:cNvSpPr>
          <p:nvPr>
            <p:ph idx="1"/>
          </p:nvPr>
        </p:nvSpPr>
        <p:spPr/>
        <p:txBody>
          <a:bodyPr/>
          <a:lstStyle/>
          <a:p>
            <a:pPr eaLnBrk="1" hangingPunct="1"/>
            <a:r>
              <a:rPr lang="en-US" smtClean="0"/>
              <a:t>1906 Congress passed the Pure Food and Drug Act and the Meat Inspection Act</a:t>
            </a:r>
          </a:p>
          <a:p>
            <a:pPr lvl="1" eaLnBrk="1" hangingPunct="1"/>
            <a:r>
              <a:rPr lang="en-US" smtClean="0"/>
              <a:t>Regulated the food and drug industries</a:t>
            </a:r>
          </a:p>
          <a:p>
            <a:pPr lvl="1" eaLnBrk="1" hangingPunct="1"/>
            <a:r>
              <a:rPr lang="en-US" smtClean="0"/>
              <a:t>Required accurate labeling of ingredients, strict sanitary conditions, and a rating system for meats </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88067" name="Content Placeholder 2"/>
          <p:cNvSpPr>
            <a:spLocks noGrp="1"/>
          </p:cNvSpPr>
          <p:nvPr>
            <p:ph idx="1"/>
          </p:nvPr>
        </p:nvSpPr>
        <p:spPr/>
        <p:txBody>
          <a:bodyPr/>
          <a:lstStyle/>
          <a:p>
            <a:r>
              <a:rPr lang="en-US" i="1" smtClean="0"/>
              <a:t>The Jungle </a:t>
            </a:r>
            <a:r>
              <a:rPr lang="en-US" smtClean="0"/>
              <a:t>– Upton Sinclair – released in 1906</a:t>
            </a:r>
          </a:p>
          <a:p>
            <a:r>
              <a:rPr lang="en-US" smtClean="0"/>
              <a:t>Exposed nasty meatpacking conditions </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eaLnBrk="1" hangingPunct="1">
              <a:defRPr/>
            </a:pPr>
            <a:endParaRPr lang="en-US"/>
          </a:p>
        </p:txBody>
      </p:sp>
      <p:sp>
        <p:nvSpPr>
          <p:cNvPr id="89091" name="Content Placeholder 2"/>
          <p:cNvSpPr>
            <a:spLocks noGrp="1"/>
          </p:cNvSpPr>
          <p:nvPr>
            <p:ph idx="1"/>
          </p:nvPr>
        </p:nvSpPr>
        <p:spPr/>
        <p:txBody>
          <a:bodyPr/>
          <a:lstStyle/>
          <a:p>
            <a:pPr eaLnBrk="1" hangingPunct="1"/>
            <a:r>
              <a:rPr lang="en-US" smtClean="0"/>
              <a:t>Led to the creation of the Food and Drug Administration- FDA in 1906</a:t>
            </a:r>
          </a:p>
          <a:p>
            <a:pPr lvl="1" eaLnBrk="1" hangingPunct="1"/>
            <a:r>
              <a:rPr lang="en-US" smtClean="0"/>
              <a:t>FDA – still in charge of safety regulations</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90115" name="Content Placeholder 2"/>
          <p:cNvSpPr>
            <a:spLocks noGrp="1"/>
          </p:cNvSpPr>
          <p:nvPr>
            <p:ph idx="1"/>
          </p:nvPr>
        </p:nvSpPr>
        <p:spPr/>
        <p:txBody>
          <a:bodyPr/>
          <a:lstStyle/>
          <a:p>
            <a:r>
              <a:rPr lang="en-US" smtClean="0"/>
              <a:t>The Federal Food, Drug, and Cosmetic Act of 1938 was passed after a legally marketed toxic elixir killed 107 people.</a:t>
            </a:r>
          </a:p>
          <a:p>
            <a:r>
              <a:rPr lang="en-US" smtClean="0"/>
              <a:t>The Medical Device Amendments of 1976 followed a U.S. Senate finding that faulty medical devices had caused 10,000 injuries, including 731 deaths. </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lang="en-US" smtClean="0"/>
              <a:t>US.17</a:t>
            </a:r>
          </a:p>
        </p:txBody>
      </p:sp>
      <p:sp>
        <p:nvSpPr>
          <p:cNvPr id="91139" name="Rectangle 3"/>
          <p:cNvSpPr>
            <a:spLocks noGrp="1" noChangeArrowheads="1"/>
          </p:cNvSpPr>
          <p:nvPr>
            <p:ph sz="quarter" idx="1"/>
          </p:nvPr>
        </p:nvSpPr>
        <p:spPr/>
        <p:txBody>
          <a:bodyPr/>
          <a:lstStyle/>
          <a:p>
            <a:pPr eaLnBrk="1" hangingPunct="1"/>
            <a:r>
              <a:rPr lang="en-US" smtClean="0"/>
              <a:t>Analyze the goals and achievements of the Progressive movement, including the following:</a:t>
            </a:r>
          </a:p>
          <a:p>
            <a:pPr lvl="1" eaLnBrk="1" hangingPunct="1"/>
            <a:r>
              <a:rPr lang="en-US" sz="2200" smtClean="0"/>
              <a:t>Adoption of the initiative, referendum, and recall</a:t>
            </a:r>
          </a:p>
          <a:p>
            <a:pPr lvl="1" eaLnBrk="1" hangingPunct="1"/>
            <a:r>
              <a:rPr lang="en-US" sz="2200" smtClean="0"/>
              <a:t>Adoption of the primary system</a:t>
            </a:r>
          </a:p>
          <a:p>
            <a:pPr lvl="1" eaLnBrk="1" hangingPunct="1"/>
            <a:r>
              <a:rPr lang="en-US" sz="2200" smtClean="0"/>
              <a:t>16</a:t>
            </a:r>
            <a:r>
              <a:rPr lang="en-US" sz="2200" baseline="30000" smtClean="0"/>
              <a:t>th</a:t>
            </a:r>
            <a:r>
              <a:rPr lang="en-US" sz="2200" smtClean="0"/>
              <a:t> Amendment</a:t>
            </a:r>
          </a:p>
          <a:p>
            <a:pPr lvl="1" eaLnBrk="1" hangingPunct="1"/>
            <a:r>
              <a:rPr lang="en-US" sz="2200" smtClean="0"/>
              <a:t>17</a:t>
            </a:r>
            <a:r>
              <a:rPr lang="en-US" sz="2200" baseline="30000" smtClean="0"/>
              <a:t>th</a:t>
            </a:r>
            <a:r>
              <a:rPr lang="en-US" sz="2200" smtClean="0"/>
              <a:t> Amendment</a:t>
            </a:r>
          </a:p>
          <a:p>
            <a:pPr lvl="1" eaLnBrk="1" hangingPunct="1"/>
            <a:r>
              <a:rPr lang="en-US" sz="2200" smtClean="0"/>
              <a:t>Impact on the relationship between the citizen and the government</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smtClean="0"/>
              <a:t> </a:t>
            </a:r>
          </a:p>
        </p:txBody>
      </p:sp>
      <p:pic>
        <p:nvPicPr>
          <p:cNvPr id="92163" name="Picture 4" descr="http://georgiainfo.galileo.usg.edu/gastudiesimages/16th%20Amendment.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1905000"/>
            <a:ext cx="4408488" cy="3629025"/>
          </a:xfrm>
          <a:prstGeom prst="rect">
            <a:avLst/>
          </a:prstGeom>
          <a:noFill/>
          <a:ln w="9525">
            <a:noFill/>
            <a:miter lim="800000"/>
            <a:headEnd/>
            <a:tailEnd/>
          </a:ln>
        </p:spPr>
      </p:pic>
      <p:sp>
        <p:nvSpPr>
          <p:cNvPr id="92164" name="TextBox 3"/>
          <p:cNvSpPr txBox="1">
            <a:spLocks noChangeArrowheads="1"/>
          </p:cNvSpPr>
          <p:nvPr/>
        </p:nvSpPr>
        <p:spPr bwMode="auto">
          <a:xfrm>
            <a:off x="4572000" y="1981200"/>
            <a:ext cx="4241800" cy="1708150"/>
          </a:xfrm>
          <a:prstGeom prst="rect">
            <a:avLst/>
          </a:prstGeom>
          <a:noFill/>
          <a:ln w="9525">
            <a:noFill/>
            <a:miter lim="800000"/>
            <a:headEnd/>
            <a:tailEnd/>
          </a:ln>
        </p:spPr>
        <p:txBody>
          <a:bodyPr>
            <a:spAutoFit/>
          </a:bodyPr>
          <a:lstStyle/>
          <a:p>
            <a:r>
              <a:rPr lang="en-US" sz="3500"/>
              <a:t>16</a:t>
            </a:r>
            <a:r>
              <a:rPr lang="en-US" sz="3500" baseline="30000"/>
              <a:t>th</a:t>
            </a:r>
            <a:r>
              <a:rPr lang="en-US" sz="3500"/>
              <a:t> Amendment – </a:t>
            </a:r>
          </a:p>
          <a:p>
            <a:r>
              <a:rPr lang="en-US" sz="3500"/>
              <a:t>Allowed the income tax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defRPr/>
            </a:pPr>
            <a:r>
              <a:rPr lang="en-US" smtClean="0"/>
              <a:t>16</a:t>
            </a:r>
            <a:r>
              <a:rPr lang="en-US" baseline="30000" smtClean="0"/>
              <a:t>th</a:t>
            </a:r>
            <a:r>
              <a:rPr lang="en-US" smtClean="0"/>
              <a:t> Amendment</a:t>
            </a:r>
          </a:p>
        </p:txBody>
      </p:sp>
      <p:sp>
        <p:nvSpPr>
          <p:cNvPr id="93187" name="Rectangle 4"/>
          <p:cNvSpPr>
            <a:spLocks noGrp="1" noChangeArrowheads="1"/>
          </p:cNvSpPr>
          <p:nvPr>
            <p:ph type="body" sz="half" idx="1"/>
          </p:nvPr>
        </p:nvSpPr>
        <p:spPr/>
        <p:txBody>
          <a:bodyPr/>
          <a:lstStyle/>
          <a:p>
            <a:pPr eaLnBrk="1" hangingPunct="1"/>
            <a:r>
              <a:rPr lang="en-US" sz="3600" smtClean="0"/>
              <a:t>Created national income tax</a:t>
            </a:r>
          </a:p>
        </p:txBody>
      </p:sp>
      <p:pic>
        <p:nvPicPr>
          <p:cNvPr id="93188" name="Picture 5" descr="MCj01493450000[1]"/>
          <p:cNvPicPr>
            <a:picLocks noGrp="1" noChangeAspect="1" noChangeArrowheads="1"/>
          </p:cNvPicPr>
          <p:nvPr>
            <p:ph sz="half" idx="2"/>
          </p:nvPr>
        </p:nvPicPr>
        <p:blipFill>
          <a:blip r:embed="rId2" cstate="print"/>
          <a:srcRect/>
          <a:stretch>
            <a:fillRect/>
          </a:stretch>
        </p:blipFill>
        <p:spPr>
          <a:xfrm>
            <a:off x="4191000" y="1219200"/>
            <a:ext cx="4697413" cy="5410200"/>
          </a:xfrm>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u="sng" dirty="0" smtClean="0"/>
              <a:t>Reform Accomplishments</a:t>
            </a:r>
            <a:endParaRPr lang="en-US" dirty="0"/>
          </a:p>
        </p:txBody>
      </p:sp>
      <p:sp>
        <p:nvSpPr>
          <p:cNvPr id="95235" name="Content Placeholder 2"/>
          <p:cNvSpPr>
            <a:spLocks noGrp="1"/>
          </p:cNvSpPr>
          <p:nvPr>
            <p:ph sz="quarter" idx="1"/>
          </p:nvPr>
        </p:nvSpPr>
        <p:spPr>
          <a:xfrm>
            <a:off x="457200" y="1600200"/>
            <a:ext cx="7467600" cy="4873625"/>
          </a:xfrm>
        </p:spPr>
        <p:txBody>
          <a:bodyPr>
            <a:normAutofit lnSpcReduction="10000"/>
          </a:bodyPr>
          <a:lstStyle/>
          <a:p>
            <a:pPr eaLnBrk="1" hangingPunct="1"/>
            <a:r>
              <a:rPr lang="en-US" smtClean="0"/>
              <a:t>Regulation of city utility monopolies (water, gas, electricity) by 1915 2 out of 3 cities had some city owned utilities. </a:t>
            </a:r>
          </a:p>
          <a:p>
            <a:pPr eaLnBrk="1" hangingPunct="1"/>
            <a:r>
              <a:rPr lang="en-US" smtClean="0"/>
              <a:t>Voters gain more direct influence in lawmaking &amp; choosing candidates (1913 17</a:t>
            </a:r>
            <a:r>
              <a:rPr lang="en-US" baseline="30000" smtClean="0"/>
              <a:t>th</a:t>
            </a:r>
            <a:r>
              <a:rPr lang="en-US" smtClean="0"/>
              <a:t> amendment) United States Senators elected by Popular Vote (Not State Legislator) </a:t>
            </a:r>
          </a:p>
          <a:p>
            <a:pPr eaLnBrk="1" hangingPunct="1"/>
            <a:r>
              <a:rPr lang="en-US" smtClean="0"/>
              <a:t>30 states abolished child labor (under 14) &amp; some states adopt min wage laws</a:t>
            </a:r>
          </a:p>
          <a:p>
            <a:pPr eaLnBrk="1" hangingPunct="1"/>
            <a:endParaRPr lang="en-US" smtClean="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Government Reforms of The Progressives </a:t>
            </a:r>
          </a:p>
        </p:txBody>
      </p:sp>
      <p:sp>
        <p:nvSpPr>
          <p:cNvPr id="3" name="Content Placeholder 2"/>
          <p:cNvSpPr>
            <a:spLocks noGrp="1"/>
          </p:cNvSpPr>
          <p:nvPr>
            <p:ph sz="quarter" idx="1"/>
          </p:nvPr>
        </p:nvSpPr>
        <p:spPr>
          <a:xfrm>
            <a:off x="457200" y="1773238"/>
            <a:ext cx="4038600" cy="4624387"/>
          </a:xfrm>
        </p:spPr>
        <p:txBody>
          <a:bodyPr rtlCol="0">
            <a:normAutofit fontScale="85000" lnSpcReduction="10000"/>
          </a:bodyPr>
          <a:lstStyle/>
          <a:p>
            <a:pPr marL="274320" indent="-274320" eaLnBrk="1" fontAlgn="auto" hangingPunct="1">
              <a:spcAft>
                <a:spcPts val="0"/>
              </a:spcAft>
              <a:buFont typeface="Arial" pitchFamily="34" charset="0"/>
              <a:buChar char="•"/>
              <a:defRPr/>
            </a:pPr>
            <a:r>
              <a:rPr lang="en-US" dirty="0" smtClean="0"/>
              <a:t>The 1900 ,the hurricane in Galveston, Texas killed more than 8,000 </a:t>
            </a:r>
          </a:p>
          <a:p>
            <a:pPr marL="274320" indent="-274320" eaLnBrk="1" fontAlgn="auto" hangingPunct="1">
              <a:spcAft>
                <a:spcPts val="0"/>
              </a:spcAft>
              <a:buFont typeface="Arial" pitchFamily="34" charset="0"/>
              <a:buChar char="•"/>
              <a:defRPr/>
            </a:pPr>
            <a:r>
              <a:rPr lang="en-US" dirty="0" smtClean="0"/>
              <a:t>Because many of the city officials were killed the town decided to replace their major and alderman into a five man commission.  </a:t>
            </a:r>
          </a:p>
          <a:p>
            <a:pPr marL="274320" indent="-274320" eaLnBrk="1" fontAlgn="auto" hangingPunct="1">
              <a:spcAft>
                <a:spcPts val="0"/>
              </a:spcAft>
              <a:buFont typeface="Arial" pitchFamily="34" charset="0"/>
              <a:buChar char="•"/>
              <a:defRPr/>
            </a:pPr>
            <a:r>
              <a:rPr lang="en-US" dirty="0" smtClean="0"/>
              <a:t>This became known as the Galveston Plan and was used across the country as a means to curb corruption</a:t>
            </a:r>
          </a:p>
        </p:txBody>
      </p:sp>
      <p:sp>
        <p:nvSpPr>
          <p:cNvPr id="4" name="Content Placeholder 3"/>
          <p:cNvSpPr>
            <a:spLocks noGrp="1"/>
          </p:cNvSpPr>
          <p:nvPr>
            <p:ph sz="quarter" idx="2"/>
          </p:nvPr>
        </p:nvSpPr>
        <p:spPr>
          <a:xfrm>
            <a:off x="4270375" y="1600200"/>
            <a:ext cx="3657600" cy="4572000"/>
          </a:xfrm>
        </p:spPr>
        <p:txBody>
          <a:bodyPr rtlCol="0">
            <a:normAutofit fontScale="85000" lnSpcReduction="10000"/>
          </a:bodyPr>
          <a:lstStyle/>
          <a:p>
            <a:pPr marL="274320" indent="-274320" eaLnBrk="1" fontAlgn="auto" hangingPunct="1">
              <a:spcAft>
                <a:spcPts val="0"/>
              </a:spcAft>
              <a:buFont typeface="Arial" pitchFamily="34" charset="0"/>
              <a:buChar char="•"/>
              <a:defRPr/>
            </a:pPr>
            <a:r>
              <a:rPr lang="en-US" b="1" dirty="0" smtClean="0"/>
              <a:t>In Wisconsin, Reform Governor Robert M. La Follette established the direct primary</a:t>
            </a:r>
          </a:p>
          <a:p>
            <a:pPr marL="274320" indent="-274320" eaLnBrk="1" fontAlgn="auto" hangingPunct="1">
              <a:spcAft>
                <a:spcPts val="0"/>
              </a:spcAft>
              <a:buFont typeface="Arial" pitchFamily="34" charset="0"/>
              <a:buChar char="•"/>
              <a:defRPr/>
            </a:pPr>
            <a:r>
              <a:rPr lang="en-US" b="1" dirty="0" smtClean="0"/>
              <a:t>This is an election in which citizens vote to select nominees for upcoming lections</a:t>
            </a:r>
          </a:p>
          <a:p>
            <a:pPr marL="274320" indent="-274320" eaLnBrk="1" fontAlgn="auto" hangingPunct="1">
              <a:spcAft>
                <a:spcPts val="0"/>
              </a:spcAft>
              <a:buFont typeface="Arial" pitchFamily="34" charset="0"/>
              <a:buChar char="•"/>
              <a:defRPr/>
            </a:pPr>
            <a:r>
              <a:rPr lang="en-US" dirty="0" smtClean="0"/>
              <a:t>By 1916 all but four states had direct primaries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8675" name="Content Placeholder 2"/>
          <p:cNvSpPr>
            <a:spLocks noGrp="1"/>
          </p:cNvSpPr>
          <p:nvPr>
            <p:ph sz="quarter" idx="1"/>
          </p:nvPr>
        </p:nvSpPr>
        <p:spPr>
          <a:xfrm>
            <a:off x="457200" y="1600200"/>
            <a:ext cx="7467600" cy="4873625"/>
          </a:xfrm>
        </p:spPr>
        <p:txBody>
          <a:bodyPr/>
          <a:lstStyle/>
          <a:p>
            <a:endParaRPr lang="en-US" smtClean="0"/>
          </a:p>
          <a:p>
            <a:r>
              <a:rPr lang="en-US" smtClean="0"/>
              <a:t>Some Americans were excited about expansion.</a:t>
            </a:r>
          </a:p>
          <a:p>
            <a:r>
              <a:rPr lang="en-US" smtClean="0"/>
              <a:t>Others opposed it. Why?</a:t>
            </a:r>
          </a:p>
          <a:p>
            <a:r>
              <a:rPr lang="en-US" smtClean="0"/>
              <a:t>What balance could adding new states disturb?</a:t>
            </a:r>
          </a:p>
          <a:p>
            <a:pPr>
              <a:buFont typeface="Wingdings" pitchFamily="2" charset="2"/>
              <a:buNone/>
            </a:pPr>
            <a:endParaRPr lang="en-US" smtClean="0"/>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r>
              <a:rPr lang="en-US" sz="3600" u="sng" dirty="0" smtClean="0"/>
              <a:t>La </a:t>
            </a:r>
            <a:r>
              <a:rPr lang="en-US" sz="3600" u="sng" dirty="0" err="1" smtClean="0"/>
              <a:t>Follette</a:t>
            </a:r>
            <a:r>
              <a:rPr lang="en-US" sz="3600" u="sng" dirty="0" smtClean="0"/>
              <a:t> &amp; Direct Democracy</a:t>
            </a:r>
            <a:r>
              <a:rPr lang="en-US" sz="3600" dirty="0" smtClean="0"/>
              <a:t/>
            </a:r>
            <a:br>
              <a:rPr lang="en-US" sz="3600" dirty="0" smtClean="0"/>
            </a:br>
            <a:r>
              <a:rPr lang="en-US" sz="3600" dirty="0" smtClean="0"/>
              <a:t>Initiatives Referendums and Recalls</a:t>
            </a:r>
          </a:p>
        </p:txBody>
      </p:sp>
      <p:pic>
        <p:nvPicPr>
          <p:cNvPr id="97283" name="Content Placeholder 4" descr="432px-Robert_M__La_Follette%2C_Sr__.jpg"/>
          <p:cNvPicPr>
            <a:picLocks noGrp="1" noChangeAspect="1"/>
          </p:cNvPicPr>
          <p:nvPr>
            <p:ph sz="quarter" idx="1"/>
          </p:nvPr>
        </p:nvPicPr>
        <p:blipFill>
          <a:blip r:embed="rId2" cstate="print"/>
          <a:srcRect/>
          <a:stretch>
            <a:fillRect/>
          </a:stretch>
        </p:blipFill>
        <p:spPr>
          <a:xfrm>
            <a:off x="639763" y="1600200"/>
            <a:ext cx="3292475" cy="4572000"/>
          </a:xfrm>
        </p:spPr>
      </p:pic>
      <p:sp>
        <p:nvSpPr>
          <p:cNvPr id="97284" name="Content Placeholder 3"/>
          <p:cNvSpPr>
            <a:spLocks noGrp="1"/>
          </p:cNvSpPr>
          <p:nvPr>
            <p:ph sz="quarter" idx="2"/>
          </p:nvPr>
        </p:nvSpPr>
        <p:spPr>
          <a:xfrm>
            <a:off x="4270375" y="1600200"/>
            <a:ext cx="3657600" cy="4572000"/>
          </a:xfrm>
        </p:spPr>
        <p:txBody>
          <a:bodyPr>
            <a:normAutofit fontScale="92500" lnSpcReduction="10000"/>
          </a:bodyPr>
          <a:lstStyle/>
          <a:p>
            <a:pPr eaLnBrk="1" hangingPunct="1">
              <a:buFont typeface="Arial" charset="0"/>
              <a:buChar char="•"/>
            </a:pPr>
            <a:r>
              <a:rPr lang="en-US" smtClean="0"/>
              <a:t>The </a:t>
            </a:r>
            <a:r>
              <a:rPr lang="en-US" b="1" smtClean="0"/>
              <a:t>Initiative</a:t>
            </a:r>
            <a:r>
              <a:rPr lang="en-US" smtClean="0"/>
              <a:t>-the power to put a proposed law on the ballot in an election by a petition</a:t>
            </a:r>
          </a:p>
          <a:p>
            <a:pPr eaLnBrk="1" hangingPunct="1">
              <a:buFont typeface="Arial" charset="0"/>
              <a:buChar char="•"/>
            </a:pPr>
            <a:r>
              <a:rPr lang="en-US" smtClean="0"/>
              <a:t>The </a:t>
            </a:r>
            <a:r>
              <a:rPr lang="en-US" b="1" smtClean="0"/>
              <a:t>Referendum</a:t>
            </a:r>
            <a:r>
              <a:rPr lang="en-US" smtClean="0"/>
              <a:t>- allowed citizens to approve or reject laws </a:t>
            </a:r>
          </a:p>
          <a:p>
            <a:pPr eaLnBrk="1" hangingPunct="1">
              <a:buFont typeface="Arial" charset="0"/>
              <a:buChar char="•"/>
            </a:pPr>
            <a:r>
              <a:rPr lang="en-US" smtClean="0"/>
              <a:t>The </a:t>
            </a:r>
            <a:r>
              <a:rPr lang="en-US" b="1" smtClean="0"/>
              <a:t>Recall</a:t>
            </a:r>
            <a:r>
              <a:rPr lang="en-US" smtClean="0"/>
              <a:t> gave voters to remove office holders</a:t>
            </a:r>
          </a:p>
          <a:p>
            <a:pPr eaLnBrk="1" hangingPunct="1">
              <a:buFont typeface="Arial" charset="0"/>
              <a:buChar char="•"/>
            </a:pPr>
            <a:endParaRPr lang="en-US" smtClean="0"/>
          </a:p>
          <a:p>
            <a:pPr eaLnBrk="1" hangingPunct="1">
              <a:buFont typeface="Arial" charset="0"/>
              <a:buChar char="•"/>
            </a:pPr>
            <a:endParaRPr lang="en-US" smtClean="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4"/>
          <p:cNvSpPr>
            <a:spLocks noGrp="1" noChangeArrowheads="1"/>
          </p:cNvSpPr>
          <p:nvPr>
            <p:ph type="title"/>
          </p:nvPr>
        </p:nvSpPr>
        <p:spPr/>
        <p:txBody>
          <a:bodyPr/>
          <a:lstStyle/>
          <a:p>
            <a:pPr eaLnBrk="1" hangingPunct="1">
              <a:defRPr/>
            </a:pPr>
            <a:r>
              <a:rPr lang="en-US" smtClean="0"/>
              <a:t>Robert Lafollette</a:t>
            </a:r>
          </a:p>
        </p:txBody>
      </p:sp>
      <p:sp>
        <p:nvSpPr>
          <p:cNvPr id="15365" name="Rectangle 5"/>
          <p:cNvSpPr>
            <a:spLocks noGrp="1" noChangeArrowheads="1"/>
          </p:cNvSpPr>
          <p:nvPr>
            <p:ph type="body" sz="half" idx="1"/>
          </p:nvPr>
        </p:nvSpPr>
        <p:spPr/>
        <p:txBody>
          <a:bodyPr/>
          <a:lstStyle/>
          <a:p>
            <a:pPr eaLnBrk="1" hangingPunct="1"/>
            <a:r>
              <a:rPr lang="en-US" sz="2700" smtClean="0"/>
              <a:t>Direct Primary 			led to…</a:t>
            </a:r>
          </a:p>
          <a:p>
            <a:pPr eaLnBrk="1" hangingPunct="1"/>
            <a:r>
              <a:rPr lang="en-US" sz="2700" smtClean="0"/>
              <a:t>Initiatives…</a:t>
            </a:r>
          </a:p>
          <a:p>
            <a:pPr eaLnBrk="1" hangingPunct="1"/>
            <a:r>
              <a:rPr lang="en-US" sz="2700" smtClean="0"/>
              <a:t>Referendums…</a:t>
            </a:r>
          </a:p>
          <a:p>
            <a:pPr eaLnBrk="1" hangingPunct="1"/>
            <a:r>
              <a:rPr lang="en-US" sz="2700" smtClean="0"/>
              <a:t>Recall….</a:t>
            </a:r>
          </a:p>
          <a:p>
            <a:pPr eaLnBrk="1" hangingPunct="1"/>
            <a:r>
              <a:rPr lang="en-US" sz="3600" smtClean="0"/>
              <a:t>17</a:t>
            </a:r>
            <a:r>
              <a:rPr lang="en-US" sz="3600" baseline="30000" smtClean="0"/>
              <a:t>th</a:t>
            </a:r>
            <a:r>
              <a:rPr lang="en-US" sz="3600" smtClean="0"/>
              <a:t> Amendment</a:t>
            </a:r>
          </a:p>
          <a:p>
            <a:pPr lvl="1" eaLnBrk="1" hangingPunct="1"/>
            <a:r>
              <a:rPr lang="en-US" sz="2300" smtClean="0"/>
              <a:t>1913 – Direct election of senators</a:t>
            </a:r>
          </a:p>
          <a:p>
            <a:pPr eaLnBrk="1" hangingPunct="1"/>
            <a:endParaRPr lang="en-US" sz="2400" smtClean="0"/>
          </a:p>
          <a:p>
            <a:pPr eaLnBrk="1" hangingPunct="1"/>
            <a:endParaRPr lang="en-US" sz="2700" smtClean="0"/>
          </a:p>
        </p:txBody>
      </p:sp>
      <p:pic>
        <p:nvPicPr>
          <p:cNvPr id="94212" name="Picture 14" descr="http://upload.wikimedia.org/wikipedia/commons/thumb/e/e6/Robert_M._La_Follette%2C_Sr_as_Senator2.jpg/225px-Robert_M._La_Follette%2C_Sr_as_Senator2.jpg">
            <a:hlinkClick r:id="rId2"/>
          </p:cNvPr>
          <p:cNvPicPr>
            <a:picLocks noChangeAspect="1" noChangeArrowheads="1"/>
          </p:cNvPicPr>
          <p:nvPr/>
        </p:nvPicPr>
        <p:blipFill>
          <a:blip r:embed="rId3" cstate="print"/>
          <a:srcRect/>
          <a:stretch>
            <a:fillRect/>
          </a:stretch>
        </p:blipFill>
        <p:spPr bwMode="auto">
          <a:xfrm>
            <a:off x="5410200" y="1600200"/>
            <a:ext cx="3505200" cy="2725738"/>
          </a:xfrm>
          <a:prstGeom prst="rect">
            <a:avLst/>
          </a:prstGeom>
          <a:noFill/>
          <a:ln w="9525">
            <a:noFill/>
            <a:miter lim="800000"/>
            <a:headEnd/>
            <a:tailEnd/>
          </a:ln>
        </p:spPr>
      </p:pic>
      <p:pic>
        <p:nvPicPr>
          <p:cNvPr id="94213" name="Picture 17" descr="http://upload.wikimedia.org/wikipedia/commons/thumb/2/29/Robert_La_Follette_Sr.jpg/180px-Robert_La_Follette_Sr.jpg">
            <a:hlinkClick r:id="rId4"/>
          </p:cNvPr>
          <p:cNvPicPr>
            <a:picLocks noChangeAspect="1" noChangeArrowheads="1"/>
          </p:cNvPicPr>
          <p:nvPr/>
        </p:nvPicPr>
        <p:blipFill>
          <a:blip r:embed="rId5" cstate="print"/>
          <a:srcRect/>
          <a:stretch>
            <a:fillRect/>
          </a:stretch>
        </p:blipFill>
        <p:spPr bwMode="auto">
          <a:xfrm>
            <a:off x="4953000" y="4137025"/>
            <a:ext cx="2057400" cy="2720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checkerboard(across)">
                                      <p:cBhvr>
                                        <p:cTn id="7" dur="500"/>
                                        <p:tgtEl>
                                          <p:spTgt spid="15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checkerboard(across)">
                                      <p:cBhvr>
                                        <p:cTn id="12" dur="500"/>
                                        <p:tgtEl>
                                          <p:spTgt spid="15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5">
                                            <p:txEl>
                                              <p:pRg st="2" end="2"/>
                                            </p:txEl>
                                          </p:spTgt>
                                        </p:tgtEl>
                                        <p:attrNameLst>
                                          <p:attrName>style.visibility</p:attrName>
                                        </p:attrNameLst>
                                      </p:cBhvr>
                                      <p:to>
                                        <p:strVal val="visible"/>
                                      </p:to>
                                    </p:set>
                                    <p:animEffect transition="in" filter="checkerboard(across)">
                                      <p:cBhvr>
                                        <p:cTn id="17" dur="500"/>
                                        <p:tgtEl>
                                          <p:spTgt spid="15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5">
                                            <p:txEl>
                                              <p:pRg st="3" end="3"/>
                                            </p:txEl>
                                          </p:spTgt>
                                        </p:tgtEl>
                                        <p:attrNameLst>
                                          <p:attrName>style.visibility</p:attrName>
                                        </p:attrNameLst>
                                      </p:cBhvr>
                                      <p:to>
                                        <p:strVal val="visible"/>
                                      </p:to>
                                    </p:set>
                                    <p:animEffect transition="in" filter="checkerboard(across)">
                                      <p:cBhvr>
                                        <p:cTn id="22" dur="500"/>
                                        <p:tgtEl>
                                          <p:spTgt spid="15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5">
                                            <p:txEl>
                                              <p:pRg st="4" end="4"/>
                                            </p:txEl>
                                          </p:spTgt>
                                        </p:tgtEl>
                                        <p:attrNameLst>
                                          <p:attrName>style.visibility</p:attrName>
                                        </p:attrNameLst>
                                      </p:cBhvr>
                                      <p:to>
                                        <p:strVal val="visible"/>
                                      </p:to>
                                    </p:set>
                                    <p:animEffect transition="in" filter="checkerboard(across)">
                                      <p:cBhvr>
                                        <p:cTn id="27" dur="500"/>
                                        <p:tgtEl>
                                          <p:spTgt spid="15365">
                                            <p:txEl>
                                              <p:pRg st="4" end="4"/>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5365">
                                            <p:txEl>
                                              <p:pRg st="5" end="5"/>
                                            </p:txEl>
                                          </p:spTgt>
                                        </p:tgtEl>
                                        <p:attrNameLst>
                                          <p:attrName>style.visibility</p:attrName>
                                        </p:attrNameLst>
                                      </p:cBhvr>
                                      <p:to>
                                        <p:strVal val="visible"/>
                                      </p:to>
                                    </p:set>
                                    <p:animEffect transition="in" filter="checkerboard(across)">
                                      <p:cBhvr>
                                        <p:cTn id="30" dur="500"/>
                                        <p:tgtEl>
                                          <p:spTgt spid="153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109538"/>
            <a:ext cx="7772400" cy="766762"/>
          </a:xfrm>
        </p:spPr>
        <p:txBody>
          <a:bodyPr>
            <a:normAutofit/>
          </a:bodyPr>
          <a:lstStyle/>
          <a:p>
            <a:pPr>
              <a:defRPr/>
            </a:pPr>
            <a:r>
              <a:rPr lang="en-US"/>
              <a:t>Election Reform</a:t>
            </a:r>
          </a:p>
        </p:txBody>
      </p:sp>
      <p:sp>
        <p:nvSpPr>
          <p:cNvPr id="98307" name="Rectangle 5"/>
          <p:cNvSpPr>
            <a:spLocks noGrp="1" noChangeArrowheads="1"/>
          </p:cNvSpPr>
          <p:nvPr>
            <p:ph type="body" sz="half" idx="2"/>
          </p:nvPr>
        </p:nvSpPr>
        <p:spPr>
          <a:xfrm>
            <a:off x="4419600" y="1524000"/>
            <a:ext cx="4495800" cy="5105400"/>
          </a:xfrm>
        </p:spPr>
        <p:txBody>
          <a:bodyPr>
            <a:normAutofit lnSpcReduction="10000"/>
          </a:bodyPr>
          <a:lstStyle/>
          <a:p>
            <a:pPr>
              <a:lnSpc>
                <a:spcPct val="90000"/>
              </a:lnSpc>
            </a:pPr>
            <a:r>
              <a:rPr lang="en-US" b="1" smtClean="0"/>
              <a:t>Citizens fought for and secured such measures as secret ballots, referendums, and recalls. Citizens could petition and get initiatives</a:t>
            </a:r>
            <a:r>
              <a:rPr lang="en-US" b="1" i="1" smtClean="0">
                <a:solidFill>
                  <a:srgbClr val="FF0000"/>
                </a:solidFill>
              </a:rPr>
              <a:t> </a:t>
            </a:r>
            <a:r>
              <a:rPr lang="en-US" b="1" smtClean="0"/>
              <a:t>on</a:t>
            </a:r>
            <a:r>
              <a:rPr lang="en-US" b="1" i="1" smtClean="0"/>
              <a:t> </a:t>
            </a:r>
            <a:r>
              <a:rPr lang="en-US" b="1" smtClean="0"/>
              <a:t>the ballot.</a:t>
            </a:r>
          </a:p>
          <a:p>
            <a:pPr>
              <a:lnSpc>
                <a:spcPct val="90000"/>
              </a:lnSpc>
            </a:pPr>
            <a:r>
              <a:rPr lang="en-US" b="1" smtClean="0"/>
              <a:t>In 1899, Minnesota passed the first statewide primary system.</a:t>
            </a:r>
          </a:p>
          <a:p>
            <a:pPr>
              <a:lnSpc>
                <a:spcPct val="90000"/>
              </a:lnSpc>
            </a:pPr>
            <a:endParaRPr lang="en-US" b="1" smtClean="0">
              <a:solidFill>
                <a:srgbClr val="FF0000"/>
              </a:solidFill>
            </a:endParaRPr>
          </a:p>
        </p:txBody>
      </p:sp>
      <p:pic>
        <p:nvPicPr>
          <p:cNvPr id="98308" name="Picture 11" descr="216933a"/>
          <p:cNvPicPr>
            <a:picLocks noChangeAspect="1" noChangeArrowheads="1"/>
          </p:cNvPicPr>
          <p:nvPr/>
        </p:nvPicPr>
        <p:blipFill>
          <a:blip r:embed="rId2" cstate="print"/>
          <a:srcRect/>
          <a:stretch>
            <a:fillRect/>
          </a:stretch>
        </p:blipFill>
        <p:spPr bwMode="auto">
          <a:xfrm>
            <a:off x="279400" y="1022350"/>
            <a:ext cx="4164013"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endParaRPr lang="en-US" smtClean="0"/>
          </a:p>
        </p:txBody>
      </p:sp>
      <p:pic>
        <p:nvPicPr>
          <p:cNvPr id="99331" name="Picture 4" descr="http://georgiainfo.galileo.usg.edu/gastudiesimages/17th%20Amendment%202.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1500" y="269875"/>
            <a:ext cx="8001000" cy="6588125"/>
          </a:xfrm>
          <a:prstGeom prst="rect">
            <a:avLst/>
          </a:prstGeom>
          <a:noFill/>
          <a:ln w="9525">
            <a:noFill/>
            <a:miter lim="800000"/>
            <a:headEnd/>
            <a:tailEnd/>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95250"/>
            <a:ext cx="9144000" cy="755650"/>
          </a:xfrm>
        </p:spPr>
        <p:txBody>
          <a:bodyPr/>
          <a:lstStyle/>
          <a:p>
            <a:pPr>
              <a:defRPr/>
            </a:pPr>
            <a:r>
              <a:rPr lang="en-US" sz="4000"/>
              <a:t>Direct Election Of Senators</a:t>
            </a:r>
          </a:p>
        </p:txBody>
      </p:sp>
      <p:sp>
        <p:nvSpPr>
          <p:cNvPr id="100355" name="Rectangle 4"/>
          <p:cNvSpPr>
            <a:spLocks noGrp="1" noChangeArrowheads="1"/>
          </p:cNvSpPr>
          <p:nvPr>
            <p:ph type="body" sz="half" idx="1"/>
          </p:nvPr>
        </p:nvSpPr>
        <p:spPr>
          <a:xfrm>
            <a:off x="0" y="1371600"/>
            <a:ext cx="4692650" cy="5486400"/>
          </a:xfrm>
        </p:spPr>
        <p:txBody>
          <a:bodyPr/>
          <a:lstStyle/>
          <a:p>
            <a:pPr>
              <a:lnSpc>
                <a:spcPct val="90000"/>
              </a:lnSpc>
            </a:pPr>
            <a:r>
              <a:rPr lang="en-US" b="1" smtClean="0"/>
              <a:t>Before 1913, each state’s legislature had chosen U.S. senators. To force senators to be more responsive to the public, Progressives pushed for the popular election of senators. </a:t>
            </a:r>
          </a:p>
          <a:p>
            <a:pPr>
              <a:lnSpc>
                <a:spcPct val="90000"/>
              </a:lnSpc>
            </a:pPr>
            <a:r>
              <a:rPr lang="en-US" b="1" smtClean="0"/>
              <a:t>As a result, Congress passed the 17</a:t>
            </a:r>
            <a:r>
              <a:rPr lang="en-US" b="1" baseline="30000" smtClean="0"/>
              <a:t>th</a:t>
            </a:r>
            <a:r>
              <a:rPr lang="en-US" b="1" smtClean="0"/>
              <a:t> Amendment in 1913.</a:t>
            </a:r>
            <a:endParaRPr lang="en-US" smtClean="0"/>
          </a:p>
        </p:txBody>
      </p:sp>
      <p:pic>
        <p:nvPicPr>
          <p:cNvPr id="100356" name="Picture 11" descr="38_00004"/>
          <p:cNvPicPr>
            <a:picLocks noChangeAspect="1" noChangeArrowheads="1"/>
          </p:cNvPicPr>
          <p:nvPr/>
        </p:nvPicPr>
        <p:blipFill>
          <a:blip r:embed="rId2" cstate="print"/>
          <a:srcRect l="54713" t="2370" r="993" b="5273"/>
          <a:stretch>
            <a:fillRect/>
          </a:stretch>
        </p:blipFill>
        <p:spPr bwMode="auto">
          <a:xfrm>
            <a:off x="4711700" y="1041400"/>
            <a:ext cx="3894138" cy="4392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WordArt 2"/>
          <p:cNvSpPr>
            <a:spLocks noChangeArrowheads="1" noChangeShapeType="1" noTextEdit="1"/>
          </p:cNvSpPr>
          <p:nvPr/>
        </p:nvSpPr>
        <p:spPr bwMode="auto">
          <a:xfrm>
            <a:off x="609600" y="1828800"/>
            <a:ext cx="8077200" cy="3505200"/>
          </a:xfrm>
          <a:prstGeom prst="rect">
            <a:avLst/>
          </a:prstGeom>
        </p:spPr>
        <p:txBody>
          <a:bodyPr wrap="none" fromWordArt="1">
            <a:prstTxWarp prst="textPlain">
              <a:avLst>
                <a:gd name="adj" fmla="val 50000"/>
              </a:avLst>
            </a:prstTxWarp>
          </a:bodyPr>
          <a:lstStyle/>
          <a:p>
            <a:pPr algn="ctr"/>
            <a:r>
              <a:rPr lang="en-US" sz="3600" kern="10">
                <a:ln w="25400">
                  <a:noFill/>
                  <a:round/>
                  <a:headEnd/>
                  <a:tailEnd/>
                </a:ln>
                <a:solidFill>
                  <a:srgbClr val="FF0000"/>
                </a:solidFill>
                <a:effectLst>
                  <a:prstShdw prst="shdw13" dist="53882" dir="13500000">
                    <a:srgbClr val="808080">
                      <a:alpha val="50000"/>
                    </a:srgbClr>
                  </a:prstShdw>
                </a:effectLst>
                <a:latin typeface="Ringbearer"/>
              </a:rPr>
              <a:t>Women's Rights</a:t>
            </a:r>
          </a:p>
        </p:txBody>
      </p:sp>
    </p:spTree>
  </p:cSld>
  <p:clrMapOvr>
    <a:masterClrMapping/>
  </p:clrMapOvr>
  <p:transition>
    <p:cut thruBlk="1"/>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p:txBody>
          <a:bodyPr/>
          <a:lstStyle/>
          <a:p>
            <a:pPr eaLnBrk="1" fontAlgn="auto" hangingPunct="1">
              <a:spcAft>
                <a:spcPts val="0"/>
              </a:spcAft>
              <a:defRPr/>
            </a:pPr>
            <a:r>
              <a:rPr lang="en-US" smtClean="0"/>
              <a:t>Women’s Colleges </a:t>
            </a:r>
          </a:p>
        </p:txBody>
      </p:sp>
      <p:sp>
        <p:nvSpPr>
          <p:cNvPr id="102403" name="Rectangle 3"/>
          <p:cNvSpPr>
            <a:spLocks noGrp="1"/>
          </p:cNvSpPr>
          <p:nvPr>
            <p:ph sz="quarter" idx="1"/>
          </p:nvPr>
        </p:nvSpPr>
        <p:spPr>
          <a:xfrm>
            <a:off x="457200" y="1773238"/>
            <a:ext cx="4038600" cy="4624387"/>
          </a:xfrm>
        </p:spPr>
        <p:txBody>
          <a:bodyPr/>
          <a:lstStyle/>
          <a:p>
            <a:pPr eaLnBrk="1" hangingPunct="1"/>
            <a:r>
              <a:rPr lang="en-US" sz="2000" b="1" smtClean="0"/>
              <a:t>A growing number of women’s colleges begin to spring up through out the country </a:t>
            </a:r>
          </a:p>
          <a:p>
            <a:pPr eaLnBrk="1" hangingPunct="1"/>
            <a:r>
              <a:rPr lang="en-US" sz="2000" b="1" smtClean="0"/>
              <a:t>These colleges tended to prepare women for careers in nursing and teaching </a:t>
            </a:r>
          </a:p>
        </p:txBody>
      </p:sp>
      <p:sp>
        <p:nvSpPr>
          <p:cNvPr id="102404" name="Rectangle 4"/>
          <p:cNvSpPr>
            <a:spLocks noGrp="1"/>
          </p:cNvSpPr>
          <p:nvPr>
            <p:ph sz="quarter" idx="2"/>
          </p:nvPr>
        </p:nvSpPr>
        <p:spPr>
          <a:xfrm>
            <a:off x="4270375" y="1600200"/>
            <a:ext cx="3657600" cy="4572000"/>
          </a:xfrm>
        </p:spPr>
        <p:txBody>
          <a:bodyPr/>
          <a:lstStyle/>
          <a:p>
            <a:pPr eaLnBrk="1" hangingPunct="1"/>
            <a:r>
              <a:rPr lang="en-US" sz="2000" b="1" smtClean="0"/>
              <a:t>Examples: Randolph-Macon College Women’s College in Virginia</a:t>
            </a:r>
          </a:p>
          <a:p>
            <a:pPr eaLnBrk="1" hangingPunct="1"/>
            <a:r>
              <a:rPr lang="en-US" sz="2000" b="1" smtClean="0"/>
              <a:t>Martha Washington College in Abingdon, Va  </a:t>
            </a:r>
          </a:p>
          <a:p>
            <a:pPr eaLnBrk="1" hangingPunct="1"/>
            <a:r>
              <a:rPr lang="en-US" sz="2000" b="1" smtClean="0"/>
              <a:t>Sweet-Briar College also in Va </a:t>
            </a:r>
          </a:p>
          <a:p>
            <a:pPr eaLnBrk="1" hangingPunct="1"/>
            <a:r>
              <a:rPr lang="en-US" sz="2000" b="1" smtClean="0"/>
              <a:t>Milligan College</a:t>
            </a:r>
          </a:p>
          <a:p>
            <a:pPr eaLnBrk="1" hangingPunct="1"/>
            <a:r>
              <a:rPr lang="en-US" sz="2000" b="1" smtClean="0"/>
              <a:t>Tennessee Teacher’s College (Tennessee Tech)</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Initiative </a:t>
            </a:r>
            <a:endParaRPr lang="en-US" dirty="0"/>
          </a:p>
        </p:txBody>
      </p:sp>
      <p:sp>
        <p:nvSpPr>
          <p:cNvPr id="103427" name="Content Placeholder 2"/>
          <p:cNvSpPr>
            <a:spLocks noGrp="1"/>
          </p:cNvSpPr>
          <p:nvPr>
            <p:ph idx="1"/>
          </p:nvPr>
        </p:nvSpPr>
        <p:spPr/>
        <p:txBody>
          <a:bodyPr/>
          <a:lstStyle/>
          <a:p>
            <a:r>
              <a:rPr lang="en-US" smtClean="0"/>
              <a:t>Allowed citizens to force a vote on certain issues without having to wait on public officials to bring it up.</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Referendum </a:t>
            </a:r>
            <a:endParaRPr lang="en-US" dirty="0"/>
          </a:p>
        </p:txBody>
      </p:sp>
      <p:sp>
        <p:nvSpPr>
          <p:cNvPr id="104451" name="Content Placeholder 2"/>
          <p:cNvSpPr>
            <a:spLocks noGrp="1"/>
          </p:cNvSpPr>
          <p:nvPr>
            <p:ph idx="1"/>
          </p:nvPr>
        </p:nvSpPr>
        <p:spPr/>
        <p:txBody>
          <a:bodyPr/>
          <a:lstStyle/>
          <a:p>
            <a:r>
              <a:rPr lang="en-US" smtClean="0"/>
              <a:t>Citizens could vote directly on proposed laws rather than having political leaders make all of the decisions </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Recall </a:t>
            </a:r>
            <a:endParaRPr lang="en-US" dirty="0"/>
          </a:p>
        </p:txBody>
      </p:sp>
      <p:sp>
        <p:nvSpPr>
          <p:cNvPr id="105475" name="Content Placeholder 2"/>
          <p:cNvSpPr>
            <a:spLocks noGrp="1"/>
          </p:cNvSpPr>
          <p:nvPr>
            <p:ph idx="1"/>
          </p:nvPr>
        </p:nvSpPr>
        <p:spPr/>
        <p:txBody>
          <a:bodyPr/>
          <a:lstStyle/>
          <a:p>
            <a:r>
              <a:rPr lang="en-US" smtClean="0"/>
              <a:t>Citizens have the power to remove officials from office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29699" name="Content Placeholder 2"/>
          <p:cNvSpPr>
            <a:spLocks noGrp="1"/>
          </p:cNvSpPr>
          <p:nvPr>
            <p:ph sz="quarter" idx="1"/>
          </p:nvPr>
        </p:nvSpPr>
        <p:spPr>
          <a:xfrm>
            <a:off x="457200" y="1600200"/>
            <a:ext cx="7467600" cy="4873625"/>
          </a:xfrm>
        </p:spPr>
        <p:txBody>
          <a:bodyPr>
            <a:normAutofit fontScale="92500" lnSpcReduction="20000"/>
          </a:bodyPr>
          <a:lstStyle/>
          <a:p>
            <a:r>
              <a:rPr lang="en-US" smtClean="0"/>
              <a:t>Some Americans were excited about expansion.</a:t>
            </a:r>
          </a:p>
          <a:p>
            <a:r>
              <a:rPr lang="en-US" smtClean="0"/>
              <a:t>Others opposed it. Why?</a:t>
            </a:r>
          </a:p>
          <a:p>
            <a:r>
              <a:rPr lang="en-US" smtClean="0"/>
              <a:t>What balance could adding new states disturb?</a:t>
            </a:r>
          </a:p>
          <a:p>
            <a:endParaRPr lang="en-US" smtClean="0"/>
          </a:p>
          <a:p>
            <a:endParaRPr lang="en-US" smtClean="0"/>
          </a:p>
          <a:p>
            <a:r>
              <a:rPr lang="en-US" smtClean="0"/>
              <a:t>Slave versus Free States</a:t>
            </a:r>
          </a:p>
          <a:p>
            <a:endParaRPr lang="en-US" smtClean="0"/>
          </a:p>
          <a:p>
            <a:r>
              <a:rPr lang="en-US" smtClean="0"/>
              <a:t>Wilmot Proviso – proposed slavery be forbidden in any new territory </a:t>
            </a: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 Protection of workers’ rights </a:t>
            </a:r>
            <a:endParaRPr lang="en-US" dirty="0"/>
          </a:p>
        </p:txBody>
      </p:sp>
      <p:sp>
        <p:nvSpPr>
          <p:cNvPr id="106499" name="Content Placeholder 2"/>
          <p:cNvSpPr>
            <a:spLocks noGrp="1"/>
          </p:cNvSpPr>
          <p:nvPr>
            <p:ph idx="1"/>
          </p:nvPr>
        </p:nvSpPr>
        <p:spPr/>
        <p:txBody>
          <a:bodyPr/>
          <a:lstStyle/>
          <a:p>
            <a:r>
              <a:rPr lang="en-US" dirty="0" smtClean="0"/>
              <a:t>Progressives also demanded reforms in the workplace </a:t>
            </a:r>
          </a:p>
          <a:p>
            <a:pPr lvl="1"/>
            <a:r>
              <a:rPr lang="en-US" dirty="0" smtClean="0"/>
              <a:t>1911 Triangle Shirtwaist Factory Fire</a:t>
            </a:r>
          </a:p>
          <a:p>
            <a:pPr lvl="2"/>
            <a:r>
              <a:rPr lang="en-US" dirty="0" smtClean="0"/>
              <a:t>146 deaths </a:t>
            </a:r>
          </a:p>
          <a:p>
            <a:pPr lvl="2"/>
            <a:r>
              <a:rPr lang="en-US" dirty="0" smtClean="0"/>
              <a:t>Locked exits</a:t>
            </a:r>
          </a:p>
          <a:p>
            <a:pPr lvl="2"/>
            <a:r>
              <a:rPr lang="en-US" dirty="0" smtClean="0"/>
              <a:t>Fire escape collapsed</a:t>
            </a:r>
          </a:p>
          <a:p>
            <a:pPr lvl="2"/>
            <a:endParaRPr lang="en-US" dirty="0" smtClean="0"/>
          </a:p>
          <a:p>
            <a:pPr lvl="2"/>
            <a:r>
              <a:rPr lang="en-US" dirty="0" smtClean="0">
                <a:hlinkClick r:id="rId2"/>
              </a:rPr>
              <a:t>https://www.youtube.com/watch?v=4ulaG9x4GpE</a:t>
            </a:r>
            <a:endParaRPr lang="en-US" dirty="0" smtClean="0"/>
          </a:p>
          <a:p>
            <a:pPr lvl="2"/>
            <a:endParaRPr lang="en-US" dirty="0" smtClean="0"/>
          </a:p>
          <a:p>
            <a:pPr lvl="2"/>
            <a:endParaRPr lang="en-US" dirty="0" smtClean="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07523" name="Content Placeholder 2"/>
          <p:cNvSpPr>
            <a:spLocks noGrp="1"/>
          </p:cNvSpPr>
          <p:nvPr>
            <p:ph idx="1"/>
          </p:nvPr>
        </p:nvSpPr>
        <p:spPr/>
        <p:txBody>
          <a:bodyPr/>
          <a:lstStyle/>
          <a:p>
            <a:r>
              <a:rPr lang="en-US" smtClean="0"/>
              <a:t>Angry progressives demanded action</a:t>
            </a:r>
          </a:p>
          <a:p>
            <a:r>
              <a:rPr lang="en-US" smtClean="0"/>
              <a:t>By 1920, most states had established workers accident insurance programs </a:t>
            </a:r>
          </a:p>
          <a:p>
            <a:r>
              <a:rPr lang="en-US" smtClean="0"/>
              <a:t>Eventually reformers convinced legislators to:</a:t>
            </a:r>
            <a:br>
              <a:rPr lang="en-US" smtClean="0"/>
            </a:br>
            <a:r>
              <a:rPr lang="en-US" smtClean="0"/>
              <a:t>	set limits on how young workers could be</a:t>
            </a:r>
          </a:p>
          <a:p>
            <a:pPr>
              <a:buFont typeface="Wingdings 2" pitchFamily="18" charset="2"/>
              <a:buNone/>
            </a:pPr>
            <a:r>
              <a:rPr lang="en-US" smtClean="0"/>
              <a:t>		restricted hours</a:t>
            </a:r>
          </a:p>
          <a:p>
            <a:pPr>
              <a:buFont typeface="Wingdings 2" pitchFamily="18" charset="2"/>
              <a:buNone/>
            </a:pPr>
            <a:r>
              <a:rPr lang="en-US" smtClean="0"/>
              <a:t>		created safer working conditions</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2728"/>
          </a:xfrm>
        </p:spPr>
        <p:txBody>
          <a:bodyPr>
            <a:normAutofit fontScale="90000"/>
          </a:bodyPr>
          <a:lstStyle/>
          <a:p>
            <a:pPr>
              <a:defRPr/>
            </a:pPr>
            <a:r>
              <a:rPr lang="en-US" dirty="0" smtClean="0"/>
              <a:t>. Antitrust Supreme Court decisions </a:t>
            </a:r>
            <a:endParaRPr lang="en-US" dirty="0"/>
          </a:p>
        </p:txBody>
      </p:sp>
      <p:sp>
        <p:nvSpPr>
          <p:cNvPr id="108547" name="Content Placeholder 2"/>
          <p:cNvSpPr>
            <a:spLocks noGrp="1"/>
          </p:cNvSpPr>
          <p:nvPr>
            <p:ph idx="1"/>
          </p:nvPr>
        </p:nvSpPr>
        <p:spPr/>
        <p:txBody>
          <a:bodyPr/>
          <a:lstStyle/>
          <a:p>
            <a:r>
              <a:rPr lang="en-US" smtClean="0"/>
              <a:t>Rockefeller and several associates created the Standard Oil Trust in 1890</a:t>
            </a:r>
          </a:p>
          <a:p>
            <a:pPr lvl="1"/>
            <a:r>
              <a:rPr lang="en-US" smtClean="0"/>
              <a:t>Controlled the oil industry</a:t>
            </a:r>
          </a:p>
          <a:p>
            <a:pPr lvl="1"/>
            <a:r>
              <a:rPr lang="en-US" smtClean="0"/>
              <a:t>Severely limited market competition</a:t>
            </a:r>
          </a:p>
          <a:p>
            <a:pPr lvl="1"/>
            <a:r>
              <a:rPr lang="en-US" smtClean="0"/>
              <a:t>Many Americans demanded government intervention.</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09571" name="Content Placeholder 2"/>
          <p:cNvSpPr>
            <a:spLocks noGrp="1"/>
          </p:cNvSpPr>
          <p:nvPr>
            <p:ph idx="1"/>
          </p:nvPr>
        </p:nvSpPr>
        <p:spPr/>
        <p:txBody>
          <a:bodyPr/>
          <a:lstStyle/>
          <a:p>
            <a:r>
              <a:rPr lang="en-US" smtClean="0"/>
              <a:t>In response, Congress passed the Sherman Antitrust Act</a:t>
            </a:r>
          </a:p>
          <a:p>
            <a:pPr lvl="1"/>
            <a:r>
              <a:rPr lang="en-US" smtClean="0"/>
              <a:t>Did not allow any combination of companies that would limit trade and commerce</a:t>
            </a:r>
          </a:p>
          <a:p>
            <a:pPr lvl="1"/>
            <a:r>
              <a:rPr lang="en-US" smtClean="0"/>
              <a:t>During the Progressive Era, a number of trusts ended after the government challenged them in court.</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Daily opener </a:t>
            </a:r>
            <a:endParaRPr lang="en-US" dirty="0"/>
          </a:p>
        </p:txBody>
      </p:sp>
      <p:sp>
        <p:nvSpPr>
          <p:cNvPr id="110595" name="Content Placeholder 2"/>
          <p:cNvSpPr>
            <a:spLocks noGrp="1"/>
          </p:cNvSpPr>
          <p:nvPr>
            <p:ph idx="1"/>
          </p:nvPr>
        </p:nvSpPr>
        <p:spPr/>
        <p:txBody>
          <a:bodyPr/>
          <a:lstStyle/>
          <a:p>
            <a:r>
              <a:rPr lang="en-US" smtClean="0"/>
              <a:t>What is yellow journalism? </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African Americans and the Progressive Era </a:t>
            </a:r>
            <a:endParaRPr lang="en-US" dirty="0"/>
          </a:p>
        </p:txBody>
      </p:sp>
      <p:sp>
        <p:nvSpPr>
          <p:cNvPr id="111619" name="Content Placeholder 2"/>
          <p:cNvSpPr>
            <a:spLocks noGrp="1"/>
          </p:cNvSpPr>
          <p:nvPr>
            <p:ph idx="1"/>
          </p:nvPr>
        </p:nvSpPr>
        <p:spPr/>
        <p:txBody>
          <a:bodyPr/>
          <a:lstStyle/>
          <a:p>
            <a:r>
              <a:rPr lang="en-US" smtClean="0"/>
              <a:t>Different leaders within the African American community arose in the late 19</a:t>
            </a:r>
            <a:r>
              <a:rPr lang="en-US" baseline="30000" smtClean="0"/>
              <a:t>th</a:t>
            </a:r>
            <a:r>
              <a:rPr lang="en-US" smtClean="0"/>
              <a:t> and early 20</a:t>
            </a:r>
            <a:r>
              <a:rPr lang="en-US" baseline="30000" smtClean="0"/>
              <a:t>th</a:t>
            </a:r>
            <a:r>
              <a:rPr lang="en-US" smtClean="0"/>
              <a:t> century. Although, they shared a common goal of improving the lives of African Americans they often differed over how to best achieve such goals. </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Video Clips </a:t>
            </a:r>
            <a:endParaRPr lang="en-US" dirty="0"/>
          </a:p>
        </p:txBody>
      </p:sp>
      <p:sp>
        <p:nvSpPr>
          <p:cNvPr id="112643" name="Content Placeholder 2"/>
          <p:cNvSpPr>
            <a:spLocks noGrp="1"/>
          </p:cNvSpPr>
          <p:nvPr>
            <p:ph idx="1"/>
          </p:nvPr>
        </p:nvSpPr>
        <p:spPr/>
        <p:txBody>
          <a:bodyPr/>
          <a:lstStyle/>
          <a:p>
            <a:r>
              <a:rPr lang="en-US" smtClean="0"/>
              <a:t>Booker T. Washington</a:t>
            </a:r>
          </a:p>
          <a:p>
            <a:pPr lvl="1"/>
            <a:r>
              <a:rPr lang="en-US" smtClean="0">
                <a:hlinkClick r:id="rId2"/>
              </a:rPr>
              <a:t>https://www.youtube.com/watch?v=07cispyOhWQ</a:t>
            </a:r>
            <a:endParaRPr lang="en-US" smtClean="0"/>
          </a:p>
          <a:p>
            <a:pPr lvl="1"/>
            <a:r>
              <a:rPr lang="en-US" smtClean="0"/>
              <a:t>Marcus Garvey</a:t>
            </a:r>
          </a:p>
          <a:p>
            <a:pPr lvl="1"/>
            <a:r>
              <a:rPr lang="en-US" smtClean="0">
                <a:hlinkClick r:id="rId3"/>
              </a:rPr>
              <a:t>https://www.youtube.com/watch?v=R-XjloOKl60</a:t>
            </a:r>
            <a:endParaRPr lang="en-US" smtClean="0"/>
          </a:p>
          <a:p>
            <a:pPr lvl="1">
              <a:buFont typeface="Wingdings" pitchFamily="2" charset="2"/>
              <a:buNone/>
            </a:pPr>
            <a:endParaRPr lang="en-US" smtClean="0"/>
          </a:p>
          <a:p>
            <a:pPr lvl="1"/>
            <a:r>
              <a:rPr lang="en-US" smtClean="0"/>
              <a:t>W.E.B. Du Bois</a:t>
            </a:r>
          </a:p>
          <a:p>
            <a:pPr lvl="1"/>
            <a:r>
              <a:rPr lang="en-US" smtClean="0">
                <a:hlinkClick r:id="rId4"/>
              </a:rPr>
              <a:t>https://www.youtube.com/watch?v=TGOEED_MexI</a:t>
            </a:r>
            <a:endParaRPr lang="en-US" smtClean="0"/>
          </a:p>
          <a:p>
            <a:pPr lvl="1"/>
            <a:endParaRPr lang="en-US" smtClean="0"/>
          </a:p>
          <a:p>
            <a:pPr lvl="1"/>
            <a:endParaRPr lang="en-US" smtClean="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Quiz</a:t>
            </a:r>
            <a:endParaRPr lang="en-US" dirty="0"/>
          </a:p>
        </p:txBody>
      </p:sp>
      <p:sp>
        <p:nvSpPr>
          <p:cNvPr id="113667" name="Content Placeholder 2"/>
          <p:cNvSpPr>
            <a:spLocks noGrp="1"/>
          </p:cNvSpPr>
          <p:nvPr>
            <p:ph idx="1"/>
          </p:nvPr>
        </p:nvSpPr>
        <p:spPr/>
        <p:txBody>
          <a:bodyPr/>
          <a:lstStyle/>
          <a:p>
            <a:pPr marL="631825" indent="-514350">
              <a:buFont typeface="Wingdings 2" pitchFamily="18" charset="2"/>
              <a:buAutoNum type="arabicPeriod"/>
            </a:pPr>
            <a:r>
              <a:rPr lang="en-US" smtClean="0"/>
              <a:t>Define imperialism.</a:t>
            </a:r>
          </a:p>
          <a:p>
            <a:pPr marL="631825" indent="-514350">
              <a:buFont typeface="Wingdings 2" pitchFamily="18" charset="2"/>
              <a:buAutoNum type="arabicPeriod"/>
            </a:pPr>
            <a:r>
              <a:rPr lang="en-US" smtClean="0"/>
              <a:t>When was the Progressive Era?</a:t>
            </a:r>
          </a:p>
          <a:p>
            <a:pPr marL="631825" indent="-514350">
              <a:buFont typeface="Wingdings 2" pitchFamily="18" charset="2"/>
              <a:buAutoNum type="arabicPeriod"/>
            </a:pPr>
            <a:r>
              <a:rPr lang="en-US" smtClean="0"/>
              <a:t>Discuss two reforms made during the Progressive Era.</a:t>
            </a:r>
          </a:p>
          <a:p>
            <a:pPr marL="631825" indent="-514350">
              <a:buFont typeface="Wingdings 2" pitchFamily="18" charset="2"/>
              <a:buAutoNum type="arabicPeriod"/>
            </a:pPr>
            <a:r>
              <a:rPr lang="en-US" smtClean="0"/>
              <a:t>What does suffrage mean? </a:t>
            </a:r>
          </a:p>
          <a:p>
            <a:pPr marL="631825" indent="-514350">
              <a:buFont typeface="Wingdings 2" pitchFamily="18" charset="2"/>
              <a:buAutoNum type="arabicPeriod"/>
            </a:pPr>
            <a:r>
              <a:rPr lang="en-US" smtClean="0"/>
              <a:t>Name one well known person involved in the suffrage movement. </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Temperance Movement </a:t>
            </a:r>
            <a:br>
              <a:rPr lang="en-US" dirty="0" smtClean="0"/>
            </a:br>
            <a:endParaRPr lang="en-US" dirty="0"/>
          </a:p>
        </p:txBody>
      </p:sp>
      <p:sp>
        <p:nvSpPr>
          <p:cNvPr id="114691" name="Content Placeholder 2"/>
          <p:cNvSpPr>
            <a:spLocks noGrp="1"/>
          </p:cNvSpPr>
          <p:nvPr>
            <p:ph idx="1"/>
          </p:nvPr>
        </p:nvSpPr>
        <p:spPr/>
        <p:txBody>
          <a:bodyPr/>
          <a:lstStyle/>
          <a:p>
            <a:r>
              <a:rPr lang="en-US" smtClean="0"/>
              <a:t>wanted to make alcoholic drinks illegal.</a:t>
            </a:r>
          </a:p>
          <a:p>
            <a:r>
              <a:rPr lang="en-US" smtClean="0"/>
              <a:t>In 1919, supporters of the temperance movement won passage of the 18</a:t>
            </a:r>
            <a:r>
              <a:rPr lang="en-US" baseline="30000" smtClean="0"/>
              <a:t>th</a:t>
            </a:r>
            <a:r>
              <a:rPr lang="en-US" smtClean="0"/>
              <a:t> amendment(Prohibition) </a:t>
            </a:r>
          </a:p>
          <a:p>
            <a:pPr lvl="1"/>
            <a:r>
              <a:rPr lang="en-US" smtClean="0"/>
              <a:t>prohibited the sale and manufacturing of alcohol.</a:t>
            </a:r>
          </a:p>
          <a:p>
            <a:pPr lvl="1"/>
            <a:r>
              <a:rPr lang="en-US" smtClean="0"/>
              <a:t>Only amendment thus far to be repealed.</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15715" name="Content Placeholder 2"/>
          <p:cNvSpPr>
            <a:spLocks noGrp="1"/>
          </p:cNvSpPr>
          <p:nvPr>
            <p:ph idx="1"/>
          </p:nvPr>
        </p:nvSpPr>
        <p:spPr/>
        <p:txBody>
          <a:bodyPr/>
          <a:lstStyle/>
          <a:p>
            <a:endParaRPr lang="en-US" smtClean="0"/>
          </a:p>
          <a:p>
            <a:r>
              <a:rPr lang="en-US" smtClean="0"/>
              <a:t>7.4 Identify the causes of American involvement in World War I (i.e., security concerns, economic benefits, Wilsonian diplomacy, propaganda). </a:t>
            </a:r>
          </a:p>
          <a:p>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0723" name="Content Placeholder 2"/>
          <p:cNvSpPr>
            <a:spLocks noGrp="1"/>
          </p:cNvSpPr>
          <p:nvPr>
            <p:ph sz="quarter" idx="1"/>
          </p:nvPr>
        </p:nvSpPr>
        <p:spPr>
          <a:xfrm>
            <a:off x="457200" y="1600200"/>
            <a:ext cx="7467600" cy="4873625"/>
          </a:xfrm>
        </p:spPr>
        <p:txBody>
          <a:bodyPr/>
          <a:lstStyle/>
          <a:p>
            <a:endParaRPr lang="en-US" smtClean="0"/>
          </a:p>
        </p:txBody>
      </p:sp>
      <p:sp>
        <p:nvSpPr>
          <p:cNvPr id="30724" name="Rectangle 3"/>
          <p:cNvSpPr>
            <a:spLocks noChangeArrowheads="1"/>
          </p:cNvSpPr>
          <p:nvPr/>
        </p:nvSpPr>
        <p:spPr bwMode="auto">
          <a:xfrm>
            <a:off x="2286000" y="2967038"/>
            <a:ext cx="4572000" cy="923925"/>
          </a:xfrm>
          <a:prstGeom prst="rect">
            <a:avLst/>
          </a:prstGeom>
          <a:noFill/>
          <a:ln w="9525">
            <a:noFill/>
            <a:miter lim="800000"/>
            <a:headEnd/>
            <a:tailEnd/>
          </a:ln>
        </p:spPr>
        <p:txBody>
          <a:bodyPr>
            <a:spAutoFit/>
          </a:bodyPr>
          <a:lstStyle/>
          <a:p>
            <a:r>
              <a:rPr lang="en-US"/>
              <a:t>http://www.teachertube.com/viewVideo.php?video_id=81407&amp;title=Farming_in_the_1860s</a:t>
            </a: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381000"/>
            <a:ext cx="7924800" cy="1219200"/>
          </a:xfrm>
        </p:spPr>
        <p:txBody>
          <a:bodyPr>
            <a:normAutofit fontScale="90000"/>
          </a:bodyPr>
          <a:lstStyle/>
          <a:p>
            <a:pPr>
              <a:defRPr/>
            </a:pPr>
            <a:r>
              <a:rPr lang="en-US" dirty="0" smtClean="0"/>
              <a:t>World War I </a:t>
            </a:r>
            <a:br>
              <a:rPr lang="en-US" dirty="0" smtClean="0"/>
            </a:br>
            <a:r>
              <a:rPr lang="en-US" dirty="0" smtClean="0"/>
              <a:t>1914-1918</a:t>
            </a:r>
            <a:endParaRPr lang="en-US" dirty="0"/>
          </a:p>
        </p:txBody>
      </p:sp>
      <p:sp>
        <p:nvSpPr>
          <p:cNvPr id="116739" name="Subtitle 4"/>
          <p:cNvSpPr>
            <a:spLocks noGrp="1"/>
          </p:cNvSpPr>
          <p:nvPr>
            <p:ph type="subTitle" idx="1"/>
          </p:nvPr>
        </p:nvSpPr>
        <p:spPr>
          <a:xfrm>
            <a:off x="685800" y="1828800"/>
            <a:ext cx="8077200" cy="1500188"/>
          </a:xfrm>
        </p:spPr>
        <p:txBody>
          <a:bodyPr/>
          <a:lstStyle/>
          <a:p>
            <a:endParaRPr lang="en-US" smtClean="0"/>
          </a:p>
        </p:txBody>
      </p:sp>
      <p:pic>
        <p:nvPicPr>
          <p:cNvPr id="116740" name="Picture 4" descr="Cheshire_Regiment_trench_Somme_1916"/>
          <p:cNvPicPr>
            <a:picLocks noChangeAspect="1" noChangeArrowheads="1"/>
          </p:cNvPicPr>
          <p:nvPr/>
        </p:nvPicPr>
        <p:blipFill>
          <a:blip r:embed="rId2" cstate="print"/>
          <a:srcRect/>
          <a:stretch>
            <a:fillRect/>
          </a:stretch>
        </p:blipFill>
        <p:spPr bwMode="auto">
          <a:xfrm>
            <a:off x="1905000" y="1712913"/>
            <a:ext cx="6934200" cy="5145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Daily opener </a:t>
            </a:r>
            <a:endParaRPr lang="en-US" dirty="0"/>
          </a:p>
        </p:txBody>
      </p:sp>
      <p:sp>
        <p:nvSpPr>
          <p:cNvPr id="117763" name="Content Placeholder 2"/>
          <p:cNvSpPr>
            <a:spLocks noGrp="1"/>
          </p:cNvSpPr>
          <p:nvPr>
            <p:ph idx="1"/>
          </p:nvPr>
        </p:nvSpPr>
        <p:spPr/>
        <p:txBody>
          <a:bodyPr/>
          <a:lstStyle/>
          <a:p>
            <a:r>
              <a:rPr lang="en-US" smtClean="0"/>
              <a:t>List three of the Allied Powers for WWI.</a:t>
            </a:r>
          </a:p>
          <a:p>
            <a:r>
              <a:rPr lang="en-US" smtClean="0"/>
              <a:t>List three of the Central Powers. </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dirty="0" smtClean="0"/>
              <a:t>What is yellow journalism? </a:t>
            </a:r>
            <a:endParaRPr lang="en-US" dirty="0"/>
          </a:p>
        </p:txBody>
      </p:sp>
      <p:sp>
        <p:nvSpPr>
          <p:cNvPr id="118787" name="Subtitle 4"/>
          <p:cNvSpPr>
            <a:spLocks noGrp="1"/>
          </p:cNvSpPr>
          <p:nvPr>
            <p:ph type="subTitle" idx="1"/>
          </p:nvPr>
        </p:nvSpPr>
        <p:spPr>
          <a:xfrm>
            <a:off x="685800" y="1828800"/>
            <a:ext cx="8077200" cy="1500188"/>
          </a:xfrm>
        </p:spPr>
        <p:txBody>
          <a:bodyPr/>
          <a:lstStyle/>
          <a:p>
            <a:r>
              <a:rPr lang="en-US" smtClean="0"/>
              <a:t>Daily Opener</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Bet You Didn’t Know: WWI</a:t>
            </a:r>
            <a:endParaRPr lang="en-US" dirty="0"/>
          </a:p>
        </p:txBody>
      </p:sp>
      <p:sp>
        <p:nvSpPr>
          <p:cNvPr id="119811" name="Content Placeholder 2"/>
          <p:cNvSpPr>
            <a:spLocks noGrp="1"/>
          </p:cNvSpPr>
          <p:nvPr>
            <p:ph idx="1"/>
          </p:nvPr>
        </p:nvSpPr>
        <p:spPr/>
        <p:txBody>
          <a:bodyPr/>
          <a:lstStyle/>
          <a:p>
            <a:r>
              <a:rPr lang="en-US" smtClean="0">
                <a:hlinkClick r:id="rId2"/>
              </a:rPr>
              <a:t>http://www.history.com/topics/world-war-i/world-war-i-history/videos/bet-you-didnt-know-world-war-i</a:t>
            </a:r>
            <a:r>
              <a:rPr lang="en-US" smtClean="0"/>
              <a:t>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Daily opener </a:t>
            </a:r>
            <a:endParaRPr lang="en-US" dirty="0"/>
          </a:p>
        </p:txBody>
      </p:sp>
      <p:sp>
        <p:nvSpPr>
          <p:cNvPr id="120835" name="Content Placeholder 2"/>
          <p:cNvSpPr>
            <a:spLocks noGrp="1"/>
          </p:cNvSpPr>
          <p:nvPr>
            <p:ph idx="1"/>
          </p:nvPr>
        </p:nvSpPr>
        <p:spPr/>
        <p:txBody>
          <a:bodyPr/>
          <a:lstStyle/>
          <a:p>
            <a:r>
              <a:rPr lang="en-US" smtClean="0"/>
              <a:t>When was WWI?</a:t>
            </a:r>
          </a:p>
          <a:p>
            <a:r>
              <a:rPr lang="en-US" smtClean="0"/>
              <a:t>Why was there a WWI?</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defRPr/>
            </a:pPr>
            <a:r>
              <a:rPr lang="en-US"/>
              <a:t>World War I (1914–1918) </a:t>
            </a:r>
          </a:p>
        </p:txBody>
      </p:sp>
      <p:sp>
        <p:nvSpPr>
          <p:cNvPr id="121859" name="Rectangle 3"/>
          <p:cNvSpPr>
            <a:spLocks noGrp="1" noChangeArrowheads="1"/>
          </p:cNvSpPr>
          <p:nvPr>
            <p:ph type="body" idx="1"/>
          </p:nvPr>
        </p:nvSpPr>
        <p:spPr/>
        <p:txBody>
          <a:bodyPr/>
          <a:lstStyle/>
          <a:p>
            <a:pPr>
              <a:lnSpc>
                <a:spcPct val="90000"/>
              </a:lnSpc>
            </a:pPr>
            <a:r>
              <a:rPr lang="en-US" smtClean="0"/>
              <a:t>Imperial, territorial, and economic rivalries led to the “Great War” between the</a:t>
            </a:r>
          </a:p>
          <a:p>
            <a:pPr>
              <a:lnSpc>
                <a:spcPct val="90000"/>
              </a:lnSpc>
            </a:pPr>
            <a:r>
              <a:rPr lang="en-US" smtClean="0"/>
              <a:t> Central Powers (</a:t>
            </a:r>
            <a:r>
              <a:rPr lang="en-US" b="1" smtClean="0"/>
              <a:t>Germany, Austria-Hungary, and Ottoman Empire</a:t>
            </a:r>
            <a:r>
              <a:rPr lang="en-US" smtClean="0"/>
              <a:t>)</a:t>
            </a:r>
          </a:p>
          <a:p>
            <a:pPr>
              <a:lnSpc>
                <a:spcPct val="90000"/>
              </a:lnSpc>
            </a:pPr>
            <a:r>
              <a:rPr lang="en-US" smtClean="0"/>
              <a:t>the Allies (</a:t>
            </a:r>
            <a:r>
              <a:rPr lang="en-US" b="1" smtClean="0"/>
              <a:t>Great</a:t>
            </a:r>
            <a:r>
              <a:rPr lang="en-US" smtClean="0"/>
              <a:t> </a:t>
            </a:r>
            <a:r>
              <a:rPr lang="en-US" b="1" smtClean="0"/>
              <a:t>Britain, France, Russia, Japan, and eventually the US)  </a:t>
            </a:r>
            <a:endParaRPr lang="en-US" smtClean="0"/>
          </a:p>
          <a:p>
            <a:pPr>
              <a:lnSpc>
                <a:spcPct val="90000"/>
              </a:lnSpc>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Stats </a:t>
            </a:r>
            <a:endParaRPr lang="en-US" dirty="0"/>
          </a:p>
        </p:txBody>
      </p:sp>
      <p:sp>
        <p:nvSpPr>
          <p:cNvPr id="122883" name="Content Placeholder 2"/>
          <p:cNvSpPr>
            <a:spLocks noGrp="1"/>
          </p:cNvSpPr>
          <p:nvPr>
            <p:ph idx="1"/>
          </p:nvPr>
        </p:nvSpPr>
        <p:spPr/>
        <p:txBody>
          <a:bodyPr/>
          <a:lstStyle/>
          <a:p>
            <a:pPr>
              <a:lnSpc>
                <a:spcPct val="90000"/>
              </a:lnSpc>
            </a:pPr>
            <a:r>
              <a:rPr lang="en-US" smtClean="0"/>
              <a:t>About 9 million combatants killed</a:t>
            </a:r>
          </a:p>
          <a:p>
            <a:pPr>
              <a:lnSpc>
                <a:spcPct val="90000"/>
              </a:lnSpc>
            </a:pPr>
            <a:r>
              <a:rPr lang="en-US" smtClean="0"/>
              <a:t>20 million wounded</a:t>
            </a:r>
          </a:p>
          <a:p>
            <a:pPr>
              <a:lnSpc>
                <a:spcPct val="90000"/>
              </a:lnSpc>
            </a:pPr>
            <a:r>
              <a:rPr lang="en-US" smtClean="0"/>
              <a:t>6 million crippled </a:t>
            </a:r>
          </a:p>
          <a:p>
            <a:pPr>
              <a:lnSpc>
                <a:spcPct val="90000"/>
              </a:lnSpc>
            </a:pPr>
            <a:r>
              <a:rPr lang="en-US" smtClean="0"/>
              <a:t>117,000 dead from the US</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Causes of World War I </a:t>
            </a:r>
            <a:endParaRPr lang="en-US" dirty="0"/>
          </a:p>
        </p:txBody>
      </p:sp>
      <p:sp>
        <p:nvSpPr>
          <p:cNvPr id="123907" name="Content Placeholder 2"/>
          <p:cNvSpPr>
            <a:spLocks noGrp="1"/>
          </p:cNvSpPr>
          <p:nvPr>
            <p:ph idx="1"/>
          </p:nvPr>
        </p:nvSpPr>
        <p:spPr/>
        <p:txBody>
          <a:bodyPr/>
          <a:lstStyle/>
          <a:p>
            <a:r>
              <a:rPr lang="en-US" smtClean="0">
                <a:hlinkClick r:id="rId2"/>
              </a:rPr>
              <a:t>http://www.history.com/topics/world-war-i/world-war-i-history/videos/causes-of-world-war-i?m=528e394da93ae&amp;s=undefined&amp;f=1&amp;free=false</a:t>
            </a:r>
            <a:endParaRPr lang="en-US" smtClean="0"/>
          </a:p>
          <a:p>
            <a:endParaRPr lang="en-US" smtClean="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wwI"/>
          <p:cNvPicPr>
            <a:picLocks noGrp="1" noChangeAspect="1" noChangeArrowheads="1"/>
          </p:cNvPicPr>
          <p:nvPr>
            <p:ph/>
          </p:nvPr>
        </p:nvPicPr>
        <p:blipFill>
          <a:blip r:embed="rId2" cstate="print"/>
          <a:srcRect/>
          <a:stretch>
            <a:fillRect/>
          </a:stretch>
        </p:blipFill>
        <p:spPr>
          <a:xfrm>
            <a:off x="685800" y="7938"/>
            <a:ext cx="7696200" cy="6832600"/>
          </a:xfrm>
          <a:noFill/>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a:defRPr/>
            </a:pPr>
            <a:r>
              <a:rPr lang="en-US">
                <a:latin typeface="Georgia" pitchFamily="18" charset="0"/>
              </a:rPr>
              <a:t>Trench Warfare</a:t>
            </a:r>
          </a:p>
        </p:txBody>
      </p:sp>
      <p:sp>
        <p:nvSpPr>
          <p:cNvPr id="125955" name="Rectangle 3"/>
          <p:cNvSpPr>
            <a:spLocks noGrp="1" noChangeArrowheads="1"/>
          </p:cNvSpPr>
          <p:nvPr>
            <p:ph type="body" idx="1"/>
          </p:nvPr>
        </p:nvSpPr>
        <p:spPr/>
        <p:txBody>
          <a:bodyPr/>
          <a:lstStyle/>
          <a:p>
            <a:r>
              <a:rPr lang="en-US" smtClean="0">
                <a:latin typeface="Verdana" pitchFamily="34" charset="0"/>
              </a:rPr>
              <a:t>Technology superior to tactics</a:t>
            </a:r>
          </a:p>
          <a:p>
            <a:pPr lvl="1"/>
            <a:r>
              <a:rPr lang="en-US" smtClean="0">
                <a:latin typeface="Verdana" pitchFamily="34" charset="0"/>
              </a:rPr>
              <a:t>Machine gun versus a human charge through "No man's land"</a:t>
            </a:r>
          </a:p>
          <a:p>
            <a:pPr lvl="1"/>
            <a:r>
              <a:rPr lang="en-US" smtClean="0">
                <a:latin typeface="Verdana" pitchFamily="34" charset="0"/>
              </a:rPr>
              <a:t>New technology = poison gas, airplanes</a:t>
            </a:r>
          </a:p>
          <a:p>
            <a:r>
              <a:rPr lang="en-US" smtClean="0">
                <a:latin typeface="Verdana" pitchFamily="34" charset="0"/>
              </a:rPr>
              <a:t>Very high death rates</a:t>
            </a:r>
          </a:p>
          <a:p>
            <a:pPr lvl="1"/>
            <a:r>
              <a:rPr lang="en-US" sz="2400" smtClean="0">
                <a:latin typeface="Verdana" pitchFamily="34" charset="0"/>
              </a:rPr>
              <a:t>Battle of the Somme = 600,000 allied and 500,000 German dead for 125 miles of land</a:t>
            </a:r>
          </a:p>
          <a:p>
            <a:pPr lvl="1"/>
            <a:r>
              <a:rPr lang="en-US" sz="2400" smtClean="0">
                <a:latin typeface="Verdana" pitchFamily="34" charset="0"/>
              </a:rPr>
              <a:t>Battle of Verdun = 700,000 killed on both sides with no gain in territory</a:t>
            </a:r>
          </a:p>
          <a:p>
            <a:pPr lvl="1"/>
            <a:endParaRPr lang="en-US" sz="2400" smtClean="0">
              <a:latin typeface="Verdana" pitchFamily="34" charset="0"/>
            </a:endParaRPr>
          </a:p>
          <a:p>
            <a:pPr lvl="1"/>
            <a:endParaRPr lang="en-US" smtClean="0">
              <a:latin typeface="Verdana" pitchFamily="34" charset="0"/>
            </a:endParaRPr>
          </a:p>
        </p:txBody>
      </p:sp>
      <p:sp>
        <p:nvSpPr>
          <p:cNvPr id="125956" name="Line 4"/>
          <p:cNvSpPr>
            <a:spLocks noChangeShapeType="1"/>
          </p:cNvSpPr>
          <p:nvPr/>
        </p:nvSpPr>
        <p:spPr bwMode="auto">
          <a:xfrm>
            <a:off x="457200" y="1219200"/>
            <a:ext cx="8382000" cy="0"/>
          </a:xfrm>
          <a:prstGeom prst="line">
            <a:avLst/>
          </a:prstGeom>
          <a:noFill/>
          <a:ln w="2857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Homestead act </a:t>
            </a:r>
            <a:endParaRPr lang="en-US" dirty="0"/>
          </a:p>
        </p:txBody>
      </p:sp>
      <p:sp>
        <p:nvSpPr>
          <p:cNvPr id="31747" name="Content Placeholder 2"/>
          <p:cNvSpPr>
            <a:spLocks noGrp="1"/>
          </p:cNvSpPr>
          <p:nvPr>
            <p:ph sz="quarter" idx="1"/>
          </p:nvPr>
        </p:nvSpPr>
        <p:spPr>
          <a:xfrm>
            <a:off x="457200" y="1600200"/>
            <a:ext cx="7467600" cy="4873625"/>
          </a:xfrm>
        </p:spPr>
        <p:txBody>
          <a:bodyPr/>
          <a:lstStyle/>
          <a:p>
            <a:r>
              <a:rPr lang="en-US" smtClean="0"/>
              <a:t>1862, US passed the Homestead Act.</a:t>
            </a:r>
          </a:p>
          <a:p>
            <a:r>
              <a:rPr lang="en-US" smtClean="0"/>
              <a:t>This bill gave men over the age of 21 the right to claim 160 acres of land. </a:t>
            </a:r>
          </a:p>
        </p:txBody>
      </p:sp>
      <p:pic>
        <p:nvPicPr>
          <p:cNvPr id="31748" name="Picture 2" descr="C:\Users\shsteacher\AppData\Local\Microsoft\Windows\Temporary Internet Files\Content.IE5\O4D7GME1\MP900443143[1].jpg"/>
          <p:cNvPicPr>
            <a:picLocks noChangeAspect="1" noChangeArrowheads="1"/>
          </p:cNvPicPr>
          <p:nvPr/>
        </p:nvPicPr>
        <p:blipFill>
          <a:blip r:embed="rId2" cstate="print"/>
          <a:srcRect/>
          <a:stretch>
            <a:fillRect/>
          </a:stretch>
        </p:blipFill>
        <p:spPr bwMode="auto">
          <a:xfrm>
            <a:off x="838200" y="2895600"/>
            <a:ext cx="5491163" cy="3654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Battle of the Somme </a:t>
            </a:r>
            <a:endParaRPr lang="en-US" dirty="0"/>
          </a:p>
        </p:txBody>
      </p:sp>
      <p:sp>
        <p:nvSpPr>
          <p:cNvPr id="126979" name="Content Placeholder 2"/>
          <p:cNvSpPr>
            <a:spLocks noGrp="1"/>
          </p:cNvSpPr>
          <p:nvPr>
            <p:ph idx="1"/>
          </p:nvPr>
        </p:nvSpPr>
        <p:spPr/>
        <p:txBody>
          <a:bodyPr/>
          <a:lstStyle/>
          <a:p>
            <a:r>
              <a:rPr lang="en-US" smtClean="0">
                <a:hlinkClick r:id="rId2"/>
              </a:rPr>
              <a:t>http://www.history.com/topics/world-war-i/world-war-i-history/videos/1916-battle-of-the-somme?m=528e394da93ae&amp;s=undefined&amp;f=1&amp;free=false</a:t>
            </a:r>
            <a:endParaRPr lang="en-US" smtClean="0"/>
          </a:p>
          <a:p>
            <a:endParaRPr lang="en-US" smtClean="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Trench Warfare: Bet You didn’t </a:t>
            </a:r>
            <a:r>
              <a:rPr lang="en-US" dirty="0" err="1" smtClean="0"/>
              <a:t>kow</a:t>
            </a:r>
            <a:r>
              <a:rPr lang="en-US" dirty="0" smtClean="0"/>
              <a:t> </a:t>
            </a:r>
            <a:endParaRPr lang="en-US" dirty="0"/>
          </a:p>
        </p:txBody>
      </p:sp>
      <p:sp>
        <p:nvSpPr>
          <p:cNvPr id="128003" name="Content Placeholder 2"/>
          <p:cNvSpPr>
            <a:spLocks noGrp="1"/>
          </p:cNvSpPr>
          <p:nvPr>
            <p:ph idx="1"/>
          </p:nvPr>
        </p:nvSpPr>
        <p:spPr/>
        <p:txBody>
          <a:bodyPr/>
          <a:lstStyle/>
          <a:p>
            <a:r>
              <a:rPr lang="en-US" smtClean="0">
                <a:hlinkClick r:id="rId2"/>
              </a:rPr>
              <a:t>http://www.history.com/videos/bet-you-didnt-know-trench-warfare#bet-you-didnt-know-trench-warfarehttp://www.history.com/videos/bet-you-didnt-know-trench-warfare#bet-you-didnt-know-trench-warfare</a:t>
            </a:r>
            <a:endParaRPr lang="en-US" smtClean="0"/>
          </a:p>
          <a:p>
            <a:endParaRPr lang="en-US" smtClean="0"/>
          </a:p>
          <a:p>
            <a:endParaRPr lang="en-US" smtClean="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pPr>
              <a:defRPr/>
            </a:pPr>
            <a:r>
              <a:rPr lang="en-US">
                <a:latin typeface="Georgia" pitchFamily="18" charset="0"/>
              </a:rPr>
              <a:t>Trench Warfare</a:t>
            </a:r>
          </a:p>
        </p:txBody>
      </p:sp>
      <p:sp>
        <p:nvSpPr>
          <p:cNvPr id="129027" name="Rectangle 4"/>
          <p:cNvSpPr>
            <a:spLocks noGrp="1" noChangeArrowheads="1"/>
          </p:cNvSpPr>
          <p:nvPr>
            <p:ph type="body" idx="1"/>
          </p:nvPr>
        </p:nvSpPr>
        <p:spPr/>
        <p:txBody>
          <a:bodyPr/>
          <a:lstStyle/>
          <a:p>
            <a:pPr>
              <a:lnSpc>
                <a:spcPct val="90000"/>
              </a:lnSpc>
            </a:pPr>
            <a:r>
              <a:rPr lang="en-US" smtClean="0">
                <a:latin typeface="Verdana" pitchFamily="34" charset="0"/>
              </a:rPr>
              <a:t>From Erich Remarque's </a:t>
            </a:r>
            <a:r>
              <a:rPr lang="en-US" i="1" smtClean="0">
                <a:latin typeface="Verdana" pitchFamily="34" charset="0"/>
              </a:rPr>
              <a:t>All Quiet on the Western Front</a:t>
            </a:r>
            <a:endParaRPr lang="en-US" smtClean="0">
              <a:latin typeface="Verdana" pitchFamily="34" charset="0"/>
            </a:endParaRPr>
          </a:p>
          <a:p>
            <a:pPr lvl="1">
              <a:lnSpc>
                <a:spcPct val="90000"/>
              </a:lnSpc>
              <a:buFontTx/>
              <a:buNone/>
            </a:pPr>
            <a:r>
              <a:rPr lang="en-US" smtClean="0">
                <a:latin typeface="Verdana" pitchFamily="34" charset="0"/>
              </a:rPr>
              <a:t>"We see men living with their skulls blown open; we see soldiers run with their two feet cut off… Still the little piece of convulsed earth in which we lie is held. We have yielded no more than a few hundred yards of it as a prize to the enemy. But on every yard there lies a dead man."</a:t>
            </a:r>
          </a:p>
        </p:txBody>
      </p:sp>
      <p:sp>
        <p:nvSpPr>
          <p:cNvPr id="129028" name="Line 5"/>
          <p:cNvSpPr>
            <a:spLocks noChangeShapeType="1"/>
          </p:cNvSpPr>
          <p:nvPr/>
        </p:nvSpPr>
        <p:spPr bwMode="auto">
          <a:xfrm>
            <a:off x="457200" y="1219200"/>
            <a:ext cx="8382000" cy="0"/>
          </a:xfrm>
          <a:prstGeom prst="line">
            <a:avLst/>
          </a:prstGeom>
          <a:noFill/>
          <a:ln w="2857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30051"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Trench Warfare</a:t>
            </a:r>
            <a:endParaRPr lang="en-US" dirty="0"/>
          </a:p>
        </p:txBody>
      </p:sp>
      <p:sp>
        <p:nvSpPr>
          <p:cNvPr id="131075" name="Content Placeholder 2"/>
          <p:cNvSpPr>
            <a:spLocks noGrp="1"/>
          </p:cNvSpPr>
          <p:nvPr>
            <p:ph idx="1"/>
          </p:nvPr>
        </p:nvSpPr>
        <p:spPr/>
        <p:txBody>
          <a:bodyPr/>
          <a:lstStyle/>
          <a:p>
            <a:r>
              <a:rPr lang="en-US" smtClean="0">
                <a:hlinkClick r:id="rId2"/>
              </a:rPr>
              <a:t>http://www.history.com/topics/world-war-i/world-war-i-history/videos/trench-warfare?m=528e394da93ae&amp;s=undefined&amp;f=1&amp;free=false</a:t>
            </a:r>
            <a:endParaRPr lang="en-US" smtClean="0"/>
          </a:p>
          <a:p>
            <a:endParaRPr lang="en-US" smtClean="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US remains neutral. </a:t>
            </a:r>
            <a:endParaRPr lang="en-US" dirty="0"/>
          </a:p>
        </p:txBody>
      </p:sp>
      <p:sp>
        <p:nvSpPr>
          <p:cNvPr id="132099" name="Content Placeholder 2"/>
          <p:cNvSpPr>
            <a:spLocks noGrp="1"/>
          </p:cNvSpPr>
          <p:nvPr>
            <p:ph idx="1"/>
          </p:nvPr>
        </p:nvSpPr>
        <p:spPr>
          <a:xfrm>
            <a:off x="457200" y="1524000"/>
            <a:ext cx="8229600" cy="4625975"/>
          </a:xfrm>
        </p:spPr>
        <p:txBody>
          <a:bodyPr/>
          <a:lstStyle/>
          <a:p>
            <a:r>
              <a:rPr lang="en-US" smtClean="0"/>
              <a:t>President Woodrow Wilson declared the US neutral and won re-election in 1916 with the slogan – “He kept us out of war.”</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33123" name="Content Placeholder 2"/>
          <p:cNvSpPr>
            <a:spLocks noGrp="1"/>
          </p:cNvSpPr>
          <p:nvPr>
            <p:ph idx="1"/>
          </p:nvPr>
        </p:nvSpPr>
        <p:spPr/>
        <p:txBody>
          <a:bodyPr/>
          <a:lstStyle/>
          <a:p>
            <a:r>
              <a:rPr lang="en-US" smtClean="0"/>
              <a:t>Interventionism – the philosophy that the US should get involved with international conflicts </a:t>
            </a:r>
          </a:p>
          <a:p>
            <a:endParaRPr lang="en-US" smtClean="0"/>
          </a:p>
          <a:p>
            <a:r>
              <a:rPr lang="en-US" smtClean="0"/>
              <a:t>Isolationism – the philosophy that the US should NOT get involved </a:t>
            </a:r>
          </a:p>
          <a:p>
            <a:endParaRPr lang="en-US" smtClean="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Reasons for US involvement in WWI:</a:t>
            </a:r>
            <a:endParaRPr lang="en-US" dirty="0"/>
          </a:p>
        </p:txBody>
      </p:sp>
      <p:sp>
        <p:nvSpPr>
          <p:cNvPr id="134147" name="Content Placeholder 2"/>
          <p:cNvSpPr>
            <a:spLocks noGrp="1"/>
          </p:cNvSpPr>
          <p:nvPr>
            <p:ph idx="1"/>
          </p:nvPr>
        </p:nvSpPr>
        <p:spPr/>
        <p:txBody>
          <a:bodyPr/>
          <a:lstStyle/>
          <a:p>
            <a:r>
              <a:rPr lang="en-US" smtClean="0"/>
              <a:t>Economic reasons</a:t>
            </a:r>
          </a:p>
          <a:p>
            <a:r>
              <a:rPr lang="en-US" smtClean="0"/>
              <a:t>National security </a:t>
            </a:r>
          </a:p>
          <a:p>
            <a:r>
              <a:rPr lang="en-US" smtClean="0"/>
              <a:t>Propaganda</a:t>
            </a:r>
          </a:p>
          <a:p>
            <a:r>
              <a:rPr lang="en-US" smtClean="0"/>
              <a:t>Economic benefits</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Economic Reasons </a:t>
            </a:r>
            <a:endParaRPr lang="en-US" dirty="0"/>
          </a:p>
        </p:txBody>
      </p:sp>
      <p:sp>
        <p:nvSpPr>
          <p:cNvPr id="135171" name="Content Placeholder 2"/>
          <p:cNvSpPr>
            <a:spLocks noGrp="1"/>
          </p:cNvSpPr>
          <p:nvPr>
            <p:ph idx="1"/>
          </p:nvPr>
        </p:nvSpPr>
        <p:spPr/>
        <p:txBody>
          <a:bodyPr/>
          <a:lstStyle/>
          <a:p>
            <a:r>
              <a:rPr lang="en-US" smtClean="0"/>
              <a:t>If Great Britain lost the war, the US economy would suffer from the loss of investments in Britain.</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National Security </a:t>
            </a:r>
            <a:br>
              <a:rPr lang="en-US" dirty="0" smtClean="0"/>
            </a:br>
            <a:endParaRPr lang="en-US" dirty="0"/>
          </a:p>
        </p:txBody>
      </p:sp>
      <p:sp>
        <p:nvSpPr>
          <p:cNvPr id="136195" name="Content Placeholder 2"/>
          <p:cNvSpPr>
            <a:spLocks noGrp="1"/>
          </p:cNvSpPr>
          <p:nvPr>
            <p:ph idx="1"/>
          </p:nvPr>
        </p:nvSpPr>
        <p:spPr/>
        <p:txBody>
          <a:bodyPr/>
          <a:lstStyle/>
          <a:p>
            <a:r>
              <a:rPr lang="en-US" smtClean="0"/>
              <a:t>German U-boats (submarines) began sinking US ships.</a:t>
            </a:r>
          </a:p>
          <a:p>
            <a:pPr lvl="1"/>
            <a:r>
              <a:rPr lang="en-US" smtClean="0"/>
              <a:t>Sinking of</a:t>
            </a:r>
            <a:r>
              <a:rPr lang="en-US" i="1" smtClean="0"/>
              <a:t> Lusitania </a:t>
            </a:r>
            <a:r>
              <a:rPr lang="en-US" smtClean="0"/>
              <a:t>– killed 128 Americans</a:t>
            </a:r>
          </a:p>
          <a:p>
            <a:pPr lvl="1"/>
            <a:r>
              <a:rPr lang="en-US" smtClean="0">
                <a:hlinkClick r:id="rId3"/>
              </a:rPr>
              <a:t>http://www.history.com/topics/world-war-i/world-war-i-history/videos/u-boats-sink-the-lusitania-in-1915</a:t>
            </a:r>
            <a:r>
              <a:rPr lang="en-US" smtClean="0"/>
              <a:t>   (stop at 1:20)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Homestead act </a:t>
            </a:r>
            <a:endParaRPr lang="en-US" dirty="0"/>
          </a:p>
        </p:txBody>
      </p:sp>
      <p:sp>
        <p:nvSpPr>
          <p:cNvPr id="32771" name="Content Placeholder 2"/>
          <p:cNvSpPr>
            <a:spLocks noGrp="1"/>
          </p:cNvSpPr>
          <p:nvPr>
            <p:ph sz="quarter" idx="1"/>
          </p:nvPr>
        </p:nvSpPr>
        <p:spPr>
          <a:xfrm>
            <a:off x="457200" y="1600200"/>
            <a:ext cx="7467600" cy="1905000"/>
          </a:xfrm>
        </p:spPr>
        <p:txBody>
          <a:bodyPr>
            <a:normAutofit fontScale="92500" lnSpcReduction="20000"/>
          </a:bodyPr>
          <a:lstStyle/>
          <a:p>
            <a:pPr>
              <a:buFont typeface="Wingdings" pitchFamily="2" charset="2"/>
              <a:buNone/>
            </a:pPr>
            <a:r>
              <a:rPr lang="en-US" smtClean="0"/>
              <a:t>Agriculture greatly expanded into the </a:t>
            </a:r>
            <a:r>
              <a:rPr lang="en-US" b="1" smtClean="0"/>
              <a:t>Great Plains, </a:t>
            </a:r>
            <a:r>
              <a:rPr lang="en-US" smtClean="0"/>
              <a:t>the vast region stretching from Texas northward through the Middle West and up to Canada. </a:t>
            </a:r>
          </a:p>
          <a:p>
            <a:r>
              <a:rPr lang="en-US" smtClean="0"/>
              <a:t>Many immigrants decided to try their luck as farmers in this region.</a:t>
            </a:r>
          </a:p>
          <a:p>
            <a:endParaRPr lang="en-US" smtClean="0"/>
          </a:p>
          <a:p>
            <a:pPr>
              <a:buFont typeface="Wingdings" pitchFamily="2" charset="2"/>
              <a:buNone/>
            </a:pPr>
            <a:endParaRPr lang="en-US" smtClean="0"/>
          </a:p>
          <a:p>
            <a:pPr>
              <a:buFont typeface="Wingdings" pitchFamily="2" charset="2"/>
              <a:buNone/>
            </a:pPr>
            <a:endParaRPr lang="en-US" smtClean="0"/>
          </a:p>
        </p:txBody>
      </p:sp>
      <p:sp>
        <p:nvSpPr>
          <p:cNvPr id="32772" name="Content Placeholder 4"/>
          <p:cNvSpPr>
            <a:spLocks noGrp="1"/>
          </p:cNvSpPr>
          <p:nvPr>
            <p:ph sz="quarter" idx="2"/>
          </p:nvPr>
        </p:nvSpPr>
        <p:spPr>
          <a:xfrm flipH="1">
            <a:off x="9601200" y="1143000"/>
            <a:ext cx="73025" cy="4572000"/>
          </a:xfrm>
        </p:spPr>
        <p:txBody>
          <a:bodyPr>
            <a:normAutofit fontScale="92500" lnSpcReduction="20000"/>
          </a:bodyPr>
          <a:lstStyle/>
          <a:p>
            <a:endParaRPr lang="en-US" smtClean="0"/>
          </a:p>
        </p:txBody>
      </p:sp>
      <p:pic>
        <p:nvPicPr>
          <p:cNvPr id="32773" name="Picture 4" descr="http://upload.wikimedia.org/wikipedia/en/thumb/8/85/Map_of_the_Great_Plains.png/256px-Map_of_the_Great_Plains.png">
            <a:hlinkClick r:id="rId2" tooltip="Approximate extent of the Great Plains[1]"/>
          </p:cNvPr>
          <p:cNvPicPr>
            <a:picLocks noChangeAspect="1" noChangeArrowheads="1"/>
          </p:cNvPicPr>
          <p:nvPr/>
        </p:nvPicPr>
        <p:blipFill>
          <a:blip r:embed="rId3" cstate="print"/>
          <a:srcRect/>
          <a:stretch>
            <a:fillRect/>
          </a:stretch>
        </p:blipFill>
        <p:spPr bwMode="auto">
          <a:xfrm>
            <a:off x="1981200" y="4038600"/>
            <a:ext cx="4568825"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Security Concerns </a:t>
            </a:r>
            <a:endParaRPr lang="en-US" dirty="0"/>
          </a:p>
        </p:txBody>
      </p:sp>
      <p:sp>
        <p:nvSpPr>
          <p:cNvPr id="137219" name="Content Placeholder 2"/>
          <p:cNvSpPr>
            <a:spLocks noGrp="1"/>
          </p:cNvSpPr>
          <p:nvPr>
            <p:ph idx="1"/>
          </p:nvPr>
        </p:nvSpPr>
        <p:spPr/>
        <p:txBody>
          <a:bodyPr/>
          <a:lstStyle/>
          <a:p>
            <a:pPr lvl="1"/>
            <a:endParaRPr lang="en-US" smtClean="0"/>
          </a:p>
          <a:p>
            <a:r>
              <a:rPr lang="en-US" smtClean="0"/>
              <a:t>Feb. 23, 1917 Zimmermann telegram intercepted</a:t>
            </a:r>
          </a:p>
          <a:p>
            <a:pPr lvl="1"/>
            <a:r>
              <a:rPr lang="en-US" smtClean="0"/>
              <a:t>Letter from Germany to Mexico proposing an alliance, promised to give Mexico land back</a:t>
            </a:r>
          </a:p>
          <a:p>
            <a:pPr lvl="1"/>
            <a:endParaRPr lang="en-US" smtClean="0"/>
          </a:p>
          <a:p>
            <a:endParaRPr lang="en-US" smtClean="0"/>
          </a:p>
          <a:p>
            <a:endParaRPr lang="en-US" smtClean="0"/>
          </a:p>
          <a:p>
            <a:endParaRPr lang="en-US" smtClean="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Propaganda </a:t>
            </a:r>
            <a:endParaRPr lang="en-US" dirty="0"/>
          </a:p>
        </p:txBody>
      </p:sp>
      <p:sp>
        <p:nvSpPr>
          <p:cNvPr id="138243" name="Content Placeholder 2"/>
          <p:cNvSpPr>
            <a:spLocks noGrp="1"/>
          </p:cNvSpPr>
          <p:nvPr>
            <p:ph idx="1"/>
          </p:nvPr>
        </p:nvSpPr>
        <p:spPr/>
        <p:txBody>
          <a:bodyPr/>
          <a:lstStyle/>
          <a:p>
            <a:r>
              <a:rPr lang="en-US" smtClean="0"/>
              <a:t>Information that is widely spread to help build support for one side, while making people hate or dislike the other side</a:t>
            </a:r>
          </a:p>
          <a:p>
            <a:r>
              <a:rPr lang="en-US" smtClean="0"/>
              <a:t>Wilson set up a special committee to convince people to back the war against Germany</a:t>
            </a: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Economic Benefits </a:t>
            </a:r>
            <a:endParaRPr lang="en-US" dirty="0"/>
          </a:p>
        </p:txBody>
      </p:sp>
      <p:sp>
        <p:nvSpPr>
          <p:cNvPr id="139267" name="Content Placeholder 2"/>
          <p:cNvSpPr>
            <a:spLocks noGrp="1"/>
          </p:cNvSpPr>
          <p:nvPr>
            <p:ph idx="1"/>
          </p:nvPr>
        </p:nvSpPr>
        <p:spPr/>
        <p:txBody>
          <a:bodyPr/>
          <a:lstStyle/>
          <a:p>
            <a:r>
              <a:rPr lang="en-US" smtClean="0"/>
              <a:t>Industrial production rose - b/c of high demands for food, weapons, fuel, and many other supplies </a:t>
            </a:r>
          </a:p>
          <a:p>
            <a:r>
              <a:rPr lang="en-US" smtClean="0"/>
              <a:t>Farmers saw agricultural prices rise </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US enters WWI. </a:t>
            </a:r>
            <a:endParaRPr lang="en-US" dirty="0"/>
          </a:p>
        </p:txBody>
      </p:sp>
      <p:sp>
        <p:nvSpPr>
          <p:cNvPr id="140291" name="Content Placeholder 2"/>
          <p:cNvSpPr>
            <a:spLocks noGrp="1"/>
          </p:cNvSpPr>
          <p:nvPr>
            <p:ph idx="1"/>
          </p:nvPr>
        </p:nvSpPr>
        <p:spPr/>
        <p:txBody>
          <a:bodyPr>
            <a:normAutofit lnSpcReduction="10000"/>
          </a:bodyPr>
          <a:lstStyle/>
          <a:p>
            <a:r>
              <a:rPr lang="en-US" smtClean="0"/>
              <a:t>April 2</a:t>
            </a:r>
            <a:r>
              <a:rPr lang="en-US" baseline="30000" smtClean="0"/>
              <a:t>nd</a:t>
            </a:r>
            <a:r>
              <a:rPr lang="en-US" smtClean="0"/>
              <a:t>, 1917, President Woodrow Wilson asked Congress for a declaration of war against Germany. </a:t>
            </a:r>
          </a:p>
          <a:p>
            <a:r>
              <a:rPr lang="en-US" smtClean="0"/>
              <a:t>The US gave the Allies the final edge it needed to force Germany to sign an armistice (agreement to stop fighting). </a:t>
            </a:r>
          </a:p>
          <a:p>
            <a:r>
              <a:rPr lang="en-US" smtClean="0"/>
              <a:t>Once the fighting stopped, the leaders of several nations met together for a peace conference in Paris. </a:t>
            </a: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25 interesting facts about WWI that you didn’t know </a:t>
            </a:r>
            <a:endParaRPr lang="en-US" dirty="0"/>
          </a:p>
        </p:txBody>
      </p:sp>
      <p:sp>
        <p:nvSpPr>
          <p:cNvPr id="141315" name="Content Placeholder 2"/>
          <p:cNvSpPr>
            <a:spLocks noGrp="1"/>
          </p:cNvSpPr>
          <p:nvPr>
            <p:ph idx="1"/>
          </p:nvPr>
        </p:nvSpPr>
        <p:spPr/>
        <p:txBody>
          <a:bodyPr/>
          <a:lstStyle/>
          <a:p>
            <a:r>
              <a:rPr lang="en-US" smtClean="0"/>
              <a:t>https://www.youtube.com/watch?v=bRcKpWZOalo</a:t>
            </a: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Wilsonian</a:t>
            </a:r>
            <a:r>
              <a:rPr lang="en-US" dirty="0" smtClean="0"/>
              <a:t> Diplomacy</a:t>
            </a:r>
            <a:endParaRPr lang="en-US" dirty="0"/>
          </a:p>
        </p:txBody>
      </p:sp>
      <p:sp>
        <p:nvSpPr>
          <p:cNvPr id="142339" name="Content Placeholder 2"/>
          <p:cNvSpPr>
            <a:spLocks noGrp="1"/>
          </p:cNvSpPr>
          <p:nvPr>
            <p:ph idx="1"/>
          </p:nvPr>
        </p:nvSpPr>
        <p:spPr/>
        <p:txBody>
          <a:bodyPr>
            <a:normAutofit lnSpcReduction="10000"/>
          </a:bodyPr>
          <a:lstStyle/>
          <a:p>
            <a:r>
              <a:rPr lang="en-US" smtClean="0"/>
              <a:t>President Wilson went to the peace conference with no desire to punish Germany, but wanted to engage in diplomacy (find solutions that would satisfy both sides without further fighting).</a:t>
            </a:r>
          </a:p>
          <a:p>
            <a:r>
              <a:rPr lang="en-US" smtClean="0"/>
              <a:t>He did NOT want to put harsh conditions on his former enemy and he did NOT want to gain territory.</a:t>
            </a:r>
          </a:p>
          <a:p>
            <a:r>
              <a:rPr lang="en-US" smtClean="0"/>
              <a:t>Wilson’s goal was peace and stability.</a:t>
            </a: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Wilson’s Fourteen Points </a:t>
            </a:r>
            <a:endParaRPr lang="en-US" dirty="0"/>
          </a:p>
        </p:txBody>
      </p:sp>
      <p:sp>
        <p:nvSpPr>
          <p:cNvPr id="143363" name="Content Placeholder 2"/>
          <p:cNvSpPr>
            <a:spLocks noGrp="1"/>
          </p:cNvSpPr>
          <p:nvPr>
            <p:ph idx="1"/>
          </p:nvPr>
        </p:nvSpPr>
        <p:spPr/>
        <p:txBody>
          <a:bodyPr>
            <a:normAutofit lnSpcReduction="10000"/>
          </a:bodyPr>
          <a:lstStyle/>
          <a:p>
            <a:r>
              <a:rPr lang="en-US" smtClean="0"/>
              <a:t>Wilson’s Plan</a:t>
            </a:r>
          </a:p>
          <a:p>
            <a:pPr lvl="1"/>
            <a:r>
              <a:rPr lang="en-US" smtClean="0"/>
              <a:t>Reduction in weapons</a:t>
            </a:r>
          </a:p>
          <a:p>
            <a:pPr lvl="1"/>
            <a:r>
              <a:rPr lang="en-US" smtClean="0"/>
              <a:t>Right to self-determination (power to govern oneself)</a:t>
            </a:r>
          </a:p>
          <a:p>
            <a:pPr lvl="1"/>
            <a:endParaRPr lang="en-US" smtClean="0"/>
          </a:p>
          <a:p>
            <a:pPr lvl="1"/>
            <a:endParaRPr lang="en-US" smtClean="0"/>
          </a:p>
          <a:p>
            <a:pPr lvl="1"/>
            <a:r>
              <a:rPr lang="en-US" smtClean="0"/>
              <a:t>http://avalon.law.yale.edu/20th_century/wilson14.asp</a:t>
            </a:r>
          </a:p>
          <a:p>
            <a:pPr>
              <a:buFont typeface="Wingdings 2" pitchFamily="18" charset="2"/>
              <a:buNone/>
            </a:pPr>
            <a:r>
              <a:rPr lang="en-US" smtClean="0"/>
              <a:t> </a:t>
            </a: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League of Nations </a:t>
            </a:r>
            <a:endParaRPr lang="en-US" dirty="0"/>
          </a:p>
        </p:txBody>
      </p:sp>
      <p:sp>
        <p:nvSpPr>
          <p:cNvPr id="144387" name="Content Placeholder 2"/>
          <p:cNvSpPr>
            <a:spLocks noGrp="1"/>
          </p:cNvSpPr>
          <p:nvPr>
            <p:ph idx="1"/>
          </p:nvPr>
        </p:nvSpPr>
        <p:spPr/>
        <p:txBody>
          <a:bodyPr/>
          <a:lstStyle/>
          <a:p>
            <a:r>
              <a:rPr lang="en-US" smtClean="0"/>
              <a:t>Wilson also proposed founding the LON.</a:t>
            </a:r>
          </a:p>
          <a:p>
            <a:r>
              <a:rPr lang="en-US" smtClean="0"/>
              <a:t>The purpose would be to provide a place where countries could peacefully discuss solutions to their differences rather than go to war. </a:t>
            </a:r>
          </a:p>
          <a:p>
            <a:r>
              <a:rPr lang="en-US" smtClean="0"/>
              <a:t>Ironically, the US did not join the LON, but several other countries did. </a:t>
            </a: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After the War – </a:t>
            </a:r>
            <a:br>
              <a:rPr lang="en-US" dirty="0" smtClean="0"/>
            </a:br>
            <a:r>
              <a:rPr lang="en-US" dirty="0" smtClean="0"/>
              <a:t>Return to Isolationism </a:t>
            </a:r>
            <a:endParaRPr lang="en-US" dirty="0"/>
          </a:p>
        </p:txBody>
      </p:sp>
      <p:sp>
        <p:nvSpPr>
          <p:cNvPr id="145411" name="Content Placeholder 2"/>
          <p:cNvSpPr>
            <a:spLocks noGrp="1"/>
          </p:cNvSpPr>
          <p:nvPr>
            <p:ph idx="1"/>
          </p:nvPr>
        </p:nvSpPr>
        <p:spPr/>
        <p:txBody>
          <a:bodyPr/>
          <a:lstStyle/>
          <a:p>
            <a:r>
              <a:rPr lang="en-US" smtClean="0"/>
              <a:t>The US feared the League of Nations would drag them back into war and wanted to stay out of foreign affairs. </a:t>
            </a: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Treaty of Versailles </a:t>
            </a:r>
            <a:endParaRPr lang="en-US" dirty="0"/>
          </a:p>
        </p:txBody>
      </p:sp>
      <p:sp>
        <p:nvSpPr>
          <p:cNvPr id="146435" name="Content Placeholder 2"/>
          <p:cNvSpPr>
            <a:spLocks noGrp="1"/>
          </p:cNvSpPr>
          <p:nvPr>
            <p:ph idx="1"/>
          </p:nvPr>
        </p:nvSpPr>
        <p:spPr>
          <a:xfrm>
            <a:off x="304800" y="1774825"/>
            <a:ext cx="8382000" cy="4625975"/>
          </a:xfrm>
        </p:spPr>
        <p:txBody>
          <a:bodyPr/>
          <a:lstStyle/>
          <a:p>
            <a:r>
              <a:rPr lang="en-US" smtClean="0"/>
              <a:t>Unlike Wilson, many of his European allies wanted retribution.</a:t>
            </a:r>
          </a:p>
          <a:p>
            <a:r>
              <a:rPr lang="en-US" smtClean="0"/>
              <a:t>Europe had fought in the war longer and lost more lives than the US and wanted someone to pay. </a:t>
            </a:r>
          </a:p>
          <a:p>
            <a:r>
              <a:rPr lang="en-US" smtClean="0"/>
              <a:t>Germany was forced to take responsibility for the war and pay reparations to the Allies.</a:t>
            </a:r>
          </a:p>
          <a:p>
            <a:r>
              <a:rPr lang="en-US" smtClean="0"/>
              <a:t>In today’s dollars - $400 billion </a:t>
            </a:r>
          </a:p>
          <a:p>
            <a:r>
              <a:rPr lang="en-US" sz="1200" smtClean="0"/>
              <a:t>http://www.csmonitor.com/World/Europe/2010/1004/Germany-finishes-paying-WWI-reparations-ending-century-of-guilt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Advancements</a:t>
            </a:r>
            <a:endParaRPr lang="en-US" dirty="0"/>
          </a:p>
        </p:txBody>
      </p:sp>
      <p:sp>
        <p:nvSpPr>
          <p:cNvPr id="33795" name="Content Placeholder 4"/>
          <p:cNvSpPr>
            <a:spLocks noGrp="1"/>
          </p:cNvSpPr>
          <p:nvPr>
            <p:ph sz="quarter" idx="1"/>
          </p:nvPr>
        </p:nvSpPr>
        <p:spPr>
          <a:xfrm>
            <a:off x="457200" y="1600200"/>
            <a:ext cx="7467600" cy="4873625"/>
          </a:xfrm>
        </p:spPr>
        <p:txBody>
          <a:bodyPr>
            <a:normAutofit fontScale="85000" lnSpcReduction="20000"/>
          </a:bodyPr>
          <a:lstStyle/>
          <a:p>
            <a:r>
              <a:rPr lang="en-US" smtClean="0"/>
              <a:t>Farming –</a:t>
            </a:r>
          </a:p>
          <a:p>
            <a:pPr lvl="1"/>
            <a:r>
              <a:rPr lang="en-US" smtClean="0"/>
              <a:t>Dug wells, then harnessed the wind power of windmills in order to pump water </a:t>
            </a:r>
          </a:p>
          <a:p>
            <a:pPr lvl="1"/>
            <a:r>
              <a:rPr lang="en-US" smtClean="0"/>
              <a:t>John Deere – steel plow </a:t>
            </a:r>
          </a:p>
          <a:p>
            <a:pPr lvl="1"/>
            <a:r>
              <a:rPr lang="en-US" smtClean="0"/>
              <a:t>Cyrus McCormick – mechanical reaper  </a:t>
            </a:r>
          </a:p>
          <a:p>
            <a:r>
              <a:rPr lang="en-US" smtClean="0"/>
              <a:t>Ranching – </a:t>
            </a:r>
          </a:p>
          <a:p>
            <a:pPr lvl="1"/>
            <a:r>
              <a:rPr lang="en-US" smtClean="0"/>
              <a:t>Railroads</a:t>
            </a:r>
          </a:p>
          <a:p>
            <a:pPr lvl="1"/>
            <a:r>
              <a:rPr lang="en-US" smtClean="0"/>
              <a:t>Barbed wire </a:t>
            </a:r>
          </a:p>
          <a:p>
            <a:r>
              <a:rPr lang="en-US" smtClean="0"/>
              <a:t>Mining –Gold Rush sparked advancements in mining</a:t>
            </a:r>
          </a:p>
          <a:p>
            <a:pPr lvl="1"/>
            <a:r>
              <a:rPr lang="en-US" smtClean="0"/>
              <a:t>mining corporations took over and encouraged advanced equipment production to obtain harder to reach metals </a:t>
            </a: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Treaty of Versailles </a:t>
            </a:r>
            <a:endParaRPr lang="en-US" dirty="0"/>
          </a:p>
        </p:txBody>
      </p:sp>
      <p:sp>
        <p:nvSpPr>
          <p:cNvPr id="147459" name="Content Placeholder 2"/>
          <p:cNvSpPr>
            <a:spLocks noGrp="1"/>
          </p:cNvSpPr>
          <p:nvPr>
            <p:ph idx="1"/>
          </p:nvPr>
        </p:nvSpPr>
        <p:spPr/>
        <p:txBody>
          <a:bodyPr/>
          <a:lstStyle/>
          <a:p>
            <a:r>
              <a:rPr lang="en-US" smtClean="0">
                <a:hlinkClick r:id="rId2"/>
              </a:rPr>
              <a:t>http://www.history.com/topics/world-war-i/world-war-i-history/videos/treaty-of-versailles-end-world-war-i?m=528e394da93ae&amp;s=undefined&amp;f=1&amp;free=false</a:t>
            </a:r>
            <a:endParaRPr lang="en-US" smtClean="0"/>
          </a:p>
          <a:p>
            <a:endParaRPr lang="en-US" smtClean="0"/>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Treaty of Versailles </a:t>
            </a:r>
            <a:endParaRPr lang="en-US" dirty="0"/>
          </a:p>
        </p:txBody>
      </p:sp>
      <p:sp>
        <p:nvSpPr>
          <p:cNvPr id="148483" name="Content Placeholder 2"/>
          <p:cNvSpPr>
            <a:spLocks noGrp="1"/>
          </p:cNvSpPr>
          <p:nvPr>
            <p:ph idx="1"/>
          </p:nvPr>
        </p:nvSpPr>
        <p:spPr/>
        <p:txBody>
          <a:bodyPr>
            <a:normAutofit lnSpcReduction="10000"/>
          </a:bodyPr>
          <a:lstStyle/>
          <a:p>
            <a:r>
              <a:rPr lang="en-US" smtClean="0"/>
              <a:t>These conditions ultimately led to economic depression and great bitterness on the part of most Germans, and created the conditions necessary for the rise of a young, charismatic leader – Adolf Hitler. </a:t>
            </a:r>
          </a:p>
          <a:p>
            <a:endParaRPr lang="en-US" smtClean="0"/>
          </a:p>
          <a:p>
            <a:r>
              <a:rPr lang="en-US" smtClean="0"/>
              <a:t>Despite his masterful diplomacy, President Woodrow Wilson failed to get his own country to sign the treaty ending WWI. </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Legacy of WWI</a:t>
            </a:r>
            <a:endParaRPr lang="en-US" dirty="0"/>
          </a:p>
        </p:txBody>
      </p:sp>
      <p:sp>
        <p:nvSpPr>
          <p:cNvPr id="149507" name="Content Placeholder 2"/>
          <p:cNvSpPr>
            <a:spLocks noGrp="1"/>
          </p:cNvSpPr>
          <p:nvPr>
            <p:ph idx="1"/>
          </p:nvPr>
        </p:nvSpPr>
        <p:spPr/>
        <p:txBody>
          <a:bodyPr/>
          <a:lstStyle/>
          <a:p>
            <a:r>
              <a:rPr lang="en-US" smtClean="0">
                <a:hlinkClick r:id="rId2"/>
              </a:rPr>
              <a:t>http://www.history.com/topics/world-war-i/world-war-i-history/videos/legacy-of-world-war-i?m=528e394da93ae&amp;s=undefined&amp;f=1&amp;free=false</a:t>
            </a:r>
            <a:endParaRPr lang="en-US" smtClean="0"/>
          </a:p>
          <a:p>
            <a:endParaRPr lang="en-US" smtClean="0"/>
          </a:p>
          <a:p>
            <a:endParaRPr lang="en-US" smtClean="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50531" name="Content Placeholder 2"/>
          <p:cNvSpPr>
            <a:spLocks noGrp="1"/>
          </p:cNvSpPr>
          <p:nvPr>
            <p:ph idx="1"/>
          </p:nvPr>
        </p:nvSpPr>
        <p:spPr/>
        <p:txBody>
          <a:bodyPr/>
          <a:lstStyle/>
          <a:p>
            <a:r>
              <a:rPr lang="en-US" smtClean="0"/>
              <a:t>The end of WWI marked America’s emergence as the world’s clear economic leader.</a:t>
            </a: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51555" name="Content Placeholder 2"/>
          <p:cNvSpPr>
            <a:spLocks noGrp="1"/>
          </p:cNvSpPr>
          <p:nvPr>
            <p:ph idx="1"/>
          </p:nvPr>
        </p:nvSpPr>
        <p:spPr/>
        <p:txBody>
          <a:bodyPr/>
          <a:lstStyle/>
          <a:p>
            <a:r>
              <a:rPr lang="en-US" smtClean="0"/>
              <a:t>Read Zimmerman article</a:t>
            </a:r>
          </a:p>
          <a:p>
            <a:endParaRPr lang="en-US" smtClean="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Extra: The Christmas Truce </a:t>
            </a:r>
            <a:endParaRPr lang="en-US" dirty="0"/>
          </a:p>
        </p:txBody>
      </p:sp>
      <p:sp>
        <p:nvSpPr>
          <p:cNvPr id="152579" name="Content Placeholder 2"/>
          <p:cNvSpPr>
            <a:spLocks noGrp="1"/>
          </p:cNvSpPr>
          <p:nvPr>
            <p:ph idx="1"/>
          </p:nvPr>
        </p:nvSpPr>
        <p:spPr/>
        <p:txBody>
          <a:bodyPr/>
          <a:lstStyle/>
          <a:p>
            <a:r>
              <a:rPr lang="en-US" smtClean="0">
                <a:hlinkClick r:id="rId2"/>
              </a:rPr>
              <a:t>http://www.history.com/topics/world-war-i/world-war-i-history/videos/the-christmas-truce?m=528e394da93ae&amp;s=undefined&amp;f=1&amp;free=false</a:t>
            </a:r>
            <a:endParaRPr lang="en-US" smtClean="0"/>
          </a:p>
          <a:p>
            <a:endParaRPr lang="en-US" smtClean="0"/>
          </a:p>
          <a:p>
            <a:endParaRPr lang="en-US" smtClean="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Daily opener </a:t>
            </a:r>
            <a:endParaRPr lang="en-US" dirty="0"/>
          </a:p>
        </p:txBody>
      </p:sp>
      <p:sp>
        <p:nvSpPr>
          <p:cNvPr id="153603" name="Content Placeholder 2"/>
          <p:cNvSpPr>
            <a:spLocks noGrp="1"/>
          </p:cNvSpPr>
          <p:nvPr>
            <p:ph idx="1"/>
          </p:nvPr>
        </p:nvSpPr>
        <p:spPr/>
        <p:txBody>
          <a:bodyPr/>
          <a:lstStyle/>
          <a:p>
            <a:r>
              <a:rPr lang="en-US" smtClean="0"/>
              <a:t>Put your daily opener book on my desk. (if complete)</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Quiz </a:t>
            </a:r>
            <a:endParaRPr lang="en-US" dirty="0"/>
          </a:p>
        </p:txBody>
      </p:sp>
      <p:sp>
        <p:nvSpPr>
          <p:cNvPr id="154627" name="Content Placeholder 2"/>
          <p:cNvSpPr>
            <a:spLocks noGrp="1"/>
          </p:cNvSpPr>
          <p:nvPr>
            <p:ph idx="1"/>
          </p:nvPr>
        </p:nvSpPr>
        <p:spPr>
          <a:xfrm>
            <a:off x="457200" y="1371600"/>
            <a:ext cx="8229600" cy="4625975"/>
          </a:xfrm>
        </p:spPr>
        <p:txBody>
          <a:bodyPr>
            <a:normAutofit fontScale="92500" lnSpcReduction="20000"/>
          </a:bodyPr>
          <a:lstStyle/>
          <a:p>
            <a:pPr marL="631825" indent="-514350">
              <a:buFont typeface="Wingdings 2" pitchFamily="18" charset="2"/>
              <a:buAutoNum type="arabicPeriod"/>
            </a:pPr>
            <a:r>
              <a:rPr lang="en-US" smtClean="0"/>
              <a:t>Why did the US initially remain neutral during World War I? What changed and led the US to enter the war?</a:t>
            </a:r>
          </a:p>
          <a:p>
            <a:pPr marL="631825" indent="-514350">
              <a:buFont typeface="Wingdings 2" pitchFamily="18" charset="2"/>
              <a:buAutoNum type="arabicPeriod"/>
            </a:pPr>
            <a:r>
              <a:rPr lang="en-US" smtClean="0"/>
              <a:t>What is propaganda, and what role did it play in the US during WWI?</a:t>
            </a:r>
          </a:p>
          <a:p>
            <a:pPr marL="631825" indent="-514350">
              <a:buFont typeface="Wingdings 2" pitchFamily="18" charset="2"/>
              <a:buAutoNum type="arabicPeriod"/>
            </a:pPr>
            <a:r>
              <a:rPr lang="en-US" smtClean="0"/>
              <a:t>What were some of WWI’s economic effects on the US?</a:t>
            </a:r>
          </a:p>
          <a:p>
            <a:pPr marL="631825" indent="-514350">
              <a:buFont typeface="Wingdings 2" pitchFamily="18" charset="2"/>
              <a:buAutoNum type="arabicPeriod"/>
            </a:pPr>
            <a:r>
              <a:rPr lang="en-US" smtClean="0"/>
              <a:t>What were President Wilson’s diplomatic goals after the war? In what ways did the Treaty of Versailles support Wilson’s goals? In what ways did it work against them? </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r>
              <a:rPr lang="en-US" dirty="0" smtClean="0"/>
              <a:t>World War I clip</a:t>
            </a:r>
            <a:endParaRPr lang="en-US" dirty="0"/>
          </a:p>
        </p:txBody>
      </p:sp>
      <p:sp>
        <p:nvSpPr>
          <p:cNvPr id="155651" name="Content Placeholder 2"/>
          <p:cNvSpPr>
            <a:spLocks noGrp="1"/>
          </p:cNvSpPr>
          <p:nvPr>
            <p:ph idx="1"/>
          </p:nvPr>
        </p:nvSpPr>
        <p:spPr/>
        <p:txBody>
          <a:bodyPr/>
          <a:lstStyle/>
          <a:p>
            <a:r>
              <a:rPr lang="en-US" smtClean="0"/>
              <a:t>https://www.youtube.com/user/crashcourse</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56675" name="Content Placeholder 2"/>
          <p:cNvSpPr>
            <a:spLocks noGrp="1"/>
          </p:cNvSpPr>
          <p:nvPr>
            <p:ph idx="1"/>
          </p:nvPr>
        </p:nvSpPr>
        <p:spPr/>
        <p:txBody>
          <a:bodyPr/>
          <a:lstStyle/>
          <a:p>
            <a:r>
              <a:rPr lang="en-US" smtClean="0"/>
              <a:t>7.1 Identify causes of American imperialism (i.e., raw materials, nationalism, missionaries, militarism, Monroe Doctrine).</a:t>
            </a:r>
          </a:p>
          <a:p>
            <a:endParaRPr lang="en-US" smtClean="0"/>
          </a:p>
          <a:p>
            <a:r>
              <a:rPr lang="en-US" smtClean="0"/>
              <a:t>Test Question - List and explain the causes of American imperialism.  </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Other Inventions </a:t>
            </a:r>
            <a:endParaRPr lang="en-US" dirty="0"/>
          </a:p>
        </p:txBody>
      </p:sp>
      <p:sp>
        <p:nvSpPr>
          <p:cNvPr id="34819" name="Content Placeholder 2"/>
          <p:cNvSpPr>
            <a:spLocks noGrp="1"/>
          </p:cNvSpPr>
          <p:nvPr>
            <p:ph sz="quarter" idx="1"/>
          </p:nvPr>
        </p:nvSpPr>
        <p:spPr>
          <a:xfrm>
            <a:off x="457200" y="1600200"/>
            <a:ext cx="7467600" cy="4873625"/>
          </a:xfrm>
        </p:spPr>
        <p:txBody>
          <a:bodyPr/>
          <a:lstStyle/>
          <a:p>
            <a:r>
              <a:rPr lang="en-US" smtClean="0"/>
              <a:t>Indoor plumbing – running water in homes and work</a:t>
            </a:r>
          </a:p>
          <a:p>
            <a:r>
              <a:rPr lang="en-US" smtClean="0"/>
              <a:t>Communications – telegraph lines and eventually telephone </a:t>
            </a:r>
          </a:p>
          <a:p>
            <a:r>
              <a:rPr lang="en-US" smtClean="0"/>
              <a:t>Transportation –railroads, electric trolleys </a:t>
            </a: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Progressive Era Review Clip</a:t>
            </a:r>
            <a:endParaRPr lang="en-US" dirty="0"/>
          </a:p>
        </p:txBody>
      </p:sp>
      <p:sp>
        <p:nvSpPr>
          <p:cNvPr id="157699" name="Content Placeholder 2"/>
          <p:cNvSpPr>
            <a:spLocks noGrp="1"/>
          </p:cNvSpPr>
          <p:nvPr>
            <p:ph idx="1"/>
          </p:nvPr>
        </p:nvSpPr>
        <p:spPr/>
        <p:txBody>
          <a:bodyPr/>
          <a:lstStyle/>
          <a:p>
            <a:r>
              <a:rPr lang="en-US" smtClean="0">
                <a:hlinkClick r:id="rId2"/>
              </a:rPr>
              <a:t>http://app.discoveryeducation.com/search?Ntt=progressive+era</a:t>
            </a:r>
            <a:r>
              <a:rPr lang="en-US" smtClean="0"/>
              <a:t>+</a:t>
            </a:r>
          </a:p>
          <a:p>
            <a:endParaRPr lang="en-US" smtClean="0"/>
          </a:p>
          <a:p>
            <a:endParaRPr lang="en-US" smtClean="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Impromptu Skits </a:t>
            </a:r>
            <a:endParaRPr lang="en-US" dirty="0"/>
          </a:p>
        </p:txBody>
      </p:sp>
      <p:sp>
        <p:nvSpPr>
          <p:cNvPr id="158723" name="Content Placeholder 2"/>
          <p:cNvSpPr>
            <a:spLocks noGrp="1"/>
          </p:cNvSpPr>
          <p:nvPr>
            <p:ph idx="1"/>
          </p:nvPr>
        </p:nvSpPr>
        <p:spPr/>
        <p:txBody>
          <a:bodyPr>
            <a:normAutofit lnSpcReduction="10000"/>
          </a:bodyPr>
          <a:lstStyle/>
          <a:p>
            <a:r>
              <a:rPr lang="en-US" smtClean="0"/>
              <a:t>Start Time – 9:46</a:t>
            </a:r>
          </a:p>
          <a:p>
            <a:r>
              <a:rPr lang="en-US" smtClean="0"/>
              <a:t>Video Taping Beings at 10:15 </a:t>
            </a:r>
          </a:p>
          <a:p>
            <a:endParaRPr lang="en-US" smtClean="0"/>
          </a:p>
          <a:p>
            <a:r>
              <a:rPr lang="en-US" smtClean="0"/>
              <a:t>Requirements</a:t>
            </a:r>
          </a:p>
          <a:p>
            <a:pPr lvl="1"/>
            <a:r>
              <a:rPr lang="en-US" smtClean="0"/>
              <a:t>Cover a topic(s) from assigned section</a:t>
            </a:r>
          </a:p>
          <a:p>
            <a:pPr lvl="1"/>
            <a:r>
              <a:rPr lang="en-US" smtClean="0"/>
              <a:t>Must be historically accurate</a:t>
            </a:r>
          </a:p>
          <a:p>
            <a:pPr lvl="1"/>
            <a:r>
              <a:rPr lang="en-US" smtClean="0"/>
              <a:t>At least one visual created </a:t>
            </a:r>
          </a:p>
          <a:p>
            <a:pPr lvl="1"/>
            <a:r>
              <a:rPr lang="en-US" smtClean="0"/>
              <a:t>Act or Narrate </a:t>
            </a:r>
          </a:p>
          <a:p>
            <a:pPr lvl="1"/>
            <a:r>
              <a:rPr lang="en-US" smtClean="0"/>
              <a:t>2-3 Minutes</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endParaRPr lang="en-US"/>
          </a:p>
        </p:txBody>
      </p:sp>
      <p:sp>
        <p:nvSpPr>
          <p:cNvPr id="159747" name="Content Placeholder 2"/>
          <p:cNvSpPr>
            <a:spLocks noGrp="1"/>
          </p:cNvSpPr>
          <p:nvPr>
            <p:ph idx="1"/>
          </p:nvPr>
        </p:nvSpPr>
        <p:spPr>
          <a:xfrm>
            <a:off x="381000" y="1676400"/>
            <a:ext cx="8229600" cy="4625975"/>
          </a:xfrm>
        </p:spPr>
        <p:txBody>
          <a:bodyPr/>
          <a:lstStyle/>
          <a:p>
            <a:endParaRPr lang="en-US" smtClean="0"/>
          </a:p>
          <a:p>
            <a:r>
              <a:rPr lang="en-US" smtClean="0"/>
              <a:t>7.10 Analyze the American isolationist position versus interventionist arguments.</a:t>
            </a:r>
          </a:p>
          <a:p>
            <a:endParaRPr lang="en-US" smtClean="0"/>
          </a:p>
          <a:p>
            <a:r>
              <a:rPr lang="en-US" smtClean="0"/>
              <a:t>Test Question - Analyze the American isolationist position versus interventionist arguments.</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a:defRPr/>
            </a:pPr>
            <a:r>
              <a:rPr lang="en-US" dirty="0" smtClean="0"/>
              <a:t>Review Questions </a:t>
            </a:r>
            <a:endParaRPr lang="en-US" dirty="0"/>
          </a:p>
        </p:txBody>
      </p:sp>
      <p:sp>
        <p:nvSpPr>
          <p:cNvPr id="3" name="Content Placeholder 2"/>
          <p:cNvSpPr>
            <a:spLocks noGrp="1"/>
          </p:cNvSpPr>
          <p:nvPr>
            <p:ph idx="1"/>
          </p:nvPr>
        </p:nvSpPr>
        <p:spPr/>
        <p:txBody>
          <a:bodyPr>
            <a:normAutofit fontScale="92500"/>
          </a:bodyPr>
          <a:lstStyle/>
          <a:p>
            <a:pPr marL="514350" indent="-514350" fontAlgn="auto">
              <a:spcAft>
                <a:spcPts val="0"/>
              </a:spcAft>
              <a:buFont typeface="Arial" pitchFamily="34" charset="0"/>
              <a:buAutoNum type="arabicPeriod"/>
              <a:defRPr/>
            </a:pPr>
            <a:r>
              <a:rPr lang="en-US" sz="2500" dirty="0" smtClean="0"/>
              <a:t>Define imperialism.</a:t>
            </a:r>
          </a:p>
          <a:p>
            <a:pPr marL="514350" indent="-514350" fontAlgn="auto">
              <a:spcAft>
                <a:spcPts val="0"/>
              </a:spcAft>
              <a:buFont typeface="Arial" pitchFamily="34" charset="0"/>
              <a:buAutoNum type="arabicPeriod"/>
              <a:defRPr/>
            </a:pPr>
            <a:r>
              <a:rPr lang="en-US" sz="2500" dirty="0" smtClean="0"/>
              <a:t>Which President encouraged imperialism by his excitement for the Spanish American War and the Panama Canal?</a:t>
            </a:r>
          </a:p>
          <a:p>
            <a:pPr marL="514350" indent="-514350" fontAlgn="auto">
              <a:spcAft>
                <a:spcPts val="0"/>
              </a:spcAft>
              <a:buFont typeface="Arial" pitchFamily="34" charset="0"/>
              <a:buAutoNum type="arabicPeriod"/>
              <a:defRPr/>
            </a:pPr>
            <a:r>
              <a:rPr lang="en-US" sz="2500" dirty="0" smtClean="0"/>
              <a:t>Explain one reason the US was imperialistic.</a:t>
            </a:r>
          </a:p>
          <a:p>
            <a:pPr marL="514350" indent="-514350" fontAlgn="auto">
              <a:spcAft>
                <a:spcPts val="0"/>
              </a:spcAft>
              <a:buFont typeface="Arial" pitchFamily="34" charset="0"/>
              <a:buAutoNum type="arabicPeriod"/>
              <a:defRPr/>
            </a:pPr>
            <a:r>
              <a:rPr lang="en-US" sz="2500" dirty="0" smtClean="0"/>
              <a:t>Evaluate the United States today in the area of imperialism. Is the US imperialistic? Why is it or is it not?</a:t>
            </a:r>
          </a:p>
          <a:p>
            <a:pPr marL="514350" indent="-514350" fontAlgn="auto">
              <a:spcAft>
                <a:spcPts val="0"/>
              </a:spcAft>
              <a:buFont typeface="Arial" pitchFamily="34" charset="0"/>
              <a:buAutoNum type="arabicPeriod"/>
              <a:defRPr/>
            </a:pPr>
            <a:r>
              <a:rPr lang="en-US" sz="2500" dirty="0" smtClean="0"/>
              <a:t>Why did World War I begin? Did a single incident start the ‘Great War’? </a:t>
            </a:r>
          </a:p>
          <a:p>
            <a:pPr marL="514350" indent="-514350" fontAlgn="auto">
              <a:spcAft>
                <a:spcPts val="0"/>
              </a:spcAft>
              <a:buFont typeface="Arial" pitchFamily="34" charset="0"/>
              <a:buAutoNum type="arabicPeriod"/>
              <a:defRPr/>
            </a:pPr>
            <a:r>
              <a:rPr lang="en-US" sz="2500" dirty="0" smtClean="0"/>
              <a:t>Imagine you were a diplomat in the early 1900s. What could you have done to prevent World War I from ever starting? </a:t>
            </a:r>
          </a:p>
          <a:p>
            <a:pPr>
              <a:defRPr/>
            </a:pPr>
            <a:endParaRPr lang="en-US" sz="2500"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691" y="0"/>
            <a:ext cx="939403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11502"/>
            <a:ext cx="7772400" cy="1470025"/>
          </a:xfrm>
        </p:spPr>
        <p:txBody>
          <a:bodyPr/>
          <a:lstStyle/>
          <a:p>
            <a:r>
              <a:rPr lang="en-US" dirty="0" smtClean="0">
                <a:solidFill>
                  <a:srgbClr val="FF0000"/>
                </a:solidFill>
              </a:rPr>
              <a:t>America Moves to the City</a:t>
            </a:r>
            <a:endParaRPr lang="en-US" dirty="0">
              <a:solidFill>
                <a:srgbClr val="FF0000"/>
              </a:solidFill>
            </a:endParaRPr>
          </a:p>
        </p:txBody>
      </p:sp>
    </p:spTree>
    <p:extLst>
      <p:ext uri="{BB962C8B-B14F-4D97-AF65-F5344CB8AC3E}">
        <p14:creationId xmlns="" xmlns:p14="http://schemas.microsoft.com/office/powerpoint/2010/main" val="407714484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Mass Migration</a:t>
            </a:r>
            <a:endParaRPr lang="en-US" dirty="0">
              <a:solidFill>
                <a:schemeClr val="bg1"/>
              </a:solidFill>
            </a:endParaRPr>
          </a:p>
        </p:txBody>
      </p:sp>
      <p:sp>
        <p:nvSpPr>
          <p:cNvPr id="3" name="Content Placeholder 2"/>
          <p:cNvSpPr>
            <a:spLocks noGrp="1"/>
          </p:cNvSpPr>
          <p:nvPr>
            <p:ph idx="1"/>
          </p:nvPr>
        </p:nvSpPr>
        <p:spPr>
          <a:xfrm>
            <a:off x="4419600" y="1600200"/>
            <a:ext cx="4267200" cy="4525963"/>
          </a:xfrm>
        </p:spPr>
        <p:txBody>
          <a:bodyPr/>
          <a:lstStyle/>
          <a:p>
            <a:r>
              <a:rPr lang="en-US" dirty="0" smtClean="0">
                <a:solidFill>
                  <a:schemeClr val="bg1"/>
                </a:solidFill>
              </a:rPr>
              <a:t>By 1900, 4 in 10 Americans lived in cities</a:t>
            </a:r>
          </a:p>
          <a:p>
            <a:endParaRPr lang="en-US" dirty="0">
              <a:solidFill>
                <a:schemeClr val="bg1"/>
              </a:solidFill>
            </a:endParaRPr>
          </a:p>
          <a:p>
            <a:r>
              <a:rPr lang="en-US" dirty="0" smtClean="0">
                <a:solidFill>
                  <a:schemeClr val="bg1"/>
                </a:solidFill>
              </a:rPr>
              <a:t>US had 3 cities with over 1 million people (NYC 3.5 million)</a:t>
            </a:r>
            <a:endParaRPr lang="en-US"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65" y="1828800"/>
            <a:ext cx="4276629" cy="3333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739050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Cities Reach Skyward</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Skyscrapers became possible due to steel and the electric elevator</a:t>
            </a:r>
          </a:p>
          <a:p>
            <a:endParaRPr lang="en-US" dirty="0">
              <a:solidFill>
                <a:schemeClr val="bg1"/>
              </a:solidFill>
            </a:endParaRPr>
          </a:p>
          <a:p>
            <a:endParaRPr lang="en-US" dirty="0">
              <a:solidFill>
                <a:schemeClr val="bg1"/>
              </a:solidFill>
            </a:endParaRPr>
          </a:p>
        </p:txBody>
      </p:sp>
      <p:sp>
        <p:nvSpPr>
          <p:cNvPr id="4" name="Rectangle 7"/>
          <p:cNvSpPr>
            <a:spLocks noChangeArrowheads="1"/>
          </p:cNvSpPr>
          <p:nvPr/>
        </p:nvSpPr>
        <p:spPr bwMode="auto">
          <a:xfrm>
            <a:off x="0" y="26988"/>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1"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1" y="2667000"/>
            <a:ext cx="312438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2867026"/>
            <a:ext cx="4876800" cy="363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66035098"/>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Transit</a:t>
            </a:r>
            <a:endParaRPr lang="en-US" dirty="0"/>
          </a:p>
        </p:txBody>
      </p:sp>
      <p:sp>
        <p:nvSpPr>
          <p:cNvPr id="3" name="Content Placeholder 2"/>
          <p:cNvSpPr>
            <a:spLocks noGrp="1"/>
          </p:cNvSpPr>
          <p:nvPr>
            <p:ph idx="1"/>
          </p:nvPr>
        </p:nvSpPr>
        <p:spPr/>
        <p:txBody>
          <a:bodyPr/>
          <a:lstStyle/>
          <a:p>
            <a:r>
              <a:rPr lang="en-US" dirty="0" smtClean="0"/>
              <a:t>Electric trolleys  and subways brought workers from suburbs to cities</a:t>
            </a:r>
          </a:p>
          <a:p>
            <a:endParaRPr lang="en-US" dirty="0"/>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76400" y="2819400"/>
            <a:ext cx="5233115" cy="3800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6998375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34863" y="3487270"/>
            <a:ext cx="5109137" cy="3551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82" y="31375"/>
            <a:ext cx="4433320" cy="3455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6166266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 Stores</a:t>
            </a:r>
            <a:endParaRPr lang="en-US" dirty="0"/>
          </a:p>
        </p:txBody>
      </p:sp>
      <p:sp>
        <p:nvSpPr>
          <p:cNvPr id="3" name="Content Placeholder 2"/>
          <p:cNvSpPr>
            <a:spLocks noGrp="1"/>
          </p:cNvSpPr>
          <p:nvPr>
            <p:ph idx="1"/>
          </p:nvPr>
        </p:nvSpPr>
        <p:spPr>
          <a:xfrm>
            <a:off x="4495800" y="1600200"/>
            <a:ext cx="4191000" cy="4525963"/>
          </a:xfrm>
        </p:spPr>
        <p:txBody>
          <a:bodyPr/>
          <a:lstStyle/>
          <a:p>
            <a:r>
              <a:rPr lang="en-US" dirty="0" smtClean="0"/>
              <a:t>Macy’s (NYC) &amp; Marshall Fields (Chicago)</a:t>
            </a:r>
          </a:p>
          <a:p>
            <a:endParaRPr lang="en-US" dirty="0"/>
          </a:p>
          <a:p>
            <a:r>
              <a:rPr lang="en-US" dirty="0" smtClean="0"/>
              <a:t>Mail order catalogs (Sears &amp; Roebucks)</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506070"/>
            <a:ext cx="3677581" cy="47916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73239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Dawes Act of 1887</a:t>
            </a:r>
            <a:endParaRPr lang="en-US" dirty="0"/>
          </a:p>
        </p:txBody>
      </p:sp>
      <p:sp>
        <p:nvSpPr>
          <p:cNvPr id="35843" name="Content Placeholder 2"/>
          <p:cNvSpPr>
            <a:spLocks noGrp="1"/>
          </p:cNvSpPr>
          <p:nvPr>
            <p:ph sz="quarter" idx="1"/>
          </p:nvPr>
        </p:nvSpPr>
        <p:spPr>
          <a:xfrm>
            <a:off x="457200" y="1600200"/>
            <a:ext cx="7467600" cy="4873625"/>
          </a:xfrm>
        </p:spPr>
        <p:txBody>
          <a:bodyPr/>
          <a:lstStyle/>
          <a:p>
            <a:r>
              <a:rPr lang="en-US" smtClean="0"/>
              <a:t>Purpose – to civilize Native Americans </a:t>
            </a:r>
          </a:p>
          <a:p>
            <a:r>
              <a:rPr lang="en-US" smtClean="0"/>
              <a:t>Gave them 160 acres to farm </a:t>
            </a:r>
          </a:p>
          <a:p>
            <a:r>
              <a:rPr lang="en-US" smtClean="0"/>
              <a:t>Didn’t take into account Indian culture</a:t>
            </a:r>
          </a:p>
          <a:p>
            <a:r>
              <a:rPr lang="en-US" smtClean="0"/>
              <a:t>Most of the best land ended up in white hands.</a:t>
            </a:r>
          </a:p>
          <a:p>
            <a:r>
              <a:rPr lang="en-US" smtClean="0"/>
              <a:t>Catastrophe </a:t>
            </a:r>
          </a:p>
          <a:p>
            <a:r>
              <a:rPr lang="en-US" smtClean="0"/>
              <a:t>Hurt Native Americans instead </a:t>
            </a:r>
          </a:p>
        </p:txBody>
      </p:sp>
      <p:pic>
        <p:nvPicPr>
          <p:cNvPr id="35844" name="Picture 1" descr="C:\Users\shsteacher\AppData\Local\Microsoft\Windows\Temporary Internet Files\Content.IE5\O4D7GME1\MC900355919[1].wmf"/>
          <p:cNvPicPr>
            <a:picLocks noChangeAspect="1" noChangeArrowheads="1"/>
          </p:cNvPicPr>
          <p:nvPr/>
        </p:nvPicPr>
        <p:blipFill>
          <a:blip r:embed="rId3" cstate="print"/>
          <a:srcRect/>
          <a:stretch>
            <a:fillRect/>
          </a:stretch>
        </p:blipFill>
        <p:spPr bwMode="auto">
          <a:xfrm>
            <a:off x="6172200" y="3352800"/>
            <a:ext cx="2212975" cy="3052763"/>
          </a:xfrm>
          <a:prstGeom prst="rect">
            <a:avLst/>
          </a:prstGeom>
          <a:noFill/>
          <a:ln w="9525">
            <a:noFill/>
            <a:miter lim="800000"/>
            <a:headEnd/>
            <a:tailEnd/>
          </a:ln>
        </p:spPr>
      </p:pic>
      <p:pic>
        <p:nvPicPr>
          <p:cNvPr id="5" name="MS900054238[1].mid">
            <a:hlinkClick r:id="" action="ppaction://media"/>
          </p:cNvPr>
          <p:cNvPicPr>
            <a:picLocks noRot="1" noChangeAspect="1"/>
          </p:cNvPicPr>
          <p:nvPr>
            <a:audioFile r:link="rId1"/>
          </p:nvPr>
        </p:nvPicPr>
        <p:blipFill>
          <a:blip r:embed="rId4" cstate="print"/>
          <a:srcRect/>
          <a:stretch>
            <a:fillRect/>
          </a:stretch>
        </p:blipFill>
        <p:spPr bwMode="auto">
          <a:xfrm>
            <a:off x="4419600" y="3276600"/>
            <a:ext cx="304800" cy="304800"/>
          </a:xfrm>
          <a:prstGeom prst="rect">
            <a:avLst/>
          </a:prstGeom>
          <a:noFill/>
          <a:ln w="9525">
            <a:noFill/>
            <a:miter lim="800000"/>
            <a:headEnd/>
            <a:tailEnd/>
          </a:ln>
        </p:spPr>
      </p:pic>
      <p:pic>
        <p:nvPicPr>
          <p:cNvPr id="35846" name="Picture 3" descr="C:\Users\shsteacher\AppData\Local\Microsoft\Windows\Temporary Internet Files\Content.IE5\QG6I6YEZ\MC900150097[1].wmf"/>
          <p:cNvPicPr>
            <a:picLocks noChangeAspect="1" noChangeArrowheads="1"/>
          </p:cNvPicPr>
          <p:nvPr/>
        </p:nvPicPr>
        <p:blipFill>
          <a:blip r:embed="rId5" cstate="print"/>
          <a:srcRect/>
          <a:stretch>
            <a:fillRect/>
          </a:stretch>
        </p:blipFill>
        <p:spPr bwMode="auto">
          <a:xfrm>
            <a:off x="1066800" y="4537075"/>
            <a:ext cx="3449638" cy="2320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2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City Living Side Effects</a:t>
            </a:r>
            <a:endParaRPr lang="en-US" dirty="0">
              <a:solidFill>
                <a:schemeClr val="bg1"/>
              </a:solidFill>
            </a:endParaRPr>
          </a:p>
        </p:txBody>
      </p:sp>
      <p:sp>
        <p:nvSpPr>
          <p:cNvPr id="3" name="Content Placeholder 2"/>
          <p:cNvSpPr>
            <a:spLocks noGrp="1"/>
          </p:cNvSpPr>
          <p:nvPr>
            <p:ph idx="1"/>
          </p:nvPr>
        </p:nvSpPr>
        <p:spPr>
          <a:xfrm>
            <a:off x="4343400" y="1600200"/>
            <a:ext cx="4343400" cy="4525963"/>
          </a:xfrm>
        </p:spPr>
        <p:txBody>
          <a:bodyPr/>
          <a:lstStyle/>
          <a:p>
            <a:r>
              <a:rPr lang="en-US" dirty="0" smtClean="0">
                <a:solidFill>
                  <a:schemeClr val="bg1"/>
                </a:solidFill>
              </a:rPr>
              <a:t>Most buildings had no indoor plumbing</a:t>
            </a:r>
          </a:p>
          <a:p>
            <a:endParaRPr lang="en-US" dirty="0">
              <a:solidFill>
                <a:schemeClr val="bg1"/>
              </a:solidFill>
            </a:endParaRPr>
          </a:p>
          <a:p>
            <a:r>
              <a:rPr lang="en-US" dirty="0" smtClean="0">
                <a:solidFill>
                  <a:schemeClr val="bg1"/>
                </a:solidFill>
              </a:rPr>
              <a:t>Was no trash pick-up service</a:t>
            </a:r>
          </a:p>
          <a:p>
            <a:endParaRPr lang="en-US" dirty="0">
              <a:solidFill>
                <a:schemeClr val="bg1"/>
              </a:solidFill>
            </a:endParaRPr>
          </a:p>
          <a:p>
            <a:r>
              <a:rPr lang="en-US" dirty="0" smtClean="0">
                <a:solidFill>
                  <a:schemeClr val="bg1"/>
                </a:solidFill>
              </a:rPr>
              <a:t>No water treatment facility </a:t>
            </a:r>
          </a:p>
          <a:p>
            <a:endParaRPr lang="en-US" dirty="0">
              <a:solidFill>
                <a:schemeClr val="bg1"/>
              </a:solidFill>
            </a:endParaRPr>
          </a:p>
          <a:p>
            <a:endParaRPr lang="en-US" dirty="0"/>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059" y="1905000"/>
            <a:ext cx="4318000"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3136076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Tenement Housing</a:t>
            </a:r>
            <a:endParaRPr lang="en-US" dirty="0">
              <a:solidFill>
                <a:schemeClr val="bg1"/>
              </a:solidFill>
            </a:endParaRPr>
          </a:p>
        </p:txBody>
      </p:sp>
      <p:sp>
        <p:nvSpPr>
          <p:cNvPr id="3" name="Content Placeholder 2"/>
          <p:cNvSpPr>
            <a:spLocks noGrp="1"/>
          </p:cNvSpPr>
          <p:nvPr>
            <p:ph idx="1"/>
          </p:nvPr>
        </p:nvSpPr>
        <p:spPr>
          <a:xfrm>
            <a:off x="4572000" y="1600200"/>
            <a:ext cx="4114800" cy="4525963"/>
          </a:xfrm>
        </p:spPr>
        <p:txBody>
          <a:bodyPr/>
          <a:lstStyle/>
          <a:p>
            <a:r>
              <a:rPr lang="en-US" dirty="0" smtClean="0">
                <a:solidFill>
                  <a:schemeClr val="bg1"/>
                </a:solidFill>
              </a:rPr>
              <a:t>Several poor families would be crammed onto each floor</a:t>
            </a:r>
          </a:p>
          <a:p>
            <a:endParaRPr lang="en-US" dirty="0">
              <a:solidFill>
                <a:schemeClr val="bg1"/>
              </a:solidFill>
            </a:endParaRPr>
          </a:p>
          <a:p>
            <a:r>
              <a:rPr lang="en-US" dirty="0" smtClean="0">
                <a:solidFill>
                  <a:schemeClr val="bg1"/>
                </a:solidFill>
              </a:rPr>
              <a:t>Harbored insects and disease </a:t>
            </a:r>
            <a:endParaRPr lang="en-US" dirty="0">
              <a:solidFill>
                <a:schemeClr val="bg1"/>
              </a:solidFill>
            </a:endParaRP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894" y="1905000"/>
            <a:ext cx="4546146" cy="346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0342019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lsciblogs.baruch.cuny.edu/his1005fall2010/files/2010/10/Photo_ImmigrantsWaitingToBePassedForEntry-EllisIsland-500.jpg"/>
          <p:cNvPicPr>
            <a:picLocks noChangeAspect="1" noChangeArrowheads="1"/>
          </p:cNvPicPr>
          <p:nvPr/>
        </p:nvPicPr>
        <p:blipFill>
          <a:blip r:embed="rId2" cstate="print"/>
          <a:srcRect/>
          <a:stretch>
            <a:fillRect/>
          </a:stretch>
        </p:blipFill>
        <p:spPr bwMode="auto">
          <a:xfrm>
            <a:off x="0" y="0"/>
            <a:ext cx="9128689" cy="6858000"/>
          </a:xfrm>
          <a:prstGeom prst="rect">
            <a:avLst/>
          </a:prstGeom>
          <a:noFill/>
        </p:spPr>
      </p:pic>
      <p:sp>
        <p:nvSpPr>
          <p:cNvPr id="2" name="Title 1"/>
          <p:cNvSpPr>
            <a:spLocks noGrp="1"/>
          </p:cNvSpPr>
          <p:nvPr>
            <p:ph type="ctrTitle"/>
          </p:nvPr>
        </p:nvSpPr>
        <p:spPr>
          <a:xfrm>
            <a:off x="685800" y="457200"/>
            <a:ext cx="7772400" cy="1165225"/>
          </a:xfrm>
        </p:spPr>
        <p:txBody>
          <a:bodyPr/>
          <a:lstStyle/>
          <a:p>
            <a:r>
              <a:rPr lang="en-US" dirty="0" smtClean="0">
                <a:solidFill>
                  <a:schemeClr val="bg1"/>
                </a:solidFill>
              </a:rPr>
              <a:t>Immigration</a:t>
            </a:r>
            <a:endParaRPr lang="en-US" dirty="0">
              <a:solidFill>
                <a:schemeClr val="bg1"/>
              </a:solidFill>
            </a:endParaRPr>
          </a:p>
        </p:txBody>
      </p:sp>
      <p:sp>
        <p:nvSpPr>
          <p:cNvPr id="1026" name="AutoShape 2" descr="data:image/jpeg;base64,/9j/4AAQSkZJRgABAQAAAQABAAD/2wCEAAkGBhQSERUUExQWFRUWGBgYFxcYFxodHRwbGBwXGxwaGxoXHSYfGBwjHBgaHy8gIycpLCwsGiAxNTAqNSYrLCkBCQoKDgwOGA8PFCkcFBwpKSkpKSksKSkpKSkpKSwpKSwsKSkpLCkyLCwpKSwpKSkpLCkpKSksKSksKSkpKSkpKf/AABEIAL4BCQMBIgACEQEDEQH/xAAcAAACAwEBAQEAAAAAAAAAAAAEBQMGBwIBAAj/xABNEAABAgQDAwgGBgcGBAcBAAABAhEAAwQhEjFBBVFhBhMicYGRofAHFDKxwdEVI0JScuEkM1NigrLxFiVDksLSNURzoiY0VHSDk7MX/8QAFgEBAQEAAAAAAAAAAAAAAAAAAAEC/8QAGhEBAQADAQEAAAAAAAAAAAAAAAERMUECIf/aAAwDAQACEQMRAD8A+FVlmLJ03AN7opHLSYozwSc0D3q89sXqk2LOUEHDYpSbkZEBtYWbe9Hs6fNSrnZUsBLXUTqdBbxgM3VMtmeHndHnOnT3xe0+jOSn9dtCWOCQP9SolRyR2Uj9ZWqU2bFA9yTBcs95zjnxjoK3/laNHFLsJDe3M/imfBhBMnb+x5RHNUgJH2ih249MnKBlmEmWpWQJ6gT7okVTKSHUCn8QI9+cfoOu2vKpJAm4HQSMIQAHxXB0DGK1V+lilJAVTLU2iggtlk9oGVaRLdKb6DLqg6VTEB+FotKeU9CsDHS9XQlm3YYmRX7OX/gqT/AofyqgiiVcj6w77P3CKFVrImLH7yvAnfG4zaPZqiSVKR1mYPeISTuQWypiyUVrKckjnpdib3Cg4vFoybnCN4jr1qNUX6Hqdf6utuW0lq/lUIFnegyb/h1Ms9aFDxBMRcs3VMfzePJdStIISogGL1P9Cdam6VSVfxKHvTAKvRVtFP8AgpV1TE/EiBlVpVQpRusjreJAtOsxRvcAE5dcOKj0fV6f+Um/wsr+UmATyerJbvTTh+KUr4iCh1KSASFKJewb4wMieQd/5wXMRNSemFI/gPytA8yYDmons3++Al54Lt5ygacjCW8Y8IY9F2jmdNxFyGJbyIDsmPMHWeyPkoO490dmUo/ZMBGWG+/5R4vq8mJU068mjxWz15201gIkK+EdCcwiRVEoZqHx90cT6fCM37IDsVFm3uY5TMudY4k0y1WShR6gfFhnBkjYFSo2p5x6pa/lACGY0epmHfDiVyIrlf8AKzu1BHvgyR6Na8gnmCkD7ykjuDwFaK41/wDtaIqCPRNXKboIvvWLdcWD+xk/fL/zflDBnD2TTJwpOJRdCc1qbIaAxUeXJwzUJSSBguHNziVcvFwkhkJv9hL9gEKeU+wkrpZ1TbFLCEAEGwKgSQQczia4NnyMGVc2VyHq6hHOBGFJBUkrOEqAZ8AzIvmzcYJ5D8khWzpqFFYEtGLoFIJLt9ux741jZ4mChkky0LPqyW6Zf2EMGKNWyBijeiSYU1NSGUxlMrACVDp6YdbkPpBS7a/I6XLrDTpXOSkSecC1pBY4iOlzbgpbUawm+i1y5yZaVInEgkYSDoS19bZcIv3KGuA2qFDEGpcIJ6GElSiD9Zh4W4wvqkpVW0xURNJkrBZOZZTMA7jcNA8EWjlal9kySbHDJfrwjuzjH65YcveNo5USsey5aWYHmQ258PujGtqUikKAUMyWLM4DCLVi2CyUNfop7LD8oPo1vnr5tCxgEJ/CPd4QfQqYDeYiO9oTumeoG2vRHlozyvW8xf41e8+eyL3tF+cbL2fACKDWL+tXf7aveYUcYmy7/Pm8SS9oTE+zMUn8KiPcYHUpo9STw3QaNqflXVoyqZwz/wARfxMMZPpFr0f81N4Ox/mEVpZI649Cz8oC4SfSrtEM84K/FLRfwhtTelmtOfNnrlt7jGdyklxdrh84cy9fO7z3QFwm+mioQrCuRJWGH3hn2mPf/wCry1tzmz5Sic7g+9F4oG0JZ5xuAPkR4voB/Pm8BoaOWuzln6zZ8tJDXZHyD5QVKotnV0wmXKEpAd1IZJTn0lAWZgN/xjJfP5Rpfo4lj6Pr2AJaz6fVr7oCaZsDZEv2q8n8JB7AyDERk7CTnPnzDwx6dSBGczWGfnriLGlnLvBMNRRtXYSEFpa1MclJWVE8CS0BzOWWyE+xQKP4gn4qMZ0pY4d0RFb3gYadJ5d0bEy9nSh+Io+CI4m+lYI9ijkJzzf4ARnlFM6TXD24XIjnaktlsWdPd+ecDC+L9MlUPYkyEjqUf9Qgad6YK9TgGWkcJY+LxRkm1u2OCuAuM30o7QI/XkfhQkfCLF6NeU1TUVuGdOVMSULLG7EAGzM2sZaIvXofUPpAb+bme4QAvLbbc8Vs5AnLSlKyAAogN1Aw55z9898VTlyr9PqPxn3CH/Pjj57IW4IfSE/VoLXwJt/CI429MP0XUgIUQVS3UClk9JGYJxdwOcVeby3mpOEoSyQE65AAaHhBf9rzOoKuWZTA80SsLFunlhIdT4dIGGi7NrR6jJUZc0NTWISohsCX9l9zgkW74pnoqqUipqXXheVZR347G+6LJsXbazRSWEkJTT4WXOSCohKQFYcL6ZPd+EVb0Y1+GrmiWpGOYnCOcJSCcWIthBJye7WGbxeEP9tTUq2ujCtCj6soA4vtYlZEFnbfo8LaykHrtMChBUqXMcDUsW0yybt3mGnKajX67KmzOZKyhSAm5RYKU5BDlRdhoIr9XSn1qmKkSkKXLUQEFkgAZKFnUdG36wqLzt2U+y0OGbmXD5dJD9esZzyq2eJk9CcSgCmaTjSLFLfdAzIjRNog/RKH3SnY5MpOvA+6KdMlhVQCsrKuanrClPYoA0FlO/XYQ4QnnLwpSDmye8Ad8NtlEEDqt2wtrapKVMUJOdziy7FQdsqoxZBKR1K+Kj5eA92qfrGtkn3CM+2l+tmcFq98aLXA48gbJuU38YrvKCqEqTTrTJkYphnlajKSXwTSgZ8ICrDxjwHjDRPKCZoiQN31Er/bHQ5UTxkZY6pMkf6IjRTzu/w+PGO0IP3TfcDDM8rKnLniOoIT7kiHnKPlJUo9W5ufMQFU0lasKyHUcQUotqSLwRWZFFMKh9Ws/wACj8IfI2PPOUicR/0l/AQvTypqyoA1U43H+Krt1hlM2lNUT9bNP/yLPDfAcVXJirVMcU08hs+aX8RH0/kjWKT/AOWmu2ob+Zu+AKqpWZ3trIAGpIsNzw32E+CsN39UnDXehoBenkXV2eTht9qZLHbdcXnkTsaZIoqxMzA6w4aYhX2Fi5QohPa2UZhLollmQrL7h+A640b0bUxTRVwUhQJAYFJDnBMFgRf84k2VUjyRXrPpU9dQj4GOByTSM6yjHDnVK/lQYGmbKnaSJrt+zX8oj+g6j9hNG50KFv6RQ1ouRqJpKU1tMVBKldETSyUh1G6BkLwGdiUw9qvltwkzz/pEMOSezp0ubMK0KSPV6gB95lqYXMJU7CnjNIG95koe9UAb9DUf/rVKcXCaZfxUI5n7OoQz1NQRwpx8ZsRUuxJiSFKwAKBIedKuHY/avcEdkRV2ylKI6ckbnnS9W/egJeY2flztWrqlSk+9ZjsJ2cBlWH+KSPcDC5Wxlp9pclJsbzA7EWsOEE0+xipSUCbJKlEJHTOZsB7O+Cm9DSUMyRPmiVU/UJQSDOT0sagkZS7Nm8OvRnPp1V6RJkrlqwLOJU3HZrhsCbnfw4wi2VTBFJXJ5yWXTIBUCSB9br0X00Bhp6K6UJ2ilQmIX9XMBCceqc+kkCAE5UV9OirnCZSiasTFOrnlpB3dFNhZh2Qb6+j9hL/zL+cJuWNIg1s8qnIQcanBSskZfdSRxhr6mP2ie5XyhUip156aus+fdDbk/LCqDaBculEi2JQB+sa6QWXwB7IS146ahxMH7JqZKaWrRMPTWmXzVlF1JmObiwZJ1h1Wv7B2WVbPkNNmYDTXCZxYdBGQw2GYO6w6qH6PaMGvUkfs1/dVoC3TSRchnbV4+O3U09JTqky8ahLKJhUZgSCux9lYB3jxdoQ7H2+qmmlYRjUpGFgpaQPZDkoIUQw0IvDiLh6QwqSlHOMfrjhwpEt082mxEptXD6xWtiVPOVCGSAS7FSphwgAks63Nn74d7d2kmpTRTSgywqexStSpg6OEEuu6hwB4ZxXNo1HN1ToIThTLYpThHsJex67vn2xaka3VrH0Ol/uIyfQhsy/jlFNkAioBW3Sp6nIqsAjiWf8AKLVSzSdgBZuRLJbfhWWvplFDpdoBc8LDhQp6rEkqKwMKFEXN7kPAVitnLxrcl8Su9zv+UQisWHAWe+IlzlFZJuSczvOsfLPVnnEURPr5gIaYs9FJ9om/l4bbTmA0dFjJFp7nCFZzVbyIry1u3UBD3apehouqeOP61V2grmnpZS6dRCjiSpanMtLlKJeLD7Rz0gGXUywFPjUSGSWSMJcXYG9nDQVIqwijYJGIzZiXvlMkhOm657YUpl62+MEPOTslK5yFOopRNkJKVJHSxqNi2nQv1wTyprUhNLhK3NMi7pFgZgcgJN7b90D8mKwApl9F1VFMtz7TJKg18xcFu2PtuSecTSAZmkSAN55yaAOv5QKH2ltAJnFKMaMHQLTDcpYFRByfNntDEbV/RkK6d50wEuXLIk2z0cluJis1NQVrUss6iVFt5MdS5hYDFYEkAmwNr9ZAHdBT2btXm6hYBWyStHTWpgbh8IOYz7IP2JX4kVRxkkUs4+0rejebdecVisrOcUpRAcrWv/MXZ9QG8vDbkmno1n/s5/8Aoh1E3KmrKKlaQVdESwOmvSWgfeaLb6On9Ur7hXQSRcn7E213Y/lGebc2gqfPXMUliogMLWSkJGpuwfreL16Ly9HtH8KD/wBk2E2l0qFTJQiUhftKUWsskCwIy14R9t2enGl0JJ5qQLlWkqW2RiI06zTJsWMwqGWWEA68Ii2wp5oI0lSRppKQOO6CmvIpYM6YAlIenqHZ/wBks6m3ZCJVQMxLRpor/dDjkUhqhXGRUt/9MyK2U5aQD+pqDgpmQkvKUwCd86blew1iHaVWqVNCkoCCFHCWDgoIyfc48I4ragplUxBylL//AFm2gXbFSozZjmzm2l2Pygrup2zNnLMycQtZZ1KSCbBgMtAAIO2Ct5yHSl+dksQlIIdd8hCU1alAA5Akiw1bUDhDfk3O/SJQ+9Nk+Cr++AL2W/qNco4ber5AftTna+UM/RLOJ2ikWYy5hsAMhwHGFWx1f3dX9dN/Os/KGHolP95I3GXM/l/KCAeXc5q6ezDpHQfKG3rPV3D5Qk5dn9OnvfpQz54bz3xPW1is7QBM1QG/4ZwNMBB18++GE9SlTVhKMRfLrtpeCtrbCmSxjWUqAwuUuwKwSE39r2TcWeKhJzxZtN3hlH2Ix3iBNvAQx+jiqSJoxHp83g1snE7Mejo+9oKLTWrFFKViYy6lWA26LIQr33gCmmCdNxTVkPmpnZh0Q3Z4QRPp5gpgCghphOEuFAYR0vu4cxvcGLHs/k1Lp5S/WJbqUhKxzhI5vokkpKbKcsAYIumzw/J5YDlpU0cbLXGVUtPMClKkhV0KQotosYVpDi9lAcHEaryYnAbAKrgBE0sM2StZs9n64oXJOq5+caYq5vnSopVq+eACwClXvvtF4ipKknHgIIU+Fjm+5jcRHMlkKKdQSCBfK3bDGtXKTUzAhSloExWBR+0AqxJsb5uN8EJTIFNMmCYlU1SiOaYgpBJIKSR0ktvLhoikQVnDGqq8cmSjCRzQWCSbHGsqDbt0ByiQrEmysgM8wRrnnDaYtKZCAkkTCWWFgNnYguXBFikpteCgJi1CQlBTYzCsHV2wse6IJcsqISA5OQ3w522pQmJTNShKkBLoTiCVWsQkjouGtlubKB5CSpfOJXLCs7W7hl2QRFsmrFPUy1rSTzawVJ34TcXtDLb84iXRKDg+rAuOE2dEHJvYC62epOIIYYlrIJYOBYDO5iXlLsL1SYgJUZicKVYlIwhzoxJ0Y2OsAhOZtHhDnc9oMWjohasPTJZjkA+aRle0cyJSVKZwLOCcnGfZn3QVAlEOeT1amV6xicc5TzJaGDupWFgd1gbw6rOTsiVSKXiMyZhfEkEpGSnTkyWOat8Idm0kuZixzChg4DdfZutBCyoWSeloG7so0P0XKaj2j+BP8s2KBUSFElX2L9NrHCWGXvyjVeQM9UygnApSCmQlDhukAZpBLHcpuyHSswm0kwSkqOLAcrKbr3QLMBDPkb+erKNR5VTMFNMlKYFMsskZNkGGYu2kZpLkqXLtiUUswwk2PEZZ6tANeRF6o7uZqB1PKmQorKUIXgSoLdmIYZ+7vhpyZmCRPdQKlFExAQhiemhSST1Ak9kdbBouclOo9DnpaSmxF0LLkm/2QIHQEyRziJctiFS0lJcWcziM9R07trCyfNKjiPbFr2tLQypaUhJKpiBhySBUIuRpdoqCx4QMvMUGSJ6ksUllC4IOWrwElFoKpkOpKRdyB3mCrBsoD6OrSLdKnfj0lGDvRMv+80O36uZ/KY52lJTTU9TTveaZSpTJ+yhS3xHfZ9XYxF6K/wDikq/2Zn8piVA3LZL1tQRklfv/AKQ8+i5n3YRcth+m1TZFY+OkWj1tP73jD1sisU1VIE9aZyVJBUGmy7qRYC6DZYNi1jufI+cpqg4xLQoTJaTilzQkjnB95nOrjrByiaq2rJlqYU6VKFipRdywu0Q/2qWPYly0DgkRrqIKWuqneWFPwljq3cYaCjnrpbhYn89mVEHmsHW3tdsKpvKOoOcwgbgwiUqWaQzlLJPPhGZe8sq3s1ojT08n5xtMmIF36S3htVbQxUyKedV4ggMA6lJCQ2EAEsFC6X+6pms8VOPAjweERunI6kSvYhloUVJVziASwPSWQRuFyYyzasqTInTEBHTlKwk41Zjcza62jVvRkhtjJe3TWbvlzljfTjGZ7Y2PMm11R0FBBnTCV4ThAClXfI290OJ1xsXk2qqH1UsAtZKJZUe18h1wDt7YkylmoRUFgpioABwl2fgY2rkVyZNHLmNMCwr2MmYPd05vaM+9LUlJqZWOaMWDpDCzNrldy/VFOs+lqI4Z33/lB1Js2ZPWES0lcwi0uXc9Z0AHGItoypeICSokauPj+Ua1yMRIpqJU6QRPwIKpoSkCYnMupKiFADKzgtnEaZnLoOYq5IrUFSTdaAsKU103OKygdC2UantPYdAKXnFSUDEEhwkOAMLkFIcFgTGU8odses1AmAKSwAzcuCS43Zv1xphrJNfsqqMwFFXKkqWsJWpKZmEPzuAHCp8iCLE8RF6inckNupl1BTJkslVgcWZBN1KV7LhgwYQL6QqpS6o4pa0YOioLb2syzNbLOFuw6rC6WvmOO8cYZ7YKpsp1nEpIwg/uh8IfMtYAnRoiBOSm1EJqU88JeFikYkJKQSQQS4sbe1o+54n9Ie1ETJqEJlCWUB1EICSVLCdAGKWAIPGKyC/nwj6fPUtTqJUQEi5JsAwDncLdkFp1P5QY6JMguVoUwUQP1eYYi9iGYuGNmhRKytw8YjQixOkdpXwzgYO5O2Qihm06UB5i0qUs3ICW6KdwcHvi4+jaas0VdmQJYSnh0Zhb3ZxnSJjg2A0udI0b0bVJTRVwwhWEAkuBbAoduUEqj1GzyPrKmYStQcpBJWX3k5ZQz2DJ5xM4yyZaJUibMKU5lhhCVHVyr374RbWXLMwmWqYtJAczAkKc/hJcbjbS0WXkMMKKzT9DXifitDdhBBgpVyDQPXkWfoT/ABkzYh2epqIi2L1mnID3sid2sCQ/XBfJGZgrEzCDgAmJBbMrlzEgMOvEdwBMC0iAaVa2umfTpDPkUzyR1kpBPUIK9r6gImzsR+sxTXYWKueSesDoGx4b4r8weMN9szUrmzSkukzZikneFKN+5oWGWSwaCIUwTTh5icxcROdmgJUouyR4nSA5fjp2QF82uRMlKmKThP6GSL2xzKoKD9rdkc8iafBteV0BLIMxC0gEMoJU9iSwtENbemqF3+t9TmsS7YjOKgOAe7b4eUKW5RLSdVlXaZYJ95iXQpvLe1dUvquLDzg3jv8AyhDy+Q1fOb7zwM0T1v6s0A2or61eefygYLsDBe1f10zTpe4QXsvk9z0qZN51CQjMHPhbibRu7SaLgrjDX1xPqZlC454L4uEFOV+ix63gNa0c0EBIxJJ6YBxKdsy7BKcgAHNyYFSDxiK9UqJ6YIZluOIjyVSKX7CVKPAG3dBR2MoXWtEvrU57kuYDbuQVYj6GljEkkJWMJOZxrZLDeSMt8UblFy5qTNmU+GUhKFlJwoeyTk5Fw43Rc/R5MCNirwLBCVTCFEFIcKSbh3Ye6MyrZwmzpsxNscxS7fvKfz1w4z1pfIHlVLnyk05Jlz0A4QGKZjXYYmwqO4EDduiielHYFWiemdUpQ01PRwjopYnoEuek13Bu/CEiKpQWcJwqDEHIgg2IIyIMa7Q7eTtbZFQicB6xJlkrDB8SAVImpA3s1tXijDpKLWcl3Pk6Qbs7as2nmibJWULQewg5pUD7SSLEGzQukzL9sdc5mNT1RGkm0apEycqZLlmWkkHC7hJLuEnPC7s92tfOCJFespUkKPSSUm7Eg5h9Q4FjuhYotvjpCw48+c4ImV9WpJB0uPePEjuh9MnpMpRGWEK7jFUmzCVE5u7w12SoKlqSM2I7FQAVTLyUGu7tAyh1RZdi7EVVJmJcIEpBWoqAFhvcpCX0JMJ9nTZaJvTQmaA4a5BO/R4KFEo4cVmfff8Ap+URgXiwDlMmXNWpElCkEWQtII003HrgLadbKnTjMlyhIBYqQlWJL70uAUufs6QDLkmKdE5PrSMcs5uWCTq4BvoH8Lxp8iVITSVop0oSOZJVga/RUzhJLMAe+MgQskcP6xfeQlWTQV6SzJklrB7iY43ntizaXTMz5+UWjkbaRWlSgBMkKlJfMqdKi38KTnCKhpcSjzi8MtIctcm+SRvO+LBsCqE0VhIARKo5vNoH2SVSx2kh3PExBDyXqwqrQAGGCcEAafUzPE674CRUYKUpyK1ylguMkompPeZluowz5F1suW+MXxZsLJKFpHUXI7zuhIBiucwABusGsIAdN33Dz2/1jxKQ8EGXa1o45k9vhBXVdPBQQDm3h5MKAtnhpUIIQTw89kLCdNIId0icdKtaioqlKkoHBKudt3geEW9S/wDxGzqS6gmxY3lDUXii0FfhRMl2wrKCp98skgW3hREW6mqVr25JVMSAszAlbWBKQU5PuAPbA6Q8uh+nTw5PTNyXLdcR4leTE3pD/wCI1H44H5zhGfe186DbWkKVPmAAnpaAxJK2JMHtlMsfvKAO/IXifbdfME1aQopAJDC3e1zCZU0nV43dpDQyKdHtTFTDuQnCO9V/COxtRCf1chA4qdR8bbtIVJMTziMWoFiB3cYii521lqBdRyFhYDqAtAWN45nMMn/OPEGA2X0crfYlQCHGJYNtDgf3xn1ZKEudMQC4QtSH34VEX7ovno4X/ctS2ilf6Izraqj6zPtlNX/MflF4z1FVn6zsAEab6IpARKrJsw+0EyhqWYlZbcCpN4yyYemDd935CLXyf5eT6WmMiUJQSVKJKkAqDta5Ys274RFJNjciaiqnrkyW+qJExZLIS1hcAuXBsA5aDuVHo2qaOTzxUiYgNjMsqdPEhQHR4jKL16L9pBcurKwkKM0TVqACXxg6BgACksOMNKPaNQucETkFKJmMYVZsXYtkA2lydTciKmWBobU5B76ndbhBGz0yitppISQzg5K0J3h7Hr4RdeV3o2UEiopEEpV7clLkpU7OgaoJvh06orWzZYkTXWhK8JIUlTKyPSbQHO8RSmspcExSQrEAWCgzGHtFsQy5Qnc4F2SVoSHZKg4dTs4yIALXDuIG23s+WFvKZmBwu4wqAIUDpY3Sbgg9hOzOWEymQOZlSUkXxkKUpzr01FPcIEFcpuUE0qMsy+bBSnEhiHs6SpJuWewOTxWDL8Imm1KpkxS1qKlLJUtRNySXJ6/yhhI2Rj6bnCTl3D3wQmWHiempThcb/dFgk8mEli7gFyCW7LDdrHsvYYGaw97AFnLWBOgguSKTJUOzTz1xoPIAA0G0CCzS8Jtk6VfOElXsynMpwqYF7+jhs3bkdYY8i5RTQbSuroygzFQ+85IBANt8EUSXVEEqBIF0hm3DTt8tFg5KF0bRwhgaVWEO7AzZYA7jnFa5rt8+fGLFyaSZUqoJwtOkqQHLWSUq6I1JUEgdu6C0JPlBAEtN2LqO9Q+AyHaY8lSbP53RJJp8tSeF3+UGIkBt2rcYAP1ctmMny8t/WO0Scn85+eyCkS36v6R2ZVjbzrBCqvpWlkjcT8YRBMWbaKPq1OND598VweEFfKTY+Wi9mW22pbHE02Wphp0E/wBeqKKACRaLRyXVzldSrKnViQFu1ggpQlrueiz/ABvBQvpI/wCI1DP7cL+dPGGfpMS20Z24q8QA8Jed4eEZ9T6nmZgjbo/SJv4iPdC9LQdt9P6TN4LPwgAFrxu7I6CoJ2dIK1ME4t6XAcX1vEaJC5pJAJ3lrDtNoJo54kkqE0hRBBEtw4OaSrJiwyeIqLaUtKZmFILEIYXOaQbdpMSDZ5AxLIlg5P7TfhF+9o8XtFRyARxzUW/ePSNrQGpQzck6v5vEGzej6X/c9SJbqBK8xdxhFkjiN8ZUaormKUpRdSiVMNSSTbrjSPR3UzPoWsKSkYMZyL3YuCFBs90ZmlY7YvE66KSnxv8A0j7nLkDxiakRjUhAGIrKUgPqSwHeYIm0qQqwUkhwd7gkEEHUe/qgrSuR3I9UinRPEw/XIlrmyy2EsrGljocu8iHPrUsKcTEoUmxdaUkPfRTDsG+Mq2Lt2opgRLmHmy7IUMSX3gaHwgQcpqkKUsTD0iSoFlBRt7SVOFW4WazRWbG0bK2mpU9csKStCJSVlQY9JSlAAFOfRB7RFR5bclEy1qmoSzupIGTAdIdmYhf6POW3N1S0TkoapUl1JSEhCsk5WwbxoS+pjR+UWyVT6eZLRaZh6JcjpXYPuU5SevhFn1GL8yFpDjPLe+givVycKlDUFuyHVDVgLIbI92/tse8wl2go84rv8HjLUcJl2DefPzi3UKCmXKZ9FEv1qPXllrEnI3kCK2UJsyplyUAkYc1khrsWDZZEwTtegTTTkyxMC5aScCrOphZx9nXyYFDVs8ggEtY68Sw8DEO0JpxnRgkbtBf4wJtSuAWb2wBJBa/2vfAk+txKUUBRS9mvZ8oIOqKnCjPU26gA/iYbci1k0W1P+ilgG+8fnFSXPUoAYWu+Re7QdsnbyqaRUSggfpCQgk6AXJ427G6oLgDs6g5xTHooHSWrcPzyHZB6/rFggMlICUjQDID498c40pQJabgsVqGp+Q+cGUQ3jtgPZUnr85wSmntrEsvJvDsidEt90ECIDcOHntj0o4X82t1CCzKa2u+I1STllu8fPfAK9pIHNlr2Puip4mi8zJJIIIsX8fLQnVsdIcEqSNC9m0Cny68t7QVXUKv45+ENeTdQUVklQN+cTexzLWcRNN2IRbF3piXYOxlesyy6OitKy9iQFB2tcwHnpBf6RqHOIhZuwD8WFhCl+vviw+kfZ2GvnqOSpq0jL7GF7XP2oruBG890SnnQ7blKTUzSSEgrNzrfdA0tSE+yjEbMVafw5d8G7dkvUTc/bJ8YFl0Zz98auyaRTaha7KJbcGAHUBEaAx74NRKVlHk2m3Dy39IgGpKUzVFKQMTWD3O9t54RGEpBYghsxqD25axIadiFBwQXBByaG1RJ9allQYVCB0hpMSPtD94aj52CxbB236vsqpTLlqWmcopK7tKDABS2zxaXEUkJIyUGzaNE9Giz9H16Qf8ADVoLONzRmcxHTIG9h32gnU3SB3ZXETSlqBYK/PwjhVFhsSMWracDxjkdvf8AC8GkxWTmVd+7qjwrGmYjlE7gx3x2tO/V/LQQL6yQXD2NuscY1Cq9MPOTZfNyFGUAOcQV4StelwCyBm32rPaxyyYHO4cfPVB2xEDEM89PNoKMk0rTCksLBw/Ufy/rAO2ktMN9BDCunATTfDiA6RuBZ8h57oXETEkq9o/eYKGupeCNr5LoKaaSObSpLFma9z8YkRQSpq56pkkKZeBsOQQlNrtq5Yb495NYvVJBBzCrNb2j3QZs6oUkz+iD9aXvqUyz7mixkmXyMoiUkoCSou5GRta/nKIU8jaczgJawlISVKZd3NglvspzPYIs5qkqIBQbcLZDKBUyJZqVEgNzYtxxKuw4AB4KR7U2CZMkzElKiMgyQHdrsxZ+L2jN9uIKpgUb4gFFntiALXJ3gdjRqHK2nlJozgYETJZfjjSNesxlm0p2JaQL9FuwNnuhRxTyySwhxJkWPHz57YC2bKb5w1pxEVLLp8oJTJ7eEdSpbiJ5ctjFwiCahojMt9xaDVcdYjEQAzUXO7sgcoeGE7Ji/HzpAhS3nzvgF04MN6dGzTubeP3eJbdHFHLPOy1C4CkKJFxhxp16/GJ6lnv53eMD0JImp6WELWgG1vaS5ZnFgLjthVj70hv9I1Bu3OrHCxY9uUIsQ4+e2LTy8nNXVHQSfrlqScTpGIhiUtdTDI264Q+uL+94J/2xKedJttzGqpv41QOhb6W1+Xn4w32rLHPzDuWr3n84DVKYZ6/lGrtJoOlXZYx8hy7vl84JbeGMQzFAZa8eqIqA5nIht0dyyxBSWUkuCMwes+6PM97+fCPVSs79vVAaHyBq0GTWLwhIEoqmBIsTZynrAyOVhGfVdODMWqnSsIJLTDZkubB2a2uZ4RfPRzJApKwn9mu/Bk9hHfFB2lVKV0XZCLAZW39cDpecIsN9nPGOSt3t564HVPOfXwjxEwjx8+MFToA1Yjr14x2udZvGIMXVx8Imlr/q3dADka6+EF7OWU9JxmQQerMjUaN1wOuYb4hrEtAhzrv8+EBLOUqYXVciwbIA+XglMhkXJYcbX6uuCaenAFjbXzughEhySLkt5zgi+7I5SSEyJKDMwqS7km11Ej3wbs7bAUuowzUqDpUMtUAe9MZx6qNPPnznHXqwd76N47oqNSp642U1nY9Lizi+ucfJqGqVEpUXlI3NZS29/ujOadKhYLUkOCwUQPlBsqpmheJM1TtfExsL+/4wyLPyyr0qo1sm7oOW5aTGXy2Mwnr8TuN9Hi3VtRNmyzLUsFKszhvYg2vwgak2EhNyMR3m3hAA0FKTYA5jz74dSNn77kcYmkoAHflBSNfPZAQS5VxZjv64n5rzw8/CPkzGj1UzuiiJaOqPAzNrEpRa+5s4GUm7WjIgml/Px74EmkeeMFrTv45xCZb5+dYACfL167+dYWVU0IKVqDMtJ7iDvG4Q7VL37vOkK9pbL5xQIUQU6M48tAdcqNpIqKqdNQ+FawQ4KTkNDleEnOQdUbLmrXjXMdRZ7bmAFrbhH30afv8A/aYlWGe2E/XzQPvKPi7QPzXR7vN4Y7bp2nTDo4PeIhRKtv3X3P8AKNVOFyzna3ziJfe/nz27obTKPq8/0jhFL8vz8BEUpRLzyGWmbxLLlZNqe3d84aIlA5R1Lox28RBCeTNUFlJXNRLUkvzYd7WDFQcEt+cAGmUR7JA4+6LMumYvaIVSR1vwgqsK2QonQdsdo2Oqxxa+fPyizKpwLN1de+IhLYg+d8DJGNmAanuG9vP5ROjZoOTm7W83zhuuje1sifPdHqaVh2eGXxghOdlDQfHdv7YJl0A0A3WHD4MYZS6QF7s39YkTT4b9nb5EAAiS2Y4efCChTWJG7tz+EF8xr5zaJRTOG83gF3q7e8R0hF36/PuhgKV2L+bfOO5FKGtFwBpErXw3+WgpBY9m+O0yWI7YITKcDwhBBzZ8iJwCbcY6RL+PgfygqXJYHh5tFAwl3v5/OJmghdLl53REqRuMBEpPfxjlLvBkunDdYjz1S1jAQuYhVct54wYmncX85xEZTeev5QAUxHbnbviFUjyIYpScrR4qWxG4wC/mj2+bxEqU2fZDc04Nhr+fyjibSAa9UQJJslu7z7hHfMHdBs6ntx3+euG/0Afvj/LGa15f/9k="/>
          <p:cNvSpPr>
            <a:spLocks noChangeAspect="1" noChangeArrowheads="1"/>
          </p:cNvSpPr>
          <p:nvPr/>
        </p:nvSpPr>
        <p:spPr bwMode="auto">
          <a:xfrm>
            <a:off x="63500" y="-881063"/>
            <a:ext cx="2524125" cy="1809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 xmlns:p14="http://schemas.microsoft.com/office/powerpoint/2010/main" val="350044390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Europeans</a:t>
            </a:r>
            <a:endParaRPr lang="en-US" dirty="0"/>
          </a:p>
        </p:txBody>
      </p:sp>
      <p:sp>
        <p:nvSpPr>
          <p:cNvPr id="3" name="Content Placeholder 2"/>
          <p:cNvSpPr>
            <a:spLocks noGrp="1"/>
          </p:cNvSpPr>
          <p:nvPr>
            <p:ph idx="1"/>
          </p:nvPr>
        </p:nvSpPr>
        <p:spPr>
          <a:xfrm>
            <a:off x="4495800" y="1600200"/>
            <a:ext cx="4191000" cy="4525963"/>
          </a:xfrm>
        </p:spPr>
        <p:txBody>
          <a:bodyPr/>
          <a:lstStyle/>
          <a:p>
            <a:r>
              <a:rPr lang="en-US" dirty="0" smtClean="0"/>
              <a:t>Between 1870-1920, 20 million people came from Europe</a:t>
            </a:r>
          </a:p>
          <a:p>
            <a:endParaRPr lang="en-US" dirty="0"/>
          </a:p>
          <a:p>
            <a:r>
              <a:rPr lang="en-US" dirty="0" smtClean="0"/>
              <a:t>Most came from southern and eastern Europe to find land and jobs in US </a:t>
            </a:r>
            <a:endParaRPr lang="en-US" dirty="0"/>
          </a:p>
        </p:txBody>
      </p:sp>
      <p:sp>
        <p:nvSpPr>
          <p:cNvPr id="13314" name="AutoShape 2" descr="data:image/jpeg;base64,/9j/4AAQSkZJRgABAQAAAQABAAD/2wCEAAkGBhQSERUUExQWFRUWGB8aGRgYFx0fHBwdHRseHB0dGxggHygfHh4lHx8fIC8gJCgpLSwsGx8xNTAqNSYrLCkBCQoKDgwNFA8PFywkHBwsLCwpLCwsLCwsLCwsLCksKSksLCksLCwsLCwpLCwsLCwsLCwsLCwsLCwsLCwsLCwsLP/AABEIAK8BIAMBIgACEQEDEQH/xAAcAAACAwEBAQEAAAAAAAAAAAAFBgMEBwIBAAj/xABIEAACAQIEAwUGAwYEBAUDBQABAhEDIQAEEjEFQVEGEyJhcQcygZGh8BRCsSMzUsHR4RVicvEkQ4KSFlOTosKy0uIXJURjg//EABUBAQEAAAAAAAAAAAAAAAAAAAAB/8QAFBEBAAAAAAAAAAAAAAAAAAAAAP/aAAwDAQACEQMRAD8A2GNIE7kx+v8ATEFSi38JPp8+X3thN9ozsyqoDrUL0QoV9x3jXAFgQSL/AMhhny9ZnQd5QckbnUsknfYj5eWAs6Dex+/v6+gxCV8vp6D79PnOc1Anuanw0n66vr6YjOfUb06y/wDQT/8ATMdPucBAw/l/L+Y/t0gb0+4++f1xZbiVLm1RfWm//wBpGK1biVAi2YVT/mUfQMo+E+WA7It6iefQ39P74s8T3B8l+oOFbI8aLZtQ1VDQq0i1MlhoBWobr6oV5ySDbDHVptUYFWpMgUD3iWsDsQ0R8OuAi7zHSVrQPu39sTrwt+az6MB/LEeboCkjPUlEQFmYkEKoBJJ52F7frGA477HLVJ+/v7HyVsp7RsjUMd7UTzqUWA9SV1QPWI54OvxGkrAGoklTUFyAUAkuGjTpi8ztfbAWtdtscFcDeC8Y/ErVKoP2T6JDhg0Kp1AgRpJNiJsPhi5pYSYI+Hw+/wC84DzO5YFH0jSSpuDedNj0t5jALK9lqVSkj1VV6kSX0IrTt79MIeXXngpxbOlFUIAz1G7tVZtInSzMSd7IjGwuQBznEHDczqpDS06SQY5bm/3/AHCH/BK9P9zmswoH5TV7xf8AtrrUtv8AmGBHHa2bIbL1KlKoa9MoD3DoYJ31Ui6gjzUDDL+LM4G8TqTWpMRtIv5R/XAVeBcTbLUhSqZeoYZiWpulTck+4Sj22gL/AFxfyfafLDMEvUNENo/f03pXBIiXUCfjFsSJXDLf6329fu+BgoD8ZThmCmkZVWYKfEfeUEKf6R5YAN7Lsowy+bsfeSLHo+xiD8MP9T92148G49On8sZp2YQZihVqVVR6iyFfu1Vtm3emEc3HWcWzmaqUmqfiKlLukV479zTlmqKQy1DU8JCARsSxwDJ2BSaFQfw1qgnr+1cz9R9jFbtfRCpmp2ejS+a1XHw+PQeWIOB52tSqVadIrsHOqipRi3TRVpkEmZMXJPnMfG+JPVbTUFPx02WAlYCEJqAlhr2PXe4jAOVSh/xI2g02+jj+Rj4fJN7HimtPMioQob8RO4EBBqOqLb+UfXBav2kq99RmnTVjrVQKtU6pAYmfw/hgKD8fTAzMcS7qnVCUlp94lY+F3PialBIHcgLETuASSb8wYewPabLplg1XM0VDJQAZqiqC65amrrdrMpFxaJFsXctnEYZTQytpzbnwsD4KgrhWH+VgRB28zvhB4PxsplqBDEFKKNAk6gqNR0HxiQQPdHMA88dZjNyO9CeJYQEwCATJI0+Ibkgaxc4DbsfYAOSZ8TRy8R/riIg/xN/3HAMmPsLujqT8WP8AXHopetvM/wBfucAw4+wA7ofZM/rjzuh0HywB+cCOCcRSo2YClfDWIs5afCt77XkQLeHFfuh0Hy+/v4Y+NLy+mAyziPb+rVpTV7r8RTrUXoqqxq0lyZBJESwHvDfyJxpFNM7QTXXZKqhASuXoHWGm4CmodaxzABkGxmMZhnuzdGplQzgl2rrTVgxHgamWIjbkTMdfPBOv2x4jlUlalN6RIVdVKO7hbKGWAQQD70m24wE59q2bUz3FB1MFT+0QkG4lSTB635csdL7Zao97JqY/hqEfqpwk8Dyy943euoqVW8DO4VX/ADNDMdI8R3JEkkCYOG2p7P8AM6S/dTaRDU2mByAYzvsJwBJPbOD72Tb4VZ/VB99Mdn2x0Gs2Vrj0amf5j75YTm4OQNuv8/6Ygq8MjlgGf/xFly9LN9yTSPeU3QgMffVSQASLSpG3vcpnDLT4nkGyv4xssVoW8Zy6EgltIOlZY+IjYee2M/p5T/hGBNu8a3QnuSD9CN4t5YK1+1GW/wAFTJrXpisCiVFYNK6amprQJgqBIsJwDJR7S8FI99U23p1U9LgYodus9k2yJGXzEmo9MaTWeGph1ZoRmgiALjljKc3XKyQSyxzXf0mfocE6vZOo+ZaiZFYvp94MpbfeZYaTq3JgHwz4cALz1VZhWUgdBHzM3P0wxcC7ddzkjlatV+7DNC9wlRdDBWjU1VCPFq8MEQRj7O9jFpOoNfLrSIPiYsDKqpOosBpu6ixvqUXJMD+z3DtdajBnVUUEr4WGpgsAiGHO4ieWxwDr2Bq1cvRzMCiadHS1QZjvEKgKwB1ANBAS6lSbDc4NcE7dJmnKUsqxcKWKpV0sVBgsBVVJFxvBuJA3wo9suHGlmqy0nNKkVAcDxhh3a1LpMsTUNuctPXCmVNJjUpVydJMshZTpkAkR4rkBoIkWtIsGg9pO39JawpgZtNErVAaj4WG40lXDsIgkOovE74r9leMZbv8ANtUqUqaVXFSmWBprBapAHJfBpN99/LCj2p7PvlmJ1itRUoBVFiTURqoDLOqdILFrAgqbEwGLhwzfCwtfMZZSjZdKa+8F3TuxUYK0VBEFTpB1GDIwD3Sp0ql6dWm87aKyt02F+vLArjFB1PeVEq00oguajohQqLkg03LbDYrjIHzJ1mo5V2Ylm1KGVixk2Mi87cthhz7N08tn9NBA1HM1NQ0I1UUiFBbUSJUAiZUz0wDJ2azj5jLiqwVDJBEmJW25HxxW4nnVo1VqsQUpAhtLIxDG6rp1TLcgRzkkAE4scI7MZjh1Armc8uXXWNOlqbUiSpknvadiSNvK3PCP2946XzAp66eYNK3eCkiqWYKT7hPeabCbCdQg7kB3DeP1qClaRgN1VWknzYH6eeGXsJxR6nerUYl9KaCRBKanBGwmGYcp8e9hCrU4IxXVVrqG0htA8TwSoHgQGJYgR1OO+y1MJmD3jP3MFKndsUNRWRmUa5XSrEJJJG45YDQKVYrmDEQyrrJ5IurV+gwO4zx2mHkBmKo8iVWdVohjqHmStt9hYn20pJlqNF6ZIWqugRTphUCIHXSwXUSQBpAJBCkwYxnddXqIHOgID3ayyKSQBOhSQ2xBJHMnzAB84b2kXMVaQlQwMiCbgrebmGUzNyCLg8hY4qFNJr7rUj/tYevL6HzxnnBM41OuhSJJC8riRzJA3AMzyxomR4ZV/A16lUOzRWfT32khSstCimTMqYUsBEAROAEdn6DvlF0o7AUwJVWIEMeYEDcnewxczWTKU21sEVSdSalLQBq90EsrCIAaN9sD+x2SOYo18uaqoGUKHqFxpVlbV3azBJIAIIuBAOOuK8QrU8kKTAd5l27l4CFANwVYDxAju7m+1rYC1xLthVWoHbMVFYAAUqbaaawPdt+8k3JYCbjbefhHtQzFdxS00VdvcJUwf8p8ViRsduUXwo5bs1mHoHOPTepRvJBEmLGeYk2EC59ZxdrdmqozFOj+GdXBpVDEGEYmCwAm3M8iIPLAO9fj3EVE6aHIWQncgAxq+n9MWhxPiJG1Ef8A+Z57c8M75EPlmGgKTTWJ5GZ5YHUuz1RaVdTEuKYWGMAqPFHhkTa95nlvgBX4/iPJqPr3f/5Y8/FcR/jpbT+6F/m339MM9TI6hQimgLMzaTaAytBNtxa3U+WCacNGkiFnSFsLAxFvjgEf8RxA/wDNp/Ckv39+WPS/ED/zk6fu08vL44Ysl2WamlRdYLOBBiw0k+fOR6RztiYcGc01UOur3idPKAAov5b/AEwGLVOz3FqApKFFQd4e6Aek/iCMdnho0BoBsItFpXuM1cxUrOMwWWsAVKnwhIUsRpFgIAMDffzxu/GVBz2RXmGrN8BQcT8C31xjPbVCOIZ1grae/ZCbwC0GC0QCQDA6TG1gF8ZrCpXqMAVUsQqm5VBZE35LAPnPXDN7M+OU6btlqjMq1mUUmVjpWpqgrC+6XkDUOagHecJ5csSepJ+eDfaHi+Xr5bK6KJp16VPuqzBiQ1OmoWmTa7ned1Ai/hgNYr8Gk26n+cfyxQzPATe30wy8By9Q5XL9+Zrd0hqHq2mb+dxJi5k454rVShSerU91ASRaSfyqsxdjCj1+YKfEOGFaDmwC/tCZOwlSPrPqBixxX2f0KtDL1XApkSKtQAywV7BlFvc1DX7wITcSAD4p2+79BTSggaoum7lrNIPiAX125dYmtwrtEalCtWr1Ca71Fp0TpGkUh4nAUEKqkjUdNySkzgF7i3DglU1FppRpCqygDMIw1ICbAAHcaQSLk4oVsgSjEmTDHSVIB20wDcjqY/L5jF/NuiVTVRmLM1y0eDxQyo2/OZsRCiTLYqVH00mknWSR6Tub87G/mfXAb1wngORdKLGnSrd5SD0+8VWYIEpjwAgwvukxzYdcZf2u4V/hXEtVGkpplddFWnT76swXTBGlx7t/Cy77Yrdme3dal+FWHcZaUREcDWjuNQZSpLFUssHcLab4I+1Pt3l87oo0aZbun1CuWA5EMqgTINvFIuogGMB12h4mtbN96hpVe8RPFTaUDLSBa5vKlTYwdtuYkaKxpZdEQCs1CgX0LLMpCayPQa2F9TIsmFwqJmGBmT5gHccwesiR8cHeNZehQNLuM09YGmKk6ApBqIsAANYhRedi1pMwBP2j5Wj+IcUsxSYIp0hdU6idPdkhikqqga7XJGC2a7R1+JZCmuaanTRcwKXfJfvKmgFQyAQsKxYkGCygDTyzR6pJttyvNuV9vKNhyAxo3su4cucymeylQkIWpVNXJWII36jQrDntywCZxvgqLX7ug2rWSVGqyhmhUN7kAiW59LYbfZTwh6fE6RYCBTqQw5+EDY3G4wFoschmMwK1FarAwlQsRIBM6GKsNTSrHnuJ5HRfZnmqeZrd9TBGhHVlbdWJp2MWMiCCNx0MjAd+2tdWWoJ1r6vgtKpP1YYzDs92X119VQRSABkyFDKyHTqPgv7niNtYlTBxrntCTXmMtTifBVb4hqK+n5jjJ+0XGGqsadMkZagumzeFypOqoBzeozEjeAwOxMg3cQ4qKy5h8rQpHXQC1HWkXnU4OnT7yWM+FWGolmnSuETO5qHcsAXGlABt7hDFUXSNNgIgDxcoAFnhwy9cChmAKdQeFK3eBVYXK06sowCgmA1gAADpscF817Mq5raVZO6pUwatY2SnDOxVf42CQ0CIm5UEYAfR7RrWy/4J1qCmKhegoh2UsYFMgKpuSdLIkqWZdOloD3nuG0snkKTJQpd5RpFHZ6SO4d0K1FeoHSPE0Eo0wQAIJOCXs47D5OmFzCVWzFamzIS0BabiVYCmCYMbElrGQYOK3tf7Il6ZzdAsrLArKsxUGysVX3mUwsn8hP8AAMAh9n+Cl6lKqEKoClN3UAAEhR4lWYJt4oiZvO79xI9xwV1rM0tQFAuFaNbpo1E8hqO5gXjnGCuX4AmUSlQpz4VVdV/E1RiHYj8zEh3+J2EYz7tLWp5ritUBXNNUFJ2RokIhD7wGYVXVReZQQGkYC37N1QtVIfvGhCxhoEGpFyI2I85DWjBj/wAO689mqaAgVqVFzqQldRLJUMMpUzoDbEGbzOIuwGVTLPm0aopRaiFXPhDq1PUhg8yJ8O8g+WPPZuKX45+9qVKj6negTVLUwCzCNEe+EaJJIgsFAgkge4tkO7pUsorJ3rkKkjSGYHUWCggghQWgGREzN8S8M7LVstmamZzFQ5he7hVXvWZSWkgK71Gj0bmbWGGnNcNU1FrBVNVFKhiPyndZ5SQLwYv1IPiV1rq1N1ZSU8aGQQG1LAdbTY3UzsbSMBEjAJTBUksogxYbbnl/bFipVAViRIWZAEkxciOfT1xnnbetUyfEcpma2t8smtVKiBT1rpKtEliBLqSBMFRJwwZ7hq1spmaXfQmbLOKikE6XCxpOxGkRPT0wBri3F6eWpGu6sURCxCLJCgTta39Md8D44maoJWphgrlgA4AaVZlMgE81PPC7n+E0K4pUqlRgqU2prpFtOlUYM0fmEWsCLRizwzKUsrTSmlR6iqzOkgalLAyJEAiWY+Kd42AwDQ5/T7tjkLbpb78sCTmHbYkf6iBy6C+/2Mc1KTmZZVtG0+XM/T7IUc808Ry9wQKVc72k6NvPf4T0OMj7X8TKNxCmpX/iM+Q0b6MuqsLebul/8rY1DMdnMq2fpZdsvSNFaNV1pd2O7Da6fiCRpBueX5jjA82ZqPH8bR6aiP0wEQF8M/s8yOUrZ5KWcDFXtTGoBGqAyFqcyGAgCYJkGZGPMp2KYZNM3Xq92lUxRpqherVkG+4VBALSZsJi4BMdh+ymXqcQWlW1OppuyDUyMrqaZElCDIUkgg+fTAbTXUAFjYCSSbAAAkkk4xLt/wBrvxT+D9ykin4wQxJg1Ao2kGxOyzsWbDl7ReCplcm1SlWzWpmCQ+brFCHmdQZjIjzHrvOTcLyYrVWWoxCJRq1TBudCEoATMkuV3MkTfbAfZUtohffqFaak8pOo25ATTnyY2xG+bCkQYVdQWZ92wB9TJY+ZOO5hS3PQdj/5rNcX5IoWf8w3jEGTpSWqTASIj+JiWEDa0Ex/LAWeLsVBUgDTYjTEMo8Ui8+IMJWNz0IxVzpu/wDqH6Of62xHmn1E3ksbmTfV5kkzfqcS58ASAbBjJ2lovHQAED44Bk7E8GovSzlWuELUqBagDWUDWAxJhXM3NOCZEmLmYUE2GGbsVna+TzS5hcrXrLoZGVaT+JXFr6SI1BT6DC2wAJCggAmFJkgcgbC4FjYbbDAeYkZxpGwNxv8AI/yt0viLrgt2f4kKNdalRQ9IylSmQDKMNLRIPiWdQ2uI5zgKWRyqvVRGfu1ZgGfTOkGxMSJ+mHTjXtD/AA1EZPIrTWgqKBU0w7NEOxhoJJuSYkmZ2OM9qoVAU3i3O8W8j53xAW+/v7vgCBzZqBmdyWEaZuILXUDlO9oBjmca97DqTIMzTqUqtNwwYl6bKCGVVA8QFxoJjowxiqDl1w+dg/aTUybGnWZ6lJoGpiztS6lQfeW8leUeG5gg2e1fipp51ADBGTqBT0NV9APoCoaeQHLGS5nNjYSUFlmNgQRv1iSLXJ2xo3ta4zTenRQmnUrPD94gX90NYA1i+l3bUBMeAnpKEvAGfLHMM4VZcLqHvmkqsQt9yXVQADdWJgKZCjPIbbeoj7ONY7DdqKmXyKIx7wu0qbMKaMuijTUKZqVqjqYpA6tJOorE4yamIGNd4Dm668KTMgIWKOA/dk1Egd27ivfxuyAjUBA0jxaQMALp/i8nXq5rKkMieCpRVtYGlBVZXQWZQas95TACEkAKpjGt8C41TzeVp10go63XeDsyHzBlSI3GMs7DZZx+M7sElMsEbSCWlzUZSoHi1AgeEG4jmFGNPzOeFDLNUr+Dw6nVb6WYAFU0iWJaQDBJJ9MAO47m+6ZX8UjvKzR/BRosI9NbjaJnzvlnYXhRTWWXvA1NVqUwsyhuSTyIYE7QCPKMPHEs3VemTVpE1cxCJQBBAoDS9RSJHiIDIWmS3umIOEFuG0nzNRDr8WkhKimwOokEg6pBLNqCMYYyhhiAj7RoqVakRUKtopT7oIBhwJ89+RJXlIr8F4zTpakKHX3qsmZBRqtMUjHgDACW8Ukv7rWBIlo85TWgZJ8YY6QTrmCUVhBjSFAIIibHmRgVwfNUkrqa1I1qQYzTD6NQIIuYM7zEiSN8B+luBcbpZugtaiWKNsWVlNrGxAmDaRI6E4547TDUvy+Fg8tIA0mSdQIKWka9hNwRIOYezbj2Xy9fuKQzDvmaoHip+FUCtAP7ZpZTOqrB8K3Gxw3ce486mUMqNyBN5IBLe7BmFAuWAB3IALHtbbvcrQrh2IFYIFgqAGp1JLKYhtSgEnoIifEM9mHHfGcq91YM1KeTC7KBzDCXi10c/mOJe0eUrZ3KVRRQMKNYVmW+vSaMak6nfwkTpI0iwxndCrswNxcEGCCDuDuDIBB5ETgP0RToxMAD76Ykn7+/v1wB7D9rhnkC1FKVoN9J7uqBYtTYjTIMhkm1yLbNH4Lrq+/kPvbAUe8+/v4/e/JX0+P3GLxoDp9fsY8al8P9sAM1/wD7zvZco/zNWl/IfXGCdoeHrls1XoI5qLTqlAxFyekcyCSvmVPXGs5ntlRp5xswKNRnYCkZdQoUOxJACkkyvXmPPCn2PqUctVqZ/OrVWqzM9JArHSXYlnYEqT70KGsBfmIA/wAQ4TWXhvDqiB2alTAKqBI7xQLLBkgwIInfzxY4T2SzKIudqMKbU9NVe8bxgC7q4VFVA1OQQCd7xgbxL2h06rq1BNJVh4nhS3kQHYkepGG7slkaqpUrVqtV6dZfDRqOWVDeVAvE8gDgJfanlw3DnYm1OpTcf+oFIEmJIaLwL8sYcuYKJXSCrVtCqVII0hmZgWEz4jSax3QcrY3DgtWvVypapl2puCQoqqALGVYhuQ8JkqTIsDGM54h2Fz2YzVM1WoaoUNXeqIZg2r3T4yZaAoUDw/8AUQU809mH5VgeQhB8LbD4eePKsLSVQRManggnU3K3QaV/6cNfEuxi0c5lcsKq1xWYF3CDTHfaGULLEgAQfFFjPM4cu2XZ96qqmYag6JUDg6RTq9zqgUzUsoJkKWWBBPhJAJDO+BdgMzmcv+Jp0/DrASXCCFlnqEt+UadAj8zTsl3j2adiQjmpmFXvqcFEDU37oMbP4WYB20m/JdOkyWxZzvEe800DVyq0ETSA9WlDQNIK0j4QdU+8CqKoCgsZUpw/tJk0ptTWoilkWf8AiKYBldJ7tmqzIMnVAm15vgGT8bpGouUW9Vu8pm1MSCs2CmYN5MTboN4v2Ny+ZpOcxSUvU8TOI1LAtoqMAViN7X3kSMQUO3OWcoEqe/VAAWpSJiABIZpAJ5LJt54Ue1fb5cyEFCjQDFG016may4ensZQU65aR0neLG4wGb9ouCNla7U2DR7yF10sVki6gkAhgVMHlIsRis9xbb7+/6YaeJcNXMd13maytHu9YIliRrqayIgeENqgE+GY2FrfCux2RLIjZ9nYkFhTWivhJ86rkee58tsBn+aUCI6dAAP8Ab4fTFZh9/f38sMvbXhS0KtLu0KLUphgpcteYI1G8jqLGxAExhcf6n/ff+uA5FvgQfkcOnZHsguey9XdKlOtaqFmxprCsPzLKzFiCZBEkFMaPv4/fxxqvsRzRP4qkunURTqeKdMDWjbRceHmPpgEfM9n6lHMHLOg70FVhfzMwGmDEkNK3gbmYi2m8JymUooOFM76qquDVZQCwrQGWlU0wusKSFO4EEzpkz237HLmu7JdKddLpVQaW0qymLuzGCSVIEhjul9WOcY4hPdsWqfikszsaenwO2llUICGiGmTczywFfivDO6zVXL0yahSs1JDYFiH0CYsCTa39saV2p4emSyuWymtXaghZ2sdJLFySmoFQx1QdJOkb7yt+ynhff8RFWpdaAaq2qCWqEHSINy0636yk8xij277S/iczU0+6WM3J2jwywBjqLDYQIuDL7MKxU5jOw71KjdxRy6H32Cq8vyARSvjNl8Z3YAuXHcwtOrSbN1qYYeOlQLqoLBTrqVGJOkLEBrqgsNTEHFD2SZNKnDh3VZ0bvG78LpnvBGzaZAZNJ6xEERhqfhWUo6VNBDqlizqGawLFnqPLE73JJvgEfinaHKhFannaL5kVUYdyDVVKaBgESil9A1EEAySZkGNIirmxVfLnuu5kxUpPT0BSVkKGVIZCyE+8WUsIjWQrNxr2i5RVYIEBFluIba1rixM2jCXxftsjuvdEu4qqyQDa6EDUQP8AmKGkA2G2AXuM5ZEZ92Osy5glrzqLFtRmxkzaLYpZDg1auyrRQ1XKs+hLsFRtJYr0mwiZM9DjnilUajt4ZuGLSBzLNcne/wDKMaz2M9mVSitHMDMU9ZCu9JqMiGUh0Zg9zpMSQYKgxsMBT9nvZmtlqTZlqFQ5iu3cUwUINOnPjqPqEgGJupMIP4owVbIVBIRWDIru2lZ7qLJSpwSKlRknvFVryzAqzAl64kZRwyggrvN9/VSI3mRGE/jfaYUzpKNARqQbvS0FhEmWsYBOt+QbxWMhF2KzAGbOkAd8hJCmQHSJi219QnfUeetVHe0PsVRrP+Jy701YNOZQOBKBgGqATZlgg2vM3ZYI7s+4zPFnRxCVlq+BGdCH0g1FYjSykuGeQBOtrAllDFxbgGY1oj1hl6CnRlqGVZ+9clR77kgAIASUHhIBJwBrgGVdKFIaR3RQaSrG1rKtKD4YsDMiJIxYbKmsodKpVluGlrN/pPvKeaNY8iDBHXBqS5ei2X1BlpHwggz3T+JZG1jqQRA8Gw2ElKr4zAAAF9EfCfr9MBaU2ExMX9ee99+uOXYRMfAz+n39cC+L8V7hDWcMKYiVNgZZVBDfxAH3dmPSxxey2bpuqtTcVFYBgQfDBFj5/e0YDCs92mzQBZXVEaXXSAHKtLAMQoYkbTzN5M4CUc2KhBqK7kxIuOgEADfmSfP42MvxRBTVWpgmSCwPQCCR1/ko88WMqaFaoop0nSoWF5mbEWVAWmYNpsuAg4VSWpNJiVLkIgWmGksdMGXBFzv4vMY/TmVohEVASQoCydzAi564w7sn2X7viqrqFRctTOYJ0sskDwrpa/vlTy902xs5z66aIn96QoIP+QvYjqF5YCHjNeEVbjVc+g8/WPlhU4hXBqohQsvW+kGdRkgXYKGIXnfBni+YL1jawhV85EyOt7f9OBlPglSo5ZlelpUjxkaSCbvAYtOmVExGpo3OAD1qypnMuyaSUNYhSxEOaNnaB7pVXFvFIm8Eij2fzNerRWoMwzd4znwNSVBDuqhWP+WACSZ8Q5TgjxjsyrZfMVVit3yQrBCCgQEQo0nSCymWkajU8QCoJ97C0weHUfCpXTqggktqWTEG/i1GCDJ2vcBXOXzQdD3tbxTOrMKL8oVYWN1E3LQsETHueyNXvXoPmalI921QVGXXKiqEXSqANqYkjRMnoDuxZtKR0qzSyLa6gruRAFtW9xy1cjdYoXqNS7ynDs6szLTMkkHaqNwQDvYgTPIPKfZystSkWzdLWaqgCp4XYhlaFGhiZEGZsd4IsK4jwrMUFUmtRqBpAamyOJWJ/wCQCLebRB6HGjDiVIsKb1wUpKhD97SK6pAXvBrNQ1C1wSpWYMltqv4UitTaotIhQVUhLLTuDqUklSFke8f3hOwIAJuW4PmtGt67Kto0qCosd4pxYwIBBvbzqvw/Oh3UMw0wSBUlgp2PhUFgJ6SRBiL40niecShRWEV2iVRSZEEBQqncTvJC2knCbxPitRFKU1pAGWYJCiWJksxsw0gjV+aDvIgM447xB2mjUmaVVguw07hvDHvNbUTuVQ2gzU4dw41Z6AxM7W9PjfE3F8oV0uwhmesrQIEoyfMw+8Dlvgz2Pb9jU2tXW/k1Jp+qD4kYAJlcv+GzVBmjSlWmTIEaRUUtIkiNP0xsHZjscmQzVetRlqbq9NaYVnKaKpOkOEIIKpEEyG8JmxxjvaDNCrUa/hAi3Mc4/wBsfofs/klqo1aog01WFVA0nSGVXEEncMzXAF8AI7bZxj4KdSrSqU6bVdaFtK6SgIamGC1CQ1lYwuoEi4jIu1fDzlmXLN3TsHLtVRV1km2jvBcgKVZhAuV3AVjq/a7jOVpOv/D94AWFXulpBocEuGYsKgn3yFEmNUwrYTuO8Lo8Qps1FmpZmDUFOo2sMopqlTS0labfuyEepfQpITUWwCrxLglWlw+jWqEKtaqzCmR4mUqNFZr7WKqCBYz+dsL4ckySel7mIgb32AHw+WnNkKnGM0BWJTKatFM0wEhUSdQVlaU1FguqCxqDbTAy6ui6mCmVltJPNRJUkdSALdTgCfDnZabEM6SxuGKhrLIkECxBkHr64tVuI5h0KtWrOjC6mvUdG5wyklTysRFse5aiFRUJ0kCeVibm5FvgYkD0x81ab73526/EWPlHyGAG1cqV9elp+NgABtJm84n4dRmpqMQoJkmFmIA1EDcmLCb+uOKpAHImT19fQb4kyWW7x/ERABa0TYWgAG0xaOZ64CzwzLDMZujTgsrVF1iIlFIZ/CswAisTEnfH6Cz/AGdB1NTB1EWArOiEjkVAK6fgfTGWeyPs/qzBzJcq1Nf2YMAM7mspDGDI0UybfxeQxsJep+ZfkdS35AwCN4uMAoZ2nmqSx/xKj+IE1FUeZpsWHr3ZG3wRu0XGakkViWSRGpkYEwIOoLRZSRcEywnbfGhdo8pSaWrlFQe8ahAW/mZP5ZgcwOYnCnmRQWe5WqXP5u68O5sq1XpE9ZuOYtgA/YLMKvFKDKfCVZZ1aiJUDTqiSOQMGOsRja2pq7K+gFknSxkRqEH5j+WMOyucXLZ3L1aqmmBUGpnVFOkmCW0My6RIJtIGNxq1YE3Px+d9sAM4jWhjeGX8w5BhcEDcTJg+W2+KXZXtQmaDU/3ddJ7xARvMakkeNCdjuNiBzBdqeI1BWqLJEohMCP4gRNxy5/2whZ2kwbUCVYGxU3vvtcgjcc/W4DQu2uZNat+CNSP2eo1CvuvqBpEqNwNJblyjDA1IKqrYKoAVR0UW8QMz6YQ+xlZMxm3d0C1NGtYJItppvFtvEsAk7898aLRoQJvO19r/AHt/bAfnpTKJYncTBvptHwGm/wBLHDL2M4UKVY180NFCmh1moIOoiFVRdyTv4YJsLzh0PZ/Lr/8Ax6CSZI0zeZ2AF9+t8TVOG0np90ya6erVp0wurryJPnJ54DNuJ9r6lPiFXM5MmkCNA/ZgSo0mCh6lQev1GBlftBWqLpepU07BdR0gTIAAiApjSL6eUY1J+yOSUeLK5ZByLKP1Mfrjgdk8g1xlKT/6aelbefhH1P64BN9mVd/8Sy4UsqsWLiYDAUqjDVEavEAbzz2vOw8WbxJz8VvW31/nOA/Z/s3lqVdalLK0qLgNDKPFdSOVtieeDHEjdPU/LS39vs4BU7dcVfLjLsjup1sDpMWVdU9ZB0i3LUOcHKKnFaiwlOrVRVGiFqsqkLUdhIB2hgL7Rh99qlS2X9Kvp/yRvy3/ANsZhUqXOAuDi1bbvanX3z13viR+0mYvqr1DO+piw87NI+HkOmBFM+Ln5/3+nxBx3U/nPzj62OAJU+0dYHwV6iTyRigNybhAo3vt1OPF7TZgRGarDTt+0a3Kx5RHwwIJN9riL/Dy8vqepn7T9/HAGk7U5kNIzNYGZs7b9fWTvuZOPX4nma2qatVogm/npW8byYHPc8iQJy1GWA6wNupA/XGoD2dmnlNNKopqlg7s8orQCFWATpC62MyZm+Az7PVHJUMxaFne0t7xA2EgKDAE6cSZHjBo03UKT3hmZjYQLRcXb5+mPOM5RqdepTeNSEKYII90Gx57jF7inDEpZDKOwAq1marIN+6JNiNgBYjnLHAEPZ92BbiVRmZimXQgVHHvMSJ0IYgGIJJ2BG5Nti4px9Muy5ZCyBUUBgA0AWiWkTAAvJvMHmj8I7XUcnkctlEV1rMqVK0Oqn9qEcuGvM6oHTTFrHCz2o47rKqikMhE1J1BzoUEiBYQFXe5SeQkNPnKiWrzXNSx7650zOnREBSYJUAAwLbDAnPPk1FbuKFJAw0kpTUEgyDFuVyeVzvOMvXj1eCS8xG1upPQn9L+mOa3aCs/vERyEQOnqcAWHtBq0FrUFpUSn7REMMHA8SBidWljEHYSegjCflEU1EB90ET/AKRv9BH+0YkzBlix/N5DECb/AH98vpgD1bMlzLGL7xad4B5enXeN8VqtXlPw+/ucccMDvUSkrBTVdUBOwLHSJPSSJMbY1/sH2HojJsM3SpVGLsausLFPRKqFYWsvikf+ZMiIIYyVO/nz+/PD17M+EUCmbzebCNRo09Gl1DLLQ5OgyTACRbdjG2Hp/ZZwusdVNGUiZVKzgGJHiUtIv6beoxBT7F9xQalTXuhVJ1a6COt0KgF6JVhdtXeNBkASLYBTz2cGWy+a/Asi0nKo+qnUB0VF8Dq9gKiPVNODJ000O6tLxW43XyVGl3z9/BWk8CGJhirJUYBWLaQNLbswGoGxVeMcKFOgWFJ1pVjpqaqjsqOgWmULlS5UCnNNiDqZkHgIElMjXXO5CrlWJaqqsQDUGomm6shBF4B0rImAomQZIUuOdv8AK1YNOu1J9wxo+ISJ/MoAO3iRwfURK82YyreJqqMTclTDH1Lqb87GLnblS4V2NfPLVeg6koFYKSB3momdLnwqR/CbSYlYnC7UyZUlW1IymGV1IKkcjEwfWMAyvm6LulOm4CvUpr+0rl2g1AD4VQKLGd+e4xudThK1FTvFmFHO0x0mPpj80/hfDMGOq+IfNZI9YxvHs67bDO5YLUINekAKm3iGy1BG4by2bUOkhHx/goauLQO6USD/AAs+9o/NhN4pwqCRaR9/fx+OidpOKClBJHutaRNtJ+Pp064yjjnaQAEzqZhAB+9v0wFnsZnWTiNTTB0UCm0/npk/EkfTD1/iDM3hiecTHPpucB/Zlwbu8n3rpD5li5aSH03FMAiCLFm3B8fydaGUVeQBgWn9ec+Z6fHALuth7qog6mSfjAA+uITU61HbySw6/lBI/wC7E9LIU5nSSRzYkmNtyZi2LYo84Hqf69MBQo0IMrTUNtqPvfO7fMjFgKfzMfTn8rnHrZtFMFwTOyiT8hP3OOaufVR7kdC5CifS5PXbATZYBX1KviH5m9D1v5fHE2ezjaTUZQwRGOlQQTALQCSbnbbePTAxeOp/5lMX2BUXtzZtXTl+uJH4zSpjW9VUAjxEjqBYtciSNltgMn7edtDnyhSmadOnTbSGYFiWglmgQPdUAXiCZvAKe1nh1OhXy6UqSU6YpMAEUKCRVO5FiYvczv1wvNlMvXziopNOg7w0SWFO+rSACSSthYmSN4wx+1HN9/WosgcKKRA1U6iy3eEkDWF/LEW8usAgU3UElhI0vEfxFGCH0DlW9MSodx5/p/uPlivUHMevT79f64noqRPKY/8Alby6kdY6WCCtz+/v78sFu0OS7quV0hQadJgAZ96hTYm5m7SY5GRtgQ4nnuLH4bzgrxbNitVZwCAQgAPILSSmB8NNsBHwVAcxRDGAatME9Aaig+W2NrzHFhPgJqf5uVv8x3HLwA+W2MW4LH4mgTt39KfTvFn5j9cayePl2OlAo53LN9QALfqMBn/EeENmM3mAtZe8NRyBUDhnOojSDGmbWmLADywRz3ABUWmr96DTpoulqBHhCqBIdoj0kHkcMeYyNKpJqZVXJ3ZkLT6sBP15ed4qHB6clqWUpoYhW7tgTzA1MxgT5Rt5YBX/APDdNmZnr1ZYliNK7mZsL/Kwn5Wm7O5U/nqiT+UHn5EML+QHw2wzfhqk7r1CgDz5AxfzPLyxZo94Ld6FMe6u/wDIb9AOeAVR2MpT71aLXlZiB/8A1f1xey3YfLz+4rNc3aqwn4KB18vTDFUzJUfv/XnF+ZkDfqcfUcwSQDWCtEwWQmNuTQBO/LbywGZduOGLQzWhKfdqaaNoEneQYnqRN/PADTB6YbvaCNWYpOH16qMSI/K7wPWGW3KdzzVOZ+z974DoOy3X3gZWN9QuvxmMfojKdoFzDIlIRSLa6jAhLyDo3u1R2DFWCyuoESYxgGSBFdAB/wAwJBHVtDAj0JH9Mbv2ayCZbVTLMwIB8Yl9Sli0sDc6rgwBYbkE4Bl/AVFJKshHIMrWB3vri9rAAWxFX7xTZSFUQNMEEH/SveCLeWJqVFhGibIBpJOmSZvuZ+HPfFPiXGWpaRUpFhudEH5SRt6za24BBW41xh6dTdC4WAjo3iQ+8CahGuxgMOpDLcDAPOZrLUSGpZSpRYFW7yjWtMh/3dXwtBAMRcTEEkYJ8Y7S5asKoNUrJjS3eQYlYhkKzvebcwIwmcTy6Fj3b2EAFaiwYvOmYmRtHyvgGHsPx6kuZqhS1NGbWgYqsMQdSG/iWWchZ20wQZGGXtR2Sp5+kKvdmnmABpKkav8ATIjWpgkAkGdtN8Y1k51kybmDpWxi20AQecAwJtGNL7JdqGVDTzDhGginUceJYFgdXvgHxDURMgXgYDOeO8Eq5SqFbwsfEryYdSJ1KwEnfYgMLAi4xWyPHqtCqKqMBUXZ4gkHcNHvKeYafgQCNV9oubSpQSkdLBhKHYSIAKsDHeb+AAkBvK+RZzLFW5kSYJjbzgkTEG3XlsAaeP8AtJfNU6Y7sI4Vg5BlWJKkFQbiyzvuxFxBwt8MyhzOZpUmaO8cKzdF/MfgoOKUY0X2X9mJDZpiRuqDytLfyHxwGk5SpTSmlOj4aaqETwtYAWF42A688XqOZWSJ+PWd7DaP7crUKHDwBMAAel4tuB1/nGLNPL8zAHKD84tgFGvxOs1kZB1hSxHyt5zP88VM7QrkAszOJ5t53gLCi3LVf0nFhM45jpO1v0++VukP4ppI7wzvpBMgQLGJJ+XQYAQxdAQSQLhlVWEzvZYcnf8AMet7zJw3hBrElSibyztEz0UAs1xNztzxafhzNJqQPiwPy1Ezz2G2PqXAljm0cyTHyk3+PM2wF4cKyVCO/wAxrJ2VYQG9wqJNUzGwN488V8/xzLaGSjlVIcQS9NaYI5amcF225jpiRcsiep308+QBMXj18sVxTpo2pUGvqZN/IEwPIAeXqCqmQSk0oUVhcNTMkcrMbelpxV4nmKVRg+Zd6gBEszM7Rz0lpuBy+FpnDJnyrfs4RW3jSNf/AKajVEAXbTywNqcAQi4Ig3Z2VR0J0KpPlDOptgExGR6tNWUU01qrsFuF1gMYO5AJPzwR4/wxaQOirSqjvGE03YsRyL+HQCNJBhmlj0wfXs5TMGmuo3ligRfKCfEfk2+84qdp+EmllwzQP2ijSFcknS8+JiDYBjABBgC0jAJgpFqiqN2IUepgD6nFzPeFmUcmKj0Xwj1O364n7PZcVM5RVtQ1tpBBghirBDP8IeCeekGMVjknZFqBG0sQobTYkwRE8yCDF8BLwqke+o3iXQzB21gkgC52JtPlh5yXD6lYSlOuwF5Yd2gPUM3hO3KDzjA6nlalPujTyVc5imtNT3dNtC6UC3dFIM3BJJJv4hzZVy1dxL0Svm+ZYmJ5BxIPoB8JwFet2cG5cTFy0kT/AKtzccovzEY+y/D2jTTMgW91gu17xB3F7+u4xP8A4K5edBa+xrvHqSAC1upi3KcXE4e7flUjyd4Hx68+e/wwA1eH1Cv71j0CgosRsGkFo6jSDb0x8/CSSFNR2J/Kv9I+pGDQ4O0yQuxNnqx8TrBI68uuO/8ABws+5TUmbJ72wuCxvYCYm2ACDs1uS7C0QqqTz/NaD5C/1x0vZwAGJA/NdQSfO+4vvJvtvgxUyagqGcAkwP2ahmNtlAnceQ645yuQDQSNK+bQ1iZGnu48oB6wcAj9seF0qVOmV37zSxLCIZSTNhB8JuTzjrhQkczaRO3MxjbmydKnSdmUJTQamJvsN9PlPTmbAThAzy0kr+BqSsFemnd6Y8VCqk/s5BksDq9dzghfyCft6U86qcujgnzsP0x+hAaNcFu8FSkbK9OoCN9IAdDEXK6SZvHMYxbg9MCpSR4R+9VlOxKsdLxtcLeJGwwXznHc5kcxRdWghAGLUiq1SRcVBpRnIUAhmhgP+oErZfwRbxJUJ1MD4wYAtYAFenOfjih2g4pmKQqtSpGqFpiAgGrVc7ar25AT0nkuZP2qUaSoc4ChKC6eIAXJJQvr2A2Vo63wS7S8ap92oDhBVAYFm0alIDyAzrfYEBWNyCBeAQeM8bDLpqUzNNNyoguSBImLgnkL2spgFQ4tVpQdAXp7sH1P67ny5Q28dzgYaQjKljDbExYwNW88484K6cI1Y63kbCw+e/z/AJYC9wmn4eQ+MEEXF7efPyw6cAyWlxIlZFvCwgP4vCVgDSdTDeypJOiVPhlgB1G2ibyItz9ADM8jGHPhrM2oKFLEMBrp+EbH9o5YSohSRrXWRqgspGAk7X55QtKm0/n3ZmaDFiNQYgkkXYFIEE8lHOrTqKS9wfGjUhGpbMSsyA1mgEASUBEkyezjIznu2VmnUT4CzTc+MBUYtF2XVUFpJwJaiSS14JmeQYfmtN9iecaZuMBSq9ha6V6dNyppVD4MwJ7tgJk9Q0CdJvaxYCcbJwzKilShQFQe6op6JgRJGokmwv0iMBOyWSVstSqldTqNBj8pplkAPUhYFyZgbWGDSU2u1RoPJdVgBeSQb7THp64C8AW3YgDkR+s7WP8AtiQadJAsB6XtMn+/9MVEUHdrdAefp9nHzKo5gn78vp+uAEf4UPzS/kTA5ch6cycSGlpBVR8FEDlvtPrvj7MZ1VIDPB5KJZosLIssb22Iviv+NY+6lv4qpI+VNZb4MaZwETUXLSFiY29bdfv0xUzVDQdDuA2+iWep8KSg1IjnEYvvqazszf5Vbu19NKnWR/qdh6Yqd2FXSoCiI001gfKylgST4r2k4Ckytsq87mqb8tqaGf8AvZT5Y5PDWa7OzDmF8CxbkpBI8mZt4xOMytwgGoG4HjYc7m1NbHckxeMed33h3LQQeZgix8Z8KzJ90ASTgKtOiukCmuleigBZG91YLudxOxx4uSDGVUMQfyqCR/1PABgchaN8T1M1TB1e+TYwQRAO3eMQg/6ZPTniKrWrPGhQgPSIsbAMwHX8qqQOe2AtNldAl3SmCOZuOc6jvvt5eeKuYzuUZDTqwUaZJUlREnWRqWppU3lbjcDTJHw4apOpvERfUzNy2JYESN5JPlfElCgpWKaSp8oWNUSWYXjfmSAu9pBEoZ3LUc4WFVGHduk0wsaynd6hpCrBBY6gLCBG4xJlKtLQaT97UpiprATwsdgREc12JZYIG9sPn4OmWAAGo8lUC077TA6i3xOPafBEMggEC0LM892IgHrN8AD4N2rlSlVSmjSF1OrORpuXkg6p5xBB2sRgxT40Pyo58yBIt1B9NvTFzK9mssohaSCDyBJnfflY+WLtPJpS2tPKAPoBO3++AoLxKRHd1H9R8R4QDfyP9hO+eaL02Xyn+30j4Ri53zRYAC5JI6Xk8h1n+his9cBZA1HkST4vIWkiecaec4CnX446g/sQij87EeQnTzvEb7gYH5niGYqOQqtTN5Ng+4gHU0oL2EAk3ti+uXJZTUPiEt4WYRztA1TFmjTMixgE2aGTQWUeHeCsLe8wRJPPl9DIA8vQqqSe7MkEFm1MTq6ltQYxzsDid6lYbKQDYMwAnnCjTqMRMWsJ2k4YKdIe9JJ6sAFHpaT88WUULe7NyFgfgCQALzc8/PAKX+G1nuynSBc1I8phPdjzO8YhXsutOStNKY5tpVSb8jFhMdMO7mJ3n9DHpv8AXFBqJnUVZ2NtOoWvNgzBBy2uYF7RgFCrwd7GmgVgSU1OfeggyASeZ5EnC9x/hOYZxUKIqqIapTcMiSZYwqhlAJJIVDvzJvp1TJKs+FQTaCSdyByMTJsBvOBue4cGBDQxYAEMBBB02KsIjykyB8gzTjGZod1poqwCqQxIiSFiQDcXvcA3veca12r4LUduG5cBSVVgZ2DJQjlIAIkbH0wqf/pqXdWPd00DAsABddQJFkEyJF7D5jDtmOP08xxTLJT8S0i5ZtxqbLsQsySPCTIgTbpgMwz/AGdNN2pkaCliJ+Hy6GNueKtPhBn+RAt5b/AweXljXM1laVSRVVCJ3eLejE+H4Ec8K3F8nlaR1U81Qnmr1EJt/C0yY30s08gTtgFihkrwf5/W/wDP4Dm1dmeHIXI00ww0ySsSJYCDJEXGqV3FwxZGAepxbKi3fUlI3g6vLlI+E2xd4V2iygqqe/COCP2lMOGgflMKRBgSGDAgbAmcAxdqqbrRRP2hRqbB1L1iWjww1QlWuLS8EnTG11LJ1L3KzG5W97xAO8z0E/DBntSMktJGMmSG16KwRgNyVQgatxqC2Ee7hbTiuVEAVg3pTcTYTCtMT8bRgHLsxGmoFiAwcGxF1Kk/NOh3PXBnLUzE6TfaxH/tIt1+vkFHs3x4LUJUhgyadItJW68vWLWtzw0vxwoAzwJmFBBkWuTG1/0wF5lI2WSYt0vv8N/UYjXLliDJETbVvN7gkg9bi21sC8txt28zYkkR187clXpc7XBEcRMb2Hl8T05fe+AAjMSzASx2ZKQDESDAcjY72Yr88WKOUqkcqQtv4zHmFIQR5Ow6ztgmdFNY8KIBsBYDyUCPlgJU7WhrUENXlrc6E1QSLQXOxmy7WnAX6fDU56qh/wAzEj5DSk85gnfFfiFXLodNQjVEaAWap6aZJG5uY5XESBzd9WZtddoFilH9monq13YxaCSADYzfFrI8JpUwFVVHkJA9Op5b/wAPpgKuZrmpHd0YC3Bd3aJuSKSPoBE/mYi/rMbZAvAqMW5QRqj/AEpamLCJAm/OTi84lmCiYgnYLHykXkxBuTEYloZMtZiTaCFsOhE7np/LAU0pIhgSW+BMeW4Av0H1xPTRm/y7TIk/G+/xOLn4VEXbSoNwAN7b289/PHeXYtHdhVVhIZgZIsQQoP6kWNxMjAUXyBNyLc2aIFyJvAX1kH4HEmXoFrjW3rKrtAMRqItOyi+7bG++XEhmljyLdegAssidhtjnMMJCsNZa4S1x5z4Tud58umAiUqAV1azEwqnSPULPlYkkxYXx0KUadbi8/s1ELBG1zPzN5PkB05qN7oA8gf8A5Wkf9uBuYzcL4QGBJHeMSqAi3uoRUZpI/hE/mAvgCFTMGDpAQDnItfqLD4xffETZimBOoMSYs3QA7iTYH6jFGvTYsAfEynchYRrAaaQKoIPXvJ5sMT5fJFie7KsAYLFSL78iCd9oA3vJJJHTOW5aQJ25WsVOykCYJkzsbYnp5UhS2oA9TJ1eci5NzYQOQmMTJSWnA94kwJuZLRYGyxMenpi4gJJG3kLXjmfv44KqjJqRAE+UaRv/AA/DoT64n7kfm+XL5bneIPQWxbSlAmLW+45/THhI/LuJv0joOZ9beuA4QneI6ajc+YUGfn02vjmmDeLL1i885O3KPO+LHd3vfrfp98reWOn5xIjmMBUsDAFwLxy3gE8udt8fSdh9/wBfh0x21IbEW6bevW3pveZnHXcTvsY2MfAARAwA2vlyxKywke8LMYsRvYeVwecyQZ6dAJvYmb8l8h09dyfli/VKqNpPIR8PS331xQrKajDUTO4UMQIB5+cbmeVpvIDs5xImxRwJFhA57nUI5THSb2wKr8MJJaoh7wrE+EaQZka1h5i24O0+9Bb04WLlgJ6xPUwt7Ha/rF4gNxPVq0IAIBsVuSQZKlai3g6ZJEGIBkkAhZrsTSJOk1DHItquPMrPnfbnecdnsAumQannMW/9vLnE7+Rw85PhLKZqEE6ZUC/UamB8JImADIMkwIEkafCk1aipZogEmSYiBO1rekADbAZsew40gC5JsSpabERAKnzJlVsCQAMC27JVabKCwcf5Ss+gVyBv1/W2NkXIRMAGf0B2g2/rz6Dh8ryJaTuFsNtvKfX9TgM1y+ezFCkqNkw0XBdVUyTMB0qAlfRQZm4tAGhwx6zliioCTK0wFXeSANRjfz2xuK5bmYj+R5ekfHa+O6VNZJiwE8o5DpvA6dNt8AgcF7Mso1AAXiNQBY76NU252EQsk4YKXBn3LAlp1DxBR0i3hABtfmxsTg4UJZZWDcAyLTyne8X9Y2F7CpB6nqdzP39jACl4TAgEWN+Xrt1I23AgWx6vC9gWOlbk9TaBHQ2JtsAOeCWq4A3Menl/XHOZqBVIHqfif6+WA//Z"/>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6" name="AutoShape 4" descr="data:image/jpeg;base64,/9j/4AAQSkZJRgABAQAAAQABAAD/2wCEAAkGBhQSERUUExQWFRUWGB8aGRgYFx0fHBwdHRseHB0dGxggHygfHh4lHx8fIC8gJCgpLSwsGx8xNTAqNSYrLCkBCQoKDgwNFA8PFywkHBwsLCwpLCwsLCwsLCwsLCksKSksLCksLCwsLCwpLCwsLCwsLCwsLCwsLCwsLCwsLCwsLP/AABEIAK8BIAMBIgACEQEDEQH/xAAcAAACAwEBAQEAAAAAAAAAAAAFBgMEBwIBAAj/xABIEAACAQIEAwUGAwYEBAUDBQABAhEDIQAEEjEFQVEGEyJhcQcygZGh8BRCsSMzUsHR4RVicvEkQ4KSFlOTosKy0uIXJURjg//EABUBAQEAAAAAAAAAAAAAAAAAAAAB/8QAFBEBAAAAAAAAAAAAAAAAAAAAAP/aAAwDAQACEQMRAD8A2GNIE7kx+v8ATEFSi38JPp8+X3thN9ozsyqoDrUL0QoV9x3jXAFgQSL/AMhhny9ZnQd5QckbnUsknfYj5eWAs6Dex+/v6+gxCV8vp6D79PnOc1Anuanw0n66vr6YjOfUb06y/wDQT/8ATMdPucBAw/l/L+Y/t0gb0+4++f1xZbiVLm1RfWm//wBpGK1biVAi2YVT/mUfQMo+E+WA7It6iefQ39P74s8T3B8l+oOFbI8aLZtQ1VDQq0i1MlhoBWobr6oV5ySDbDHVptUYFWpMgUD3iWsDsQ0R8OuAi7zHSVrQPu39sTrwt+az6MB/LEeboCkjPUlEQFmYkEKoBJJ52F7frGA477HLVJ+/v7HyVsp7RsjUMd7UTzqUWA9SV1QPWI54OvxGkrAGoklTUFyAUAkuGjTpi8ztfbAWtdtscFcDeC8Y/ErVKoP2T6JDhg0Kp1AgRpJNiJsPhi5pYSYI+Hw+/wC84DzO5YFH0jSSpuDedNj0t5jALK9lqVSkj1VV6kSX0IrTt79MIeXXngpxbOlFUIAz1G7tVZtInSzMSd7IjGwuQBznEHDczqpDS06SQY5bm/3/AHCH/BK9P9zmswoH5TV7xf8AtrrUtv8AmGBHHa2bIbL1KlKoa9MoD3DoYJ31Ui6gjzUDDL+LM4G8TqTWpMRtIv5R/XAVeBcTbLUhSqZeoYZiWpulTck+4Sj22gL/AFxfyfafLDMEvUNENo/f03pXBIiXUCfjFsSJXDLf6329fu+BgoD8ZThmCmkZVWYKfEfeUEKf6R5YAN7Lsowy+bsfeSLHo+xiD8MP9T92148G49On8sZp2YQZihVqVVR6iyFfu1Vtm3emEc3HWcWzmaqUmqfiKlLukV479zTlmqKQy1DU8JCARsSxwDJ2BSaFQfw1qgnr+1cz9R9jFbtfRCpmp2ejS+a1XHw+PQeWIOB52tSqVadIrsHOqipRi3TRVpkEmZMXJPnMfG+JPVbTUFPx02WAlYCEJqAlhr2PXe4jAOVSh/xI2g02+jj+Rj4fJN7HimtPMioQob8RO4EBBqOqLb+UfXBav2kq99RmnTVjrVQKtU6pAYmfw/hgKD8fTAzMcS7qnVCUlp94lY+F3PialBIHcgLETuASSb8wYewPabLplg1XM0VDJQAZqiqC65amrrdrMpFxaJFsXctnEYZTQytpzbnwsD4KgrhWH+VgRB28zvhB4PxsplqBDEFKKNAk6gqNR0HxiQQPdHMA88dZjNyO9CeJYQEwCATJI0+Ibkgaxc4DbsfYAOSZ8TRy8R/riIg/xN/3HAMmPsLujqT8WP8AXHopetvM/wBfucAw4+wA7ofZM/rjzuh0HywB+cCOCcRSo2YClfDWIs5afCt77XkQLeHFfuh0Hy+/v4Y+NLy+mAyziPb+rVpTV7r8RTrUXoqqxq0lyZBJESwHvDfyJxpFNM7QTXXZKqhASuXoHWGm4CmodaxzABkGxmMZhnuzdGplQzgl2rrTVgxHgamWIjbkTMdfPBOv2x4jlUlalN6RIVdVKO7hbKGWAQQD70m24wE59q2bUz3FB1MFT+0QkG4lSTB635csdL7Zao97JqY/hqEfqpwk8Dyy943euoqVW8DO4VX/ADNDMdI8R3JEkkCYOG2p7P8AM6S/dTaRDU2mByAYzvsJwBJPbOD72Tb4VZ/VB99Mdn2x0Gs2Vrj0amf5j75YTm4OQNuv8/6Ygq8MjlgGf/xFly9LN9yTSPeU3QgMffVSQASLSpG3vcpnDLT4nkGyv4xssVoW8Zy6EgltIOlZY+IjYee2M/p5T/hGBNu8a3QnuSD9CN4t5YK1+1GW/wAFTJrXpisCiVFYNK6amprQJgqBIsJwDJR7S8FI99U23p1U9LgYodus9k2yJGXzEmo9MaTWeGph1ZoRmgiALjljKc3XKyQSyxzXf0mfocE6vZOo+ZaiZFYvp94MpbfeZYaTq3JgHwz4cALz1VZhWUgdBHzM3P0wxcC7ddzkjlatV+7DNC9wlRdDBWjU1VCPFq8MEQRj7O9jFpOoNfLrSIPiYsDKqpOosBpu6ixvqUXJMD+z3DtdajBnVUUEr4WGpgsAiGHO4ieWxwDr2Bq1cvRzMCiadHS1QZjvEKgKwB1ANBAS6lSbDc4NcE7dJmnKUsqxcKWKpV0sVBgsBVVJFxvBuJA3wo9suHGlmqy0nNKkVAcDxhh3a1LpMsTUNuctPXCmVNJjUpVydJMshZTpkAkR4rkBoIkWtIsGg9pO39JawpgZtNErVAaj4WG40lXDsIgkOovE74r9leMZbv8ANtUqUqaVXFSmWBprBapAHJfBpN99/LCj2p7PvlmJ1itRUoBVFiTURqoDLOqdILFrAgqbEwGLhwzfCwtfMZZSjZdKa+8F3TuxUYK0VBEFTpB1GDIwD3Sp0ql6dWm87aKyt02F+vLArjFB1PeVEq00oguajohQqLkg03LbDYrjIHzJ1mo5V2Ylm1KGVixk2Mi87cthhz7N08tn9NBA1HM1NQ0I1UUiFBbUSJUAiZUz0wDJ2azj5jLiqwVDJBEmJW25HxxW4nnVo1VqsQUpAhtLIxDG6rp1TLcgRzkkAE4scI7MZjh1Armc8uXXWNOlqbUiSpknvadiSNvK3PCP2946XzAp66eYNK3eCkiqWYKT7hPeabCbCdQg7kB3DeP1qClaRgN1VWknzYH6eeGXsJxR6nerUYl9KaCRBKanBGwmGYcp8e9hCrU4IxXVVrqG0htA8TwSoHgQGJYgR1OO+y1MJmD3jP3MFKndsUNRWRmUa5XSrEJJJG45YDQKVYrmDEQyrrJ5IurV+gwO4zx2mHkBmKo8iVWdVohjqHmStt9hYn20pJlqNF6ZIWqugRTphUCIHXSwXUSQBpAJBCkwYxnddXqIHOgID3ayyKSQBOhSQ2xBJHMnzAB84b2kXMVaQlQwMiCbgrebmGUzNyCLg8hY4qFNJr7rUj/tYevL6HzxnnBM41OuhSJJC8riRzJA3AMzyxomR4ZV/A16lUOzRWfT32khSstCimTMqYUsBEAROAEdn6DvlF0o7AUwJVWIEMeYEDcnewxczWTKU21sEVSdSalLQBq90EsrCIAaN9sD+x2SOYo18uaqoGUKHqFxpVlbV3azBJIAIIuBAOOuK8QrU8kKTAd5l27l4CFANwVYDxAju7m+1rYC1xLthVWoHbMVFYAAUqbaaawPdt+8k3JYCbjbefhHtQzFdxS00VdvcJUwf8p8ViRsduUXwo5bs1mHoHOPTepRvJBEmLGeYk2EC59ZxdrdmqozFOj+GdXBpVDEGEYmCwAm3M8iIPLAO9fj3EVE6aHIWQncgAxq+n9MWhxPiJG1Ef8A+Z57c8M75EPlmGgKTTWJ5GZ5YHUuz1RaVdTEuKYWGMAqPFHhkTa95nlvgBX4/iPJqPr3f/5Y8/FcR/jpbT+6F/m339MM9TI6hQimgLMzaTaAytBNtxa3U+WCacNGkiFnSFsLAxFvjgEf8RxA/wDNp/Ckv39+WPS/ED/zk6fu08vL44Ysl2WamlRdYLOBBiw0k+fOR6RztiYcGc01UOur3idPKAAov5b/AEwGLVOz3FqApKFFQd4e6Aek/iCMdnho0BoBsItFpXuM1cxUrOMwWWsAVKnwhIUsRpFgIAMDffzxu/GVBz2RXmGrN8BQcT8C31xjPbVCOIZ1grae/ZCbwC0GC0QCQDA6TG1gF8ZrCpXqMAVUsQqm5VBZE35LAPnPXDN7M+OU6btlqjMq1mUUmVjpWpqgrC+6XkDUOagHecJ5csSepJ+eDfaHi+Xr5bK6KJp16VPuqzBiQ1OmoWmTa7ned1Ai/hgNYr8Gk26n+cfyxQzPATe30wy8By9Q5XL9+Zrd0hqHq2mb+dxJi5k454rVShSerU91ASRaSfyqsxdjCj1+YKfEOGFaDmwC/tCZOwlSPrPqBixxX2f0KtDL1XApkSKtQAywV7BlFvc1DX7wITcSAD4p2+79BTSggaoum7lrNIPiAX125dYmtwrtEalCtWr1Ca71Fp0TpGkUh4nAUEKqkjUdNySkzgF7i3DglU1FppRpCqygDMIw1ICbAAHcaQSLk4oVsgSjEmTDHSVIB20wDcjqY/L5jF/NuiVTVRmLM1y0eDxQyo2/OZsRCiTLYqVH00mknWSR6Tub87G/mfXAb1wngORdKLGnSrd5SD0+8VWYIEpjwAgwvukxzYdcZf2u4V/hXEtVGkpplddFWnT76swXTBGlx7t/Cy77Yrdme3dal+FWHcZaUREcDWjuNQZSpLFUssHcLab4I+1Pt3l87oo0aZbun1CuWA5EMqgTINvFIuogGMB12h4mtbN96hpVe8RPFTaUDLSBa5vKlTYwdtuYkaKxpZdEQCs1CgX0LLMpCayPQa2F9TIsmFwqJmGBmT5gHccwesiR8cHeNZehQNLuM09YGmKk6ApBqIsAANYhRedi1pMwBP2j5Wj+IcUsxSYIp0hdU6idPdkhikqqga7XJGC2a7R1+JZCmuaanTRcwKXfJfvKmgFQyAQsKxYkGCygDTyzR6pJttyvNuV9vKNhyAxo3su4cucymeylQkIWpVNXJWII36jQrDntywCZxvgqLX7ug2rWSVGqyhmhUN7kAiW59LYbfZTwh6fE6RYCBTqQw5+EDY3G4wFoschmMwK1FarAwlQsRIBM6GKsNTSrHnuJ5HRfZnmqeZrd9TBGhHVlbdWJp2MWMiCCNx0MjAd+2tdWWoJ1r6vgtKpP1YYzDs92X119VQRSABkyFDKyHTqPgv7niNtYlTBxrntCTXmMtTifBVb4hqK+n5jjJ+0XGGqsadMkZagumzeFypOqoBzeozEjeAwOxMg3cQ4qKy5h8rQpHXQC1HWkXnU4OnT7yWM+FWGolmnSuETO5qHcsAXGlABt7hDFUXSNNgIgDxcoAFnhwy9cChmAKdQeFK3eBVYXK06sowCgmA1gAADpscF817Mq5raVZO6pUwatY2SnDOxVf42CQ0CIm5UEYAfR7RrWy/4J1qCmKhegoh2UsYFMgKpuSdLIkqWZdOloD3nuG0snkKTJQpd5RpFHZ6SO4d0K1FeoHSPE0Eo0wQAIJOCXs47D5OmFzCVWzFamzIS0BabiVYCmCYMbElrGQYOK3tf7Il6ZzdAsrLArKsxUGysVX3mUwsn8hP8AAMAh9n+Cl6lKqEKoClN3UAAEhR4lWYJt4oiZvO79xI9xwV1rM0tQFAuFaNbpo1E8hqO5gXjnGCuX4AmUSlQpz4VVdV/E1RiHYj8zEh3+J2EYz7tLWp5ritUBXNNUFJ2RokIhD7wGYVXVReZQQGkYC37N1QtVIfvGhCxhoEGpFyI2I85DWjBj/wAO689mqaAgVqVFzqQldRLJUMMpUzoDbEGbzOIuwGVTLPm0aopRaiFXPhDq1PUhg8yJ8O8g+WPPZuKX45+9qVKj6negTVLUwCzCNEe+EaJJIgsFAgkge4tkO7pUsorJ3rkKkjSGYHUWCggghQWgGREzN8S8M7LVstmamZzFQ5he7hVXvWZSWkgK71Gj0bmbWGGnNcNU1FrBVNVFKhiPyndZ5SQLwYv1IPiV1rq1N1ZSU8aGQQG1LAdbTY3UzsbSMBEjAJTBUksogxYbbnl/bFipVAViRIWZAEkxciOfT1xnnbetUyfEcpma2t8smtVKiBT1rpKtEliBLqSBMFRJwwZ7hq1spmaXfQmbLOKikE6XCxpOxGkRPT0wBri3F6eWpGu6sURCxCLJCgTta39Md8D44maoJWphgrlgA4AaVZlMgE81PPC7n+E0K4pUqlRgqU2prpFtOlUYM0fmEWsCLRizwzKUsrTSmlR6iqzOkgalLAyJEAiWY+Kd42AwDQ5/T7tjkLbpb78sCTmHbYkf6iBy6C+/2Mc1KTmZZVtG0+XM/T7IUc808Ry9wQKVc72k6NvPf4T0OMj7X8TKNxCmpX/iM+Q0b6MuqsLebul/8rY1DMdnMq2fpZdsvSNFaNV1pd2O7Da6fiCRpBueX5jjA82ZqPH8bR6aiP0wEQF8M/s8yOUrZ5KWcDFXtTGoBGqAyFqcyGAgCYJkGZGPMp2KYZNM3Xq92lUxRpqherVkG+4VBALSZsJi4BMdh+ymXqcQWlW1OppuyDUyMrqaZElCDIUkgg+fTAbTXUAFjYCSSbAAAkkk4xLt/wBrvxT+D9ykin4wQxJg1Ao2kGxOyzsWbDl7ReCplcm1SlWzWpmCQ+brFCHmdQZjIjzHrvOTcLyYrVWWoxCJRq1TBudCEoATMkuV3MkTfbAfZUtohffqFaak8pOo25ATTnyY2xG+bCkQYVdQWZ92wB9TJY+ZOO5hS3PQdj/5rNcX5IoWf8w3jEGTpSWqTASIj+JiWEDa0Ex/LAWeLsVBUgDTYjTEMo8Ui8+IMJWNz0IxVzpu/wDqH6Of62xHmn1E3ksbmTfV5kkzfqcS58ASAbBjJ2lovHQAED44Bk7E8GovSzlWuELUqBagDWUDWAxJhXM3NOCZEmLmYUE2GGbsVna+TzS5hcrXrLoZGVaT+JXFr6SI1BT6DC2wAJCggAmFJkgcgbC4FjYbbDAeYkZxpGwNxv8AI/yt0viLrgt2f4kKNdalRQ9IylSmQDKMNLRIPiWdQ2uI5zgKWRyqvVRGfu1ZgGfTOkGxMSJ+mHTjXtD/AA1EZPIrTWgqKBU0w7NEOxhoJJuSYkmZ2OM9qoVAU3i3O8W8j53xAW+/v7vgCBzZqBmdyWEaZuILXUDlO9oBjmca97DqTIMzTqUqtNwwYl6bKCGVVA8QFxoJjowxiqDl1w+dg/aTUybGnWZ6lJoGpiztS6lQfeW8leUeG5gg2e1fipp51ADBGTqBT0NV9APoCoaeQHLGS5nNjYSUFlmNgQRv1iSLXJ2xo3ta4zTenRQmnUrPD94gX90NYA1i+l3bUBMeAnpKEvAGfLHMM4VZcLqHvmkqsQt9yXVQADdWJgKZCjPIbbeoj7ONY7DdqKmXyKIx7wu0qbMKaMuijTUKZqVqjqYpA6tJOorE4yamIGNd4Dm668KTMgIWKOA/dk1Egd27ivfxuyAjUBA0jxaQMALp/i8nXq5rKkMieCpRVtYGlBVZXQWZQas95TACEkAKpjGt8C41TzeVp10go63XeDsyHzBlSI3GMs7DZZx+M7sElMsEbSCWlzUZSoHi1AgeEG4jmFGNPzOeFDLNUr+Dw6nVb6WYAFU0iWJaQDBJJ9MAO47m+6ZX8UjvKzR/BRosI9NbjaJnzvlnYXhRTWWXvA1NVqUwsyhuSTyIYE7QCPKMPHEs3VemTVpE1cxCJQBBAoDS9RSJHiIDIWmS3umIOEFuG0nzNRDr8WkhKimwOokEg6pBLNqCMYYyhhiAj7RoqVakRUKtopT7oIBhwJ89+RJXlIr8F4zTpakKHX3qsmZBRqtMUjHgDACW8Ukv7rWBIlo85TWgZJ8YY6QTrmCUVhBjSFAIIibHmRgVwfNUkrqa1I1qQYzTD6NQIIuYM7zEiSN8B+luBcbpZugtaiWKNsWVlNrGxAmDaRI6E4547TDUvy+Fg8tIA0mSdQIKWka9hNwRIOYezbj2Xy9fuKQzDvmaoHip+FUCtAP7ZpZTOqrB8K3Gxw3ce486mUMqNyBN5IBLe7BmFAuWAB3IALHtbbvcrQrh2IFYIFgqAGp1JLKYhtSgEnoIifEM9mHHfGcq91YM1KeTC7KBzDCXi10c/mOJe0eUrZ3KVRRQMKNYVmW+vSaMak6nfwkTpI0iwxndCrswNxcEGCCDuDuDIBB5ETgP0RToxMAD76Ykn7+/v1wB7D9rhnkC1FKVoN9J7uqBYtTYjTIMhkm1yLbNH4Lrq+/kPvbAUe8+/v4/e/JX0+P3GLxoDp9fsY8al8P9sAM1/wD7zvZco/zNWl/IfXGCdoeHrls1XoI5qLTqlAxFyekcyCSvmVPXGs5ntlRp5xswKNRnYCkZdQoUOxJACkkyvXmPPCn2PqUctVqZ/OrVWqzM9JArHSXYlnYEqT70KGsBfmIA/wAQ4TWXhvDqiB2alTAKqBI7xQLLBkgwIInfzxY4T2SzKIudqMKbU9NVe8bxgC7q4VFVA1OQQCd7xgbxL2h06rq1BNJVh4nhS3kQHYkepGG7slkaqpUrVqtV6dZfDRqOWVDeVAvE8gDgJfanlw3DnYm1OpTcf+oFIEmJIaLwL8sYcuYKJXSCrVtCqVII0hmZgWEz4jSax3QcrY3DgtWvVypapl2puCQoqqALGVYhuQ8JkqTIsDGM54h2Fz2YzVM1WoaoUNXeqIZg2r3T4yZaAoUDw/8AUQU809mH5VgeQhB8LbD4eePKsLSVQRManggnU3K3QaV/6cNfEuxi0c5lcsKq1xWYF3CDTHfaGULLEgAQfFFjPM4cu2XZ96qqmYag6JUDg6RTq9zqgUzUsoJkKWWBBPhJAJDO+BdgMzmcv+Jp0/DrASXCCFlnqEt+UadAj8zTsl3j2adiQjmpmFXvqcFEDU37oMbP4WYB20m/JdOkyWxZzvEe800DVyq0ETSA9WlDQNIK0j4QdU+8CqKoCgsZUpw/tJk0ptTWoilkWf8AiKYBldJ7tmqzIMnVAm15vgGT8bpGouUW9Vu8pm1MSCs2CmYN5MTboN4v2Ny+ZpOcxSUvU8TOI1LAtoqMAViN7X3kSMQUO3OWcoEqe/VAAWpSJiABIZpAJ5LJt54Ue1fb5cyEFCjQDFG016may4ensZQU65aR0neLG4wGb9ouCNla7U2DR7yF10sVki6gkAhgVMHlIsRis9xbb7+/6YaeJcNXMd13maytHu9YIliRrqayIgeENqgE+GY2FrfCux2RLIjZ9nYkFhTWivhJ86rkee58tsBn+aUCI6dAAP8Ab4fTFZh9/f38sMvbXhS0KtLu0KLUphgpcteYI1G8jqLGxAExhcf6n/ff+uA5FvgQfkcOnZHsguey9XdKlOtaqFmxprCsPzLKzFiCZBEkFMaPv4/fxxqvsRzRP4qkunURTqeKdMDWjbRceHmPpgEfM9n6lHMHLOg70FVhfzMwGmDEkNK3gbmYi2m8JymUooOFM76qquDVZQCwrQGWlU0wusKSFO4EEzpkz237HLmu7JdKddLpVQaW0qymLuzGCSVIEhjul9WOcY4hPdsWqfikszsaenwO2llUICGiGmTczywFfivDO6zVXL0yahSs1JDYFiH0CYsCTa39saV2p4emSyuWymtXaghZ2sdJLFySmoFQx1QdJOkb7yt+ynhff8RFWpdaAaq2qCWqEHSINy0636yk8xij277S/iczU0+6WM3J2jwywBjqLDYQIuDL7MKxU5jOw71KjdxRy6H32Cq8vyARSvjNl8Z3YAuXHcwtOrSbN1qYYeOlQLqoLBTrqVGJOkLEBrqgsNTEHFD2SZNKnDh3VZ0bvG78LpnvBGzaZAZNJ6xEERhqfhWUo6VNBDqlizqGawLFnqPLE73JJvgEfinaHKhFannaL5kVUYdyDVVKaBgESil9A1EEAySZkGNIirmxVfLnuu5kxUpPT0BSVkKGVIZCyE+8WUsIjWQrNxr2i5RVYIEBFluIba1rixM2jCXxftsjuvdEu4qqyQDa6EDUQP8AmKGkA2G2AXuM5ZEZ92Osy5glrzqLFtRmxkzaLYpZDg1auyrRQ1XKs+hLsFRtJYr0mwiZM9DjnilUajt4ZuGLSBzLNcne/wDKMaz2M9mVSitHMDMU9ZCu9JqMiGUh0Zg9zpMSQYKgxsMBT9nvZmtlqTZlqFQ5iu3cUwUINOnPjqPqEgGJupMIP4owVbIVBIRWDIru2lZ7qLJSpwSKlRknvFVryzAqzAl64kZRwyggrvN9/VSI3mRGE/jfaYUzpKNARqQbvS0FhEmWsYBOt+QbxWMhF2KzAGbOkAd8hJCmQHSJi219QnfUeetVHe0PsVRrP+Jy701YNOZQOBKBgGqATZlgg2vM3ZYI7s+4zPFnRxCVlq+BGdCH0g1FYjSykuGeQBOtrAllDFxbgGY1oj1hl6CnRlqGVZ+9clR77kgAIASUHhIBJwBrgGVdKFIaR3RQaSrG1rKtKD4YsDMiJIxYbKmsodKpVluGlrN/pPvKeaNY8iDBHXBqS5ei2X1BlpHwggz3T+JZG1jqQRA8Gw2ElKr4zAAAF9EfCfr9MBaU2ExMX9ee99+uOXYRMfAz+n39cC+L8V7hDWcMKYiVNgZZVBDfxAH3dmPSxxey2bpuqtTcVFYBgQfDBFj5/e0YDCs92mzQBZXVEaXXSAHKtLAMQoYkbTzN5M4CUc2KhBqK7kxIuOgEADfmSfP42MvxRBTVWpgmSCwPQCCR1/ko88WMqaFaoop0nSoWF5mbEWVAWmYNpsuAg4VSWpNJiVLkIgWmGksdMGXBFzv4vMY/TmVohEVASQoCydzAi564w7sn2X7viqrqFRctTOYJ0sskDwrpa/vlTy902xs5z66aIn96QoIP+QvYjqF5YCHjNeEVbjVc+g8/WPlhU4hXBqohQsvW+kGdRkgXYKGIXnfBni+YL1jawhV85EyOt7f9OBlPglSo5ZlelpUjxkaSCbvAYtOmVExGpo3OAD1qypnMuyaSUNYhSxEOaNnaB7pVXFvFIm8Eij2fzNerRWoMwzd4znwNSVBDuqhWP+WACSZ8Q5TgjxjsyrZfMVVit3yQrBCCgQEQo0nSCymWkajU8QCoJ97C0weHUfCpXTqggktqWTEG/i1GCDJ2vcBXOXzQdD3tbxTOrMKL8oVYWN1E3LQsETHueyNXvXoPmalI921QVGXXKiqEXSqANqYkjRMnoDuxZtKR0qzSyLa6gruRAFtW9xy1cjdYoXqNS7ynDs6szLTMkkHaqNwQDvYgTPIPKfZystSkWzdLWaqgCp4XYhlaFGhiZEGZsd4IsK4jwrMUFUmtRqBpAamyOJWJ/wCQCLebRB6HGjDiVIsKb1wUpKhD97SK6pAXvBrNQ1C1wSpWYMltqv4UitTaotIhQVUhLLTuDqUklSFke8f3hOwIAJuW4PmtGt67Kto0qCosd4pxYwIBBvbzqvw/Oh3UMw0wSBUlgp2PhUFgJ6SRBiL40niecShRWEV2iVRSZEEBQqncTvJC2knCbxPitRFKU1pAGWYJCiWJksxsw0gjV+aDvIgM447xB2mjUmaVVguw07hvDHvNbUTuVQ2gzU4dw41Z6AxM7W9PjfE3F8oV0uwhmesrQIEoyfMw+8Dlvgz2Pb9jU2tXW/k1Jp+qD4kYAJlcv+GzVBmjSlWmTIEaRUUtIkiNP0xsHZjscmQzVetRlqbq9NaYVnKaKpOkOEIIKpEEyG8JmxxjvaDNCrUa/hAi3Mc4/wBsfofs/klqo1aog01WFVA0nSGVXEEncMzXAF8AI7bZxj4KdSrSqU6bVdaFtK6SgIamGC1CQ1lYwuoEi4jIu1fDzlmXLN3TsHLtVRV1km2jvBcgKVZhAuV3AVjq/a7jOVpOv/D94AWFXulpBocEuGYsKgn3yFEmNUwrYTuO8Lo8Qps1FmpZmDUFOo2sMopqlTS0labfuyEepfQpITUWwCrxLglWlw+jWqEKtaqzCmR4mUqNFZr7WKqCBYz+dsL4ckySel7mIgb32AHw+WnNkKnGM0BWJTKatFM0wEhUSdQVlaU1FguqCxqDbTAy6ui6mCmVltJPNRJUkdSALdTgCfDnZabEM6SxuGKhrLIkECxBkHr64tVuI5h0KtWrOjC6mvUdG5wyklTysRFse5aiFRUJ0kCeVibm5FvgYkD0x81ab73526/EWPlHyGAG1cqV9elp+NgABtJm84n4dRmpqMQoJkmFmIA1EDcmLCb+uOKpAHImT19fQb4kyWW7x/ERABa0TYWgAG0xaOZ64CzwzLDMZujTgsrVF1iIlFIZ/CswAisTEnfH6Cz/AGdB1NTB1EWArOiEjkVAK6fgfTGWeyPs/qzBzJcq1Nf2YMAM7mspDGDI0UybfxeQxsJep+ZfkdS35AwCN4uMAoZ2nmqSx/xKj+IE1FUeZpsWHr3ZG3wRu0XGakkViWSRGpkYEwIOoLRZSRcEywnbfGhdo8pSaWrlFQe8ahAW/mZP5ZgcwOYnCnmRQWe5WqXP5u68O5sq1XpE9ZuOYtgA/YLMKvFKDKfCVZZ1aiJUDTqiSOQMGOsRja2pq7K+gFknSxkRqEH5j+WMOyucXLZ3L1aqmmBUGpnVFOkmCW0My6RIJtIGNxq1YE3Px+d9sAM4jWhjeGX8w5BhcEDcTJg+W2+KXZXtQmaDU/3ddJ7xARvMakkeNCdjuNiBzBdqeI1BWqLJEohMCP4gRNxy5/2whZ2kwbUCVYGxU3vvtcgjcc/W4DQu2uZNat+CNSP2eo1CvuvqBpEqNwNJblyjDA1IKqrYKoAVR0UW8QMz6YQ+xlZMxm3d0C1NGtYJItppvFtvEsAk7898aLRoQJvO19r/AHt/bAfnpTKJYncTBvptHwGm/wBLHDL2M4UKVY180NFCmh1moIOoiFVRdyTv4YJsLzh0PZ/Lr/8Ax6CSZI0zeZ2AF9+t8TVOG0np90ya6erVp0wurryJPnJ54DNuJ9r6lPiFXM5MmkCNA/ZgSo0mCh6lQev1GBlftBWqLpepU07BdR0gTIAAiApjSL6eUY1J+yOSUeLK5ZByLKP1Mfrjgdk8g1xlKT/6aelbefhH1P64BN9mVd/8Sy4UsqsWLiYDAUqjDVEavEAbzz2vOw8WbxJz8VvW31/nOA/Z/s3lqVdalLK0qLgNDKPFdSOVtieeDHEjdPU/LS39vs4BU7dcVfLjLsjup1sDpMWVdU9ZB0i3LUOcHKKnFaiwlOrVRVGiFqsqkLUdhIB2hgL7Rh99qlS2X9Kvp/yRvy3/ANsZhUqXOAuDi1bbvanX3z13viR+0mYvqr1DO+piw87NI+HkOmBFM+Ln5/3+nxBx3U/nPzj62OAJU+0dYHwV6iTyRigNybhAo3vt1OPF7TZgRGarDTt+0a3Kx5RHwwIJN9riL/Dy8vqepn7T9/HAGk7U5kNIzNYGZs7b9fWTvuZOPX4nma2qatVogm/npW8byYHPc8iQJy1GWA6wNupA/XGoD2dmnlNNKopqlg7s8orQCFWATpC62MyZm+Az7PVHJUMxaFne0t7xA2EgKDAE6cSZHjBo03UKT3hmZjYQLRcXb5+mPOM5RqdepTeNSEKYII90Gx57jF7inDEpZDKOwAq1marIN+6JNiNgBYjnLHAEPZ92BbiVRmZimXQgVHHvMSJ0IYgGIJJ2BG5Nti4px9Muy5ZCyBUUBgA0AWiWkTAAvJvMHmj8I7XUcnkctlEV1rMqVK0Oqn9qEcuGvM6oHTTFrHCz2o47rKqikMhE1J1BzoUEiBYQFXe5SeQkNPnKiWrzXNSx7650zOnREBSYJUAAwLbDAnPPk1FbuKFJAw0kpTUEgyDFuVyeVzvOMvXj1eCS8xG1upPQn9L+mOa3aCs/vERyEQOnqcAWHtBq0FrUFpUSn7REMMHA8SBidWljEHYSegjCflEU1EB90ET/AKRv9BH+0YkzBlix/N5DECb/AH98vpgD1bMlzLGL7xad4B5enXeN8VqtXlPw+/ucccMDvUSkrBTVdUBOwLHSJPSSJMbY1/sH2HojJsM3SpVGLsausLFPRKqFYWsvikf+ZMiIIYyVO/nz+/PD17M+EUCmbzebCNRo09Gl1DLLQ5OgyTACRbdjG2Hp/ZZwusdVNGUiZVKzgGJHiUtIv6beoxBT7F9xQalTXuhVJ1a6COt0KgF6JVhdtXeNBkASLYBTz2cGWy+a/Asi0nKo+qnUB0VF8Dq9gKiPVNODJ000O6tLxW43XyVGl3z9/BWk8CGJhirJUYBWLaQNLbswGoGxVeMcKFOgWFJ1pVjpqaqjsqOgWmULlS5UCnNNiDqZkHgIElMjXXO5CrlWJaqqsQDUGomm6shBF4B0rImAomQZIUuOdv8AK1YNOu1J9wxo+ISJ/MoAO3iRwfURK82YyreJqqMTclTDH1Lqb87GLnblS4V2NfPLVeg6koFYKSB3momdLnwqR/CbSYlYnC7UyZUlW1IymGV1IKkcjEwfWMAyvm6LulOm4CvUpr+0rl2g1AD4VQKLGd+e4xudThK1FTvFmFHO0x0mPpj80/hfDMGOq+IfNZI9YxvHs67bDO5YLUINekAKm3iGy1BG4by2bUOkhHx/goauLQO6USD/AAs+9o/NhN4pwqCRaR9/fx+OidpOKClBJHutaRNtJ+Pp064yjjnaQAEzqZhAB+9v0wFnsZnWTiNTTB0UCm0/npk/EkfTD1/iDM3hiecTHPpucB/Zlwbu8n3rpD5li5aSH03FMAiCLFm3B8fydaGUVeQBgWn9ec+Z6fHALuth7qog6mSfjAA+uITU61HbySw6/lBI/wC7E9LIU5nSSRzYkmNtyZi2LYo84Hqf69MBQo0IMrTUNtqPvfO7fMjFgKfzMfTn8rnHrZtFMFwTOyiT8hP3OOaufVR7kdC5CifS5PXbATZYBX1KviH5m9D1v5fHE2ezjaTUZQwRGOlQQTALQCSbnbbePTAxeOp/5lMX2BUXtzZtXTl+uJH4zSpjW9VUAjxEjqBYtciSNltgMn7edtDnyhSmadOnTbSGYFiWglmgQPdUAXiCZvAKe1nh1OhXy6UqSU6YpMAEUKCRVO5FiYvczv1wvNlMvXziopNOg7w0SWFO+rSACSSthYmSN4wx+1HN9/WosgcKKRA1U6iy3eEkDWF/LEW8usAgU3UElhI0vEfxFGCH0DlW9MSodx5/p/uPlivUHMevT79f64noqRPKY/8Alby6kdY6WCCtz+/v78sFu0OS7quV0hQadJgAZ96hTYm5m7SY5GRtgQ4nnuLH4bzgrxbNitVZwCAQgAPILSSmB8NNsBHwVAcxRDGAatME9Aaig+W2NrzHFhPgJqf5uVv8x3HLwA+W2MW4LH4mgTt39KfTvFn5j9cayePl2OlAo53LN9QALfqMBn/EeENmM3mAtZe8NRyBUDhnOojSDGmbWmLADywRz3ABUWmr96DTpoulqBHhCqBIdoj0kHkcMeYyNKpJqZVXJ3ZkLT6sBP15ed4qHB6clqWUpoYhW7tgTzA1MxgT5Rt5YBX/APDdNmZnr1ZYliNK7mZsL/Kwn5Wm7O5U/nqiT+UHn5EML+QHw2wzfhqk7r1CgDz5AxfzPLyxZo94Ld6FMe6u/wDIb9AOeAVR2MpT71aLXlZiB/8A1f1xey3YfLz+4rNc3aqwn4KB18vTDFUzJUfv/XnF+ZkDfqcfUcwSQDWCtEwWQmNuTQBO/LbywGZduOGLQzWhKfdqaaNoEneQYnqRN/PADTB6YbvaCNWYpOH16qMSI/K7wPWGW3KdzzVOZ+z974DoOy3X3gZWN9QuvxmMfojKdoFzDIlIRSLa6jAhLyDo3u1R2DFWCyuoESYxgGSBFdAB/wAwJBHVtDAj0JH9Mbv2ayCZbVTLMwIB8Yl9Sli0sDc6rgwBYbkE4Bl/AVFJKshHIMrWB3vri9rAAWxFX7xTZSFUQNMEEH/SveCLeWJqVFhGibIBpJOmSZvuZ+HPfFPiXGWpaRUpFhudEH5SRt6za24BBW41xh6dTdC4WAjo3iQ+8CahGuxgMOpDLcDAPOZrLUSGpZSpRYFW7yjWtMh/3dXwtBAMRcTEEkYJ8Y7S5asKoNUrJjS3eQYlYhkKzvebcwIwmcTy6Fj3b2EAFaiwYvOmYmRtHyvgGHsPx6kuZqhS1NGbWgYqsMQdSG/iWWchZ20wQZGGXtR2Sp5+kKvdmnmABpKkav8ATIjWpgkAkGdtN8Y1k51kybmDpWxi20AQecAwJtGNL7JdqGVDTzDhGginUceJYFgdXvgHxDURMgXgYDOeO8Eq5SqFbwsfEryYdSJ1KwEnfYgMLAi4xWyPHqtCqKqMBUXZ4gkHcNHvKeYafgQCNV9oubSpQSkdLBhKHYSIAKsDHeb+AAkBvK+RZzLFW5kSYJjbzgkTEG3XlsAaeP8AtJfNU6Y7sI4Vg5BlWJKkFQbiyzvuxFxBwt8MyhzOZpUmaO8cKzdF/MfgoOKUY0X2X9mJDZpiRuqDytLfyHxwGk5SpTSmlOj4aaqETwtYAWF42A688XqOZWSJ+PWd7DaP7crUKHDwBMAAel4tuB1/nGLNPL8zAHKD84tgFGvxOs1kZB1hSxHyt5zP88VM7QrkAszOJ5t53gLCi3LVf0nFhM45jpO1v0++VukP4ppI7wzvpBMgQLGJJ+XQYAQxdAQSQLhlVWEzvZYcnf8AMet7zJw3hBrElSibyztEz0UAs1xNztzxafhzNJqQPiwPy1Ezz2G2PqXAljm0cyTHyk3+PM2wF4cKyVCO/wAxrJ2VYQG9wqJNUzGwN488V8/xzLaGSjlVIcQS9NaYI5amcF225jpiRcsiep308+QBMXj18sVxTpo2pUGvqZN/IEwPIAeXqCqmQSk0oUVhcNTMkcrMbelpxV4nmKVRg+Zd6gBEszM7Rz0lpuBy+FpnDJnyrfs4RW3jSNf/AKajVEAXbTywNqcAQi4Ig3Z2VR0J0KpPlDOptgExGR6tNWUU01qrsFuF1gMYO5AJPzwR4/wxaQOirSqjvGE03YsRyL+HQCNJBhmlj0wfXs5TMGmuo3ligRfKCfEfk2+84qdp+EmllwzQP2ijSFcknS8+JiDYBjABBgC0jAJgpFqiqN2IUepgD6nFzPeFmUcmKj0Xwj1O364n7PZcVM5RVtQ1tpBBghirBDP8IeCeekGMVjknZFqBG0sQobTYkwRE8yCDF8BLwqke+o3iXQzB21gkgC52JtPlh5yXD6lYSlOuwF5Yd2gPUM3hO3KDzjA6nlalPujTyVc5imtNT3dNtC6UC3dFIM3BJJJv4hzZVy1dxL0Svm+ZYmJ5BxIPoB8JwFet2cG5cTFy0kT/AKtzccovzEY+y/D2jTTMgW91gu17xB3F7+u4xP8A4K5edBa+xrvHqSAC1upi3KcXE4e7flUjyd4Hx68+e/wwA1eH1Cv71j0CgosRsGkFo6jSDb0x8/CSSFNR2J/Kv9I+pGDQ4O0yQuxNnqx8TrBI68uuO/8ABws+5TUmbJ72wuCxvYCYm2ACDs1uS7C0QqqTz/NaD5C/1x0vZwAGJA/NdQSfO+4vvJvtvgxUyagqGcAkwP2ahmNtlAnceQ645yuQDQSNK+bQ1iZGnu48oB6wcAj9seF0qVOmV37zSxLCIZSTNhB8JuTzjrhQkczaRO3MxjbmydKnSdmUJTQamJvsN9PlPTmbAThAzy0kr+BqSsFemnd6Y8VCqk/s5BksDq9dzghfyCft6U86qcujgnzsP0x+hAaNcFu8FSkbK9OoCN9IAdDEXK6SZvHMYxbg9MCpSR4R+9VlOxKsdLxtcLeJGwwXznHc5kcxRdWghAGLUiq1SRcVBpRnIUAhmhgP+oErZfwRbxJUJ1MD4wYAtYAFenOfjih2g4pmKQqtSpGqFpiAgGrVc7ar25AT0nkuZP2qUaSoc4ChKC6eIAXJJQvr2A2Vo63wS7S8ap92oDhBVAYFm0alIDyAzrfYEBWNyCBeAQeM8bDLpqUzNNNyoguSBImLgnkL2spgFQ4tVpQdAXp7sH1P67ny5Q28dzgYaQjKljDbExYwNW88484K6cI1Y63kbCw+e/z/AJYC9wmn4eQ+MEEXF7efPyw6cAyWlxIlZFvCwgP4vCVgDSdTDeypJOiVPhlgB1G2ibyItz9ADM8jGHPhrM2oKFLEMBrp+EbH9o5YSohSRrXWRqgspGAk7X55QtKm0/n3ZmaDFiNQYgkkXYFIEE8lHOrTqKS9wfGjUhGpbMSsyA1mgEASUBEkyezjIznu2VmnUT4CzTc+MBUYtF2XVUFpJwJaiSS14JmeQYfmtN9iecaZuMBSq9ha6V6dNyppVD4MwJ7tgJk9Q0CdJvaxYCcbJwzKilShQFQe6op6JgRJGokmwv0iMBOyWSVstSqldTqNBj8pplkAPUhYFyZgbWGDSU2u1RoPJdVgBeSQb7THp64C8AW3YgDkR+s7WP8AtiQadJAsB6XtMn+/9MVEUHdrdAefp9nHzKo5gn78vp+uAEf4UPzS/kTA5ch6cycSGlpBVR8FEDlvtPrvj7MZ1VIDPB5KJZosLIssb22Iviv+NY+6lv4qpI+VNZb4MaZwETUXLSFiY29bdfv0xUzVDQdDuA2+iWep8KSg1IjnEYvvqazszf5Vbu19NKnWR/qdh6Yqd2FXSoCiI001gfKylgST4r2k4Ckytsq87mqb8tqaGf8AvZT5Y5PDWa7OzDmF8CxbkpBI8mZt4xOMytwgGoG4HjYc7m1NbHckxeMed33h3LQQeZgix8Z8KzJ90ASTgKtOiukCmuleigBZG91YLudxOxx4uSDGVUMQfyqCR/1PABgchaN8T1M1TB1e+TYwQRAO3eMQg/6ZPTniKrWrPGhQgPSIsbAMwHX8qqQOe2AtNldAl3SmCOZuOc6jvvt5eeKuYzuUZDTqwUaZJUlREnWRqWppU3lbjcDTJHw4apOpvERfUzNy2JYESN5JPlfElCgpWKaSp8oWNUSWYXjfmSAu9pBEoZ3LUc4WFVGHduk0wsaynd6hpCrBBY6gLCBG4xJlKtLQaT97UpiprATwsdgREc12JZYIG9sPn4OmWAAGo8lUC077TA6i3xOPafBEMggEC0LM892IgHrN8AD4N2rlSlVSmjSF1OrORpuXkg6p5xBB2sRgxT40Pyo58yBIt1B9NvTFzK9mssohaSCDyBJnfflY+WLtPJpS2tPKAPoBO3++AoLxKRHd1H9R8R4QDfyP9hO+eaL02Xyn+30j4Ri53zRYAC5JI6Xk8h1n+his9cBZA1HkST4vIWkiecaec4CnX446g/sQij87EeQnTzvEb7gYH5niGYqOQqtTN5Ng+4gHU0oL2EAk3ti+uXJZTUPiEt4WYRztA1TFmjTMixgE2aGTQWUeHeCsLe8wRJPPl9DIA8vQqqSe7MkEFm1MTq6ltQYxzsDid6lYbKQDYMwAnnCjTqMRMWsJ2k4YKdIe9JJ6sAFHpaT88WUULe7NyFgfgCQALzc8/PAKX+G1nuynSBc1I8phPdjzO8YhXsutOStNKY5tpVSb8jFhMdMO7mJ3n9DHpv8AXFBqJnUVZ2NtOoWvNgzBBy2uYF7RgFCrwd7GmgVgSU1OfeggyASeZ5EnC9x/hOYZxUKIqqIapTcMiSZYwqhlAJJIVDvzJvp1TJKs+FQTaCSdyByMTJsBvOBue4cGBDQxYAEMBBB02KsIjykyB8gzTjGZod1poqwCqQxIiSFiQDcXvcA3veca12r4LUduG5cBSVVgZ2DJQjlIAIkbH0wqf/pqXdWPd00DAsABddQJFkEyJF7D5jDtmOP08xxTLJT8S0i5ZtxqbLsQsySPCTIgTbpgMwz/AGdNN2pkaCliJ+Hy6GNueKtPhBn+RAt5b/AweXljXM1laVSRVVCJ3eLejE+H4Ec8K3F8nlaR1U81Qnmr1EJt/C0yY30s08gTtgFihkrwf5/W/wDP4Dm1dmeHIXI00ww0ySsSJYCDJEXGqV3FwxZGAepxbKi3fUlI3g6vLlI+E2xd4V2iygqqe/COCP2lMOGgflMKRBgSGDAgbAmcAxdqqbrRRP2hRqbB1L1iWjww1QlWuLS8EnTG11LJ1L3KzG5W97xAO8z0E/DBntSMktJGMmSG16KwRgNyVQgatxqC2Ee7hbTiuVEAVg3pTcTYTCtMT8bRgHLsxGmoFiAwcGxF1Kk/NOh3PXBnLUzE6TfaxH/tIt1+vkFHs3x4LUJUhgyadItJW68vWLWtzw0vxwoAzwJmFBBkWuTG1/0wF5lI2WSYt0vv8N/UYjXLliDJETbVvN7gkg9bi21sC8txt28zYkkR187clXpc7XBEcRMb2Hl8T05fe+AAjMSzASx2ZKQDESDAcjY72Yr88WKOUqkcqQtv4zHmFIQR5Ow6ztgmdFNY8KIBsBYDyUCPlgJU7WhrUENXlrc6E1QSLQXOxmy7WnAX6fDU56qh/wAzEj5DSk85gnfFfiFXLodNQjVEaAWap6aZJG5uY5XESBzd9WZtddoFilH9monq13YxaCSADYzfFrI8JpUwFVVHkJA9Op5b/wAPpgKuZrmpHd0YC3Bd3aJuSKSPoBE/mYi/rMbZAvAqMW5QRqj/AEpamLCJAm/OTi84lmCiYgnYLHykXkxBuTEYloZMtZiTaCFsOhE7np/LAU0pIhgSW+BMeW4Av0H1xPTRm/y7TIk/G+/xOLn4VEXbSoNwAN7b289/PHeXYtHdhVVhIZgZIsQQoP6kWNxMjAUXyBNyLc2aIFyJvAX1kH4HEmXoFrjW3rKrtAMRqItOyi+7bG++XEhmljyLdegAssidhtjnMMJCsNZa4S1x5z4Tud58umAiUqAV1azEwqnSPULPlYkkxYXx0KUadbi8/s1ELBG1zPzN5PkB05qN7oA8gf8A5Wkf9uBuYzcL4QGBJHeMSqAi3uoRUZpI/hE/mAvgCFTMGDpAQDnItfqLD4xffETZimBOoMSYs3QA7iTYH6jFGvTYsAfEynchYRrAaaQKoIPXvJ5sMT5fJFie7KsAYLFSL78iCd9oA3vJJJHTOW5aQJ25WsVOykCYJkzsbYnp5UhS2oA9TJ1eci5NzYQOQmMTJSWnA94kwJuZLRYGyxMenpi4gJJG3kLXjmfv44KqjJqRAE+UaRv/AA/DoT64n7kfm+XL5bneIPQWxbSlAmLW+45/THhI/LuJv0joOZ9beuA4QneI6ajc+YUGfn02vjmmDeLL1i885O3KPO+LHd3vfrfp98reWOn5xIjmMBUsDAFwLxy3gE8udt8fSdh9/wBfh0x21IbEW6bevW3pveZnHXcTvsY2MfAARAwA2vlyxKywke8LMYsRvYeVwecyQZ6dAJvYmb8l8h09dyfli/VKqNpPIR8PS331xQrKajDUTO4UMQIB5+cbmeVpvIDs5xImxRwJFhA57nUI5THSb2wKr8MJJaoh7wrE+EaQZka1h5i24O0+9Bb04WLlgJ6xPUwt7Ha/rF4gNxPVq0IAIBsVuSQZKlai3g6ZJEGIBkkAhZrsTSJOk1DHItquPMrPnfbnecdnsAumQannMW/9vLnE7+Rw85PhLKZqEE6ZUC/UamB8JImADIMkwIEkafCk1aipZogEmSYiBO1rekADbAZsew40gC5JsSpabERAKnzJlVsCQAMC27JVabKCwcf5Ss+gVyBv1/W2NkXIRMAGf0B2g2/rz6Dh8ryJaTuFsNtvKfX9TgM1y+ezFCkqNkw0XBdVUyTMB0qAlfRQZm4tAGhwx6zliioCTK0wFXeSANRjfz2xuK5bmYj+R5ekfHa+O6VNZJiwE8o5DpvA6dNt8AgcF7Mso1AAXiNQBY76NU252EQsk4YKXBn3LAlp1DxBR0i3hABtfmxsTg4UJZZWDcAyLTyne8X9Y2F7CpB6nqdzP39jACl4TAgEWN+Xrt1I23AgWx6vC9gWOlbk9TaBHQ2JtsAOeCWq4A3Menl/XHOZqBVIHqfif6+WA//Z"/>
          <p:cNvSpPr>
            <a:spLocks noChangeAspect="1" noChangeArrowheads="1"/>
          </p:cNvSpPr>
          <p:nvPr/>
        </p:nvSpPr>
        <p:spPr bwMode="auto">
          <a:xfrm>
            <a:off x="63500" y="-812800"/>
            <a:ext cx="2743200" cy="16668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8" name="Picture 6" descr="http://www.uen.org/utahlink/tours/loadimg.cgi?p=/tour/15172/15172Island.gif"/>
          <p:cNvPicPr>
            <a:picLocks noChangeAspect="1" noChangeArrowheads="1"/>
          </p:cNvPicPr>
          <p:nvPr/>
        </p:nvPicPr>
        <p:blipFill>
          <a:blip r:embed="rId2" cstate="print"/>
          <a:srcRect/>
          <a:stretch>
            <a:fillRect/>
          </a:stretch>
        </p:blipFill>
        <p:spPr bwMode="auto">
          <a:xfrm>
            <a:off x="0" y="2133600"/>
            <a:ext cx="4542049" cy="2762251"/>
          </a:xfrm>
          <a:prstGeom prst="rect">
            <a:avLst/>
          </a:prstGeom>
          <a:noFill/>
        </p:spPr>
      </p:pic>
    </p:spTree>
    <p:extLst>
      <p:ext uri="{BB962C8B-B14F-4D97-AF65-F5344CB8AC3E}">
        <p14:creationId xmlns="" xmlns:p14="http://schemas.microsoft.com/office/powerpoint/2010/main" val="370830106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Journey to America</a:t>
            </a:r>
            <a:endParaRPr lang="en-US" dirty="0">
              <a:solidFill>
                <a:schemeClr val="bg1"/>
              </a:solidFill>
            </a:endParaRPr>
          </a:p>
        </p:txBody>
      </p:sp>
      <p:sp>
        <p:nvSpPr>
          <p:cNvPr id="3" name="Content Placeholder 2"/>
          <p:cNvSpPr>
            <a:spLocks noGrp="1"/>
          </p:cNvSpPr>
          <p:nvPr>
            <p:ph idx="1"/>
          </p:nvPr>
        </p:nvSpPr>
        <p:spPr>
          <a:xfrm>
            <a:off x="4495800" y="1600200"/>
            <a:ext cx="4191000" cy="4525963"/>
          </a:xfrm>
        </p:spPr>
        <p:txBody>
          <a:bodyPr/>
          <a:lstStyle/>
          <a:p>
            <a:r>
              <a:rPr lang="en-US" dirty="0" smtClean="0">
                <a:solidFill>
                  <a:schemeClr val="bg1"/>
                </a:solidFill>
              </a:rPr>
              <a:t>Most immigrants came by steamship</a:t>
            </a:r>
          </a:p>
          <a:p>
            <a:endParaRPr lang="en-US" dirty="0">
              <a:solidFill>
                <a:schemeClr val="bg1"/>
              </a:solidFill>
            </a:endParaRPr>
          </a:p>
          <a:p>
            <a:r>
              <a:rPr lang="en-US" dirty="0" smtClean="0">
                <a:solidFill>
                  <a:schemeClr val="bg1"/>
                </a:solidFill>
              </a:rPr>
              <a:t>Traveled in crowded cabins, shared beds, toilets, and suffered from disease</a:t>
            </a:r>
            <a:endParaRPr lang="en-US" dirty="0">
              <a:solidFill>
                <a:schemeClr val="bg1"/>
              </a:solidFill>
            </a:endParaRPr>
          </a:p>
        </p:txBody>
      </p:sp>
      <p:pic>
        <p:nvPicPr>
          <p:cNvPr id="16386" name="Picture 2" descr="http://t1.gstatic.com/images?q=tbn:ANd9GcSqtqlr0TXlE8wIOdWrzBf2y-EkxrgCW3ZRau_cWgzMmWhXFQFs"/>
          <p:cNvPicPr>
            <a:picLocks noChangeAspect="1" noChangeArrowheads="1"/>
          </p:cNvPicPr>
          <p:nvPr/>
        </p:nvPicPr>
        <p:blipFill>
          <a:blip r:embed="rId2" cstate="print"/>
          <a:srcRect/>
          <a:stretch>
            <a:fillRect/>
          </a:stretch>
        </p:blipFill>
        <p:spPr bwMode="auto">
          <a:xfrm>
            <a:off x="0" y="1828800"/>
            <a:ext cx="4498641" cy="3267076"/>
          </a:xfrm>
          <a:prstGeom prst="rect">
            <a:avLst/>
          </a:prstGeom>
          <a:noFill/>
        </p:spPr>
      </p:pic>
    </p:spTree>
    <p:extLst>
      <p:ext uri="{BB962C8B-B14F-4D97-AF65-F5344CB8AC3E}">
        <p14:creationId xmlns="" xmlns:p14="http://schemas.microsoft.com/office/powerpoint/2010/main" val="389961860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Ellis Island</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Immigrant processing station for Eastern US</a:t>
            </a:r>
          </a:p>
          <a:p>
            <a:endParaRPr lang="en-US" dirty="0">
              <a:solidFill>
                <a:schemeClr val="bg1"/>
              </a:solidFill>
            </a:endParaRPr>
          </a:p>
          <a:p>
            <a:r>
              <a:rPr lang="en-US" dirty="0" smtClean="0">
                <a:solidFill>
                  <a:schemeClr val="bg1"/>
                </a:solidFill>
              </a:rPr>
              <a:t>Pass a medical exam and legal requirements </a:t>
            </a:r>
          </a:p>
          <a:p>
            <a:endParaRPr lang="en-US" dirty="0">
              <a:solidFill>
                <a:schemeClr val="bg1"/>
              </a:solidFill>
            </a:endParaRPr>
          </a:p>
          <a:p>
            <a:r>
              <a:rPr lang="en-US" dirty="0" smtClean="0">
                <a:solidFill>
                  <a:schemeClr val="bg1"/>
                </a:solidFill>
              </a:rPr>
              <a:t>1892-1924, 17 million people passed through Ellis Island</a:t>
            </a:r>
            <a:endParaRPr lang="en-US" dirty="0">
              <a:solidFill>
                <a:schemeClr val="bg1"/>
              </a:solidFill>
            </a:endParaRPr>
          </a:p>
        </p:txBody>
      </p:sp>
    </p:spTree>
    <p:extLst>
      <p:ext uri="{BB962C8B-B14F-4D97-AF65-F5344CB8AC3E}">
        <p14:creationId xmlns="" xmlns:p14="http://schemas.microsoft.com/office/powerpoint/2010/main" val="270535691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18434" name="AutoShape 2" descr="data:image/jpeg;base64,/9j/4AAQSkZJRgABAQAAAQABAAD/2wCEAAkGBhQSEBQUEhQWFRUVFxcUFRYVFxQVFRYXFBQVFxUYFRUXHCYeFxkjGhQYHy8gIycpLCwsFR4xNTAqNSYsLCkBCQoKBQUFDQUFDSkYEhgpKSkpKSkpKSkpKSkpKSkpKSkpKSkpKSkpKSkpKSkpKSkpKSkpKSkpKSkpKSkpKSkpKf/AABEIAMMBAgMBIgACEQEDEQH/xAAbAAABBQEBAAAAAAAAAAAAAAACAAEDBAUGB//EAEMQAAIBAgQEBAMEBwcDBAMAAAECEQADBBIhMQUiQVEGE2GBMnGRFEKhsQcjUpLB0fAVFjNDYuHxcoLTJFOTohc0VP/EABQBAQAAAAAAAAAAAAAAAAAAAAD/xAAUEQEAAAAAAAAAAAAAAAAAAAAA/9oADAMBAAIRAxEAPwDVy04WrRsU4s0FULRBKtCxRCxQVlt0QSrIsU/k0FcJTi3VjyacWqCDJThKseVT+VQVwlEFqfyqfyqCDLSip/LpeVQQxSip/LpeXQQRSqfJSNugginipclLJQQkUMVP5dN5dBBFCRVjL6UxSgrEUJFWSlCbdBBFCanNumNughpqm8um8ughIpoqfy6Qt0AgUqnFqlQSFR2pwo7VIVpZaAAPSiAowKeKARTiiiniganFOBTxQDFPloop8tAEUoo8tLLQBFKKPLSy0AkUgKIrSigbLTRRxSy0EcUoo4pooAIoSKkIoYoAIoYqQrTRQRlaErUsUMUEZWhIqQihK0A5aWWiiny0EcU4FGbdLLQGBSowKVA1NNERTRQNNFNMBRRQKaeaUU8UCohSinAoHmnzUgKeKB8xpqVOKBqU09KgamoqaaBqUU9I0DUqU0poGIoaImhJoGNNTk0M0DEUNETQzQMaEinmhLUCpqYtTZqA5pxUYanDUE1PQhqVBIRTRXAYXjOIclRdzEd4BEH+hUx4vdEB3IaJ0ecw20jQGfXr22Duop4rhrvG7guFVuyILKMxblEj4ogmaZOMX40d216ZjpPynpQd4Fp4rgX8Q3pEs4CnVTmGYE/Kdu1AvG76Bma5cZZ6B5Ekdxrv09aD0Knrgv7wXD8N1iQCOmhI3NEOPXYQ+Y0sdPiCn0Bg6epoO8pVwdzjd9Rma6MusknLqNwACZ01EDtSt8fvEQjuxJABEaFtVAGuaR00Mn01DvJpTXnvEPEd8W2h2Bic22hIga7H+YqPhnFXvYaLlzOQ8ZSQTlDQC069IBoPRqVeY8S8QYkK2S6/LcKggk7bSd/x161qtisStpLjto+QLDkuRcjXLOi7fjQdyTQlo1OlcFjOOXjdWBDIgtEiTmBOaSZ19dap4nxSwlRcYg6QBykElWMZjGk6Gg9KmmJrzpOPXZceY+aXyQWMAExrtp/KpG8UXVQut5n+JjyCNOgzHSR0A6e9B6Bmp5rgWxl7F2hJkK4OyyIWTsYmH2rRPFsUAJI0AnkjoBM7HWe3Teg6s0DuBuY/4J/IH6Vj3L2IRDdcgWwq8xCBVzRzM09J10iSKz7XG2uNlD58zMUYZYypnnUDqoJHt3oOnzUJNcuOK3mWFdZUSYgQFWO461VHHL91SDmtwCRMIzcp/Zn0oOxNATXGjxSXtlXcQVG2jgdyfbf50f8Aeo5jF23qdidjAEDTbT8TQdaWoC1c9/bLnUEdI1JGhad9xzD92lc4oxIIf2AIH4UG+XoDcrDXjTAbgn1H8aktcb3zQD6TFBr56cXKx042DsPry9f9RH9Cq+K8QwpgBdPimcuuvLqTQdKLlKuRHH3/AP6LfvbuT7/q6egxc3mZjcsvoQwGZRnaSZJB5fnr8jtUC5pk2GPqLtyOp/ak6+lZbeIrpYQEUD7uWZjX9qfoRTWuOuqxrMgggA777mT6UGg2cCUwhXbZzv3ykwYMnWorWNxC832ef9WbQiSRIk+uo7k9aC7xtx99hJjYgxHafX5+kUf94wIbzYjQDy3JA00k9PT5UFi14iuTL2SsGCFPLMDfWe/XrU2M45dZQoAX/tGaRsc0a6SOsydqhteJ1P8AnwesrdGvqRVs+I9P8ZDpOhvbH0AoMtuKOSSwbaD0GhBkesneOp0qxhcRiSoKNbZdcvmMJX7saDp+esVdt8duEAm7a12Be4DvA06VdtcTv6CbUaAlXZtu4JFBi4z7RGa4LEKVZudtToozQJA5gCBA1qtjOOXxqfKbWQEZjl6iJg6R1nYV0mIxl1uWLbKRqGLz+6J3+dU0wpS5y2hOXlYLfgAnaWJGbXaOlBgf3gvXS2a2rkwWIjzDmM6vqxmNiTsKlHGboYE2XTQAsGIYLsIhR111mSK2+O3Xt4YXCbSFiQNLedWRipBUg6yCOs1S4Dx266OzBSo5ToILAAwqi2cogiQdPWgotxe5HMXcHQZubQfEN4JAmCO5qzj8Qgdjhrd02yIi5uP1k6ZRuVAEz1PyqTx07W0SWBLBTKqymcgM6oAdGjeaj4HxVlto7WbYVuQORZUsWO3wFjOv9CgsXcQD5kEWp5credcTIY5eUAmCJk+3aoLDaETbLAtqEvqCI2+Fidydx8VbV5bjKQ1q38OmqnmB05WRIWJ116aVnXsOLYkFRJloVnYgR8Pl5oZtR76wYoKv9o51QeZlZVkLlZjMRBKA6ADei+1ZUHOcsRyeZlBIJIAI6wT9asYfjVo6FbSFQVzNaaJ0GRWtBjGm8RoImKHHY0siMQ6loBVM+a2fuvOQjKY11DehoJIcJbdrsW7l3IuUvMgrq20GGA9Z96vW8Z+qe6jMfLQXf1hWGAcKCUJIdpbYg/hWE9wm8qK1xneYUFlECRylkYOIG400mNYF3+xLrGJeGkkzY5RAgGUHNv7UGuv6QAVCXOa3IlPL9jENlIgDoAYrOx3iWyxXyrQRRmBIGQy9xmMqqkEwyrMnlUetUcVZykDzXM5jAWzmhQTyjLzH0GsA0wwbSFBv6xr5KBdepZgBEmg1v76+UALNwDlghrCOTM6FmCyAdda0sb+lMPbtK9tma27FnBA8xCjZRBHLzECJjln0HJ28MxYgm5K8pKWrd1ZAlsr25DCdJHvU93BsBOa5vBnCtI37DUadO49g3736SrXLlw5gnnB8vMVCmIjTNmjqdJ76c2/Grd1xNq0skxyZMoY/eZDLfOO9QqsAS5AYHKWwzQcrZYEbnbvBIG9JMKGzBnCkRKthroKnKDqRou/f8KCQ4nmCiykEEg5rqyACTvr9060FjGw2trdhBztyySIgbiQfpTjH3lXImOOQ9jemCCIgzl07VUt3Ft53drdxpJlvPVjO/wACiTPqPnQbvDuIrDKwbMCYjmLAnl5PuncQBuK234dABZlWf2mQH8/WuHbxXlJNq3ZtuQQXy3XMMZYQ5IAmDt0qrhuPXEBAuHf7rOp0BEadNfwoO8GDkwrBj/pKk/QGmGE9fwNcHe4ubgIZpMESXJIzRtI/jV214wvIWJCNmMwfMb6S5IHyoO1GG/rWlXPr47Mf/rfS40e1KgrY18Pd+9a3+41i2Tp1JAn5etQpwtTAUMREAo2GuRrJkdP4itdsHbO9tD7CobnA7Df5K+2lBSfw8gGZuXQtNy3k+GOsidxtM+tHw7gfmW0a2LbBgNrOY+o+KfrVm1wVUg28yETGVyIkQf8AihxHABdM3HusfVzH02oLVnDXbWyWR1/w3t/LXWpvtmIWS4tnqOdlAAA6sNpBM+tZ1vwvaAjn/ejee3zpDwtYDZirE9yzHpHeg2FxVwjWyxOmzWyPXUmY9qZsR+3h3/dtMfoGqa3iGAAB0AA+lL7SaCJfIO9oj52D+YU0dpbAIgRMD4HX+AobOLYs46KwA+Rto2vuxqzYc5133GnuKDE8XYnNhGQZ+W7cLMDyKTiL/KYkn3jaq3gaBYdXYqfM013lF6T6f1FB4pRGF8xJXEvqOgZhmETOunTeK0cBaQXHtoo1gpbhZlQ2YKvU8vzoKHjnhBdEu20LDIru6vnVQelwZAUeTtJ0U/OtLw3Yy4W0GMEKREAxDN+Na/FuFWV4cVv3chVubKYEm3yAKAWckoQYG/oCawOEcXAt21UM5YuAFykgIFzNczMBbXmnMxA310oNrXq0+3+9DcUEQdfbT6TVS5xtASBzCBzAQCYBIE6kA6TpMTFEnFEZokAQDmOf4pMiApjSNZoLbEi27awiFjAJ9AIHqao4TEC+i3MkSJAOrAgkEbaaitTDeIFtoEXy28zOtwkxAyTbLMYaA4GikbyZiDzXAuLXGdhiEKlmLCEy2k2MAqDuSdydjJ3NBrrZQax+FGqINmYR6np3q1hWw4t3Ll92VEzKMi3GBYEqZZVIUAxvvI6VlcPx6X0zI3UiJBOh6d9I6daCxfwysQ0klZgyZGbeJOk0Rt6btPzP86Z7RG4I66g/yqMXPUfhQR4fhxBIUXCdW0lj1Zj+JNIqRsSP+1f5V1PCMJdGGuG1f8m9cUG2qLaYskkHMzocuoJChgTlOmlcfgrkBrZdbjWyVdlIZZkxBEqdOxIkHWgo2fDi5meWklm3IALzJAGg3o7PBQNSTIMgk6zAE6+ij6VpZ6APQUU4QAABsP8AUwnpqAwH4VA3AOaQ7KIggZSDPoZj2rWLnv8AlQljQZR8OdnI0/ZU/wAaE8AaIDL7250/erVilkoMj+xH/wBBPWbZH/FBb4HcESLbDrJcH1iBtW2B61LbJ9vWgxBgL3RbP792nroRaPb8aVBn28bzZSsaT7TpRrigXy7fOsu5YCxmYz3nenuYIHZgNNtzOvrrQatzFR1n3HerGLwt5Cf1bEa8yFbg0j9hiawLuGUBWe+izoAEuMRPTlGh/wBta2X4tYNzKouZmIykBQvM0kyxn7xOx36UEWK4kbaFypgQIJGYk9I1jrv2qSziWdAylVJEw5mO0lRO0fWszxSxODh2Iy3LQPxGCVu6wY0jL9ag4H4mRbItXL2crohddANYB8yQIka9hG1BsW8Tde0/6qHy3AjB0ylgreWcjgNBIXQ99YpsVevZgqW8szq7IPpqQfkJNa+dGtq6ZTIbmtlApIcwCFkTlI2jb1qm9lTcVmOo+Gduo6fPb1oOf4jinVrii6FcFSQAczkqshAF1gADp+dPwWLtxVv3r3OxDFSyBAFZgwacslsukAz+PXeGMPpjv8NnZs1oXSpXPlvD4TrE+UDpEAVu3uGLLf8ApwQLZYFGCk3ATFsBYMEdY9+lB5p4i8Pfrz5Wa8rKCbk5QWLEmcx1bQSY1mq2FwN63dtuptW7iEeWTct5gZ0gDcyeo616Z/Ydl2FtkuIXtrc5xyiWC5CGVpYFp1+grn8R4XwaJYxQti7Zu3UtgKiI83BKFoMQCIIHfSIoI/FPhrEfZb7uVdriYO0AGJfzbQVbkqRK6s3rqTEVX8L4DC3cLZt3XKuodXFu6ELv5zNbDKZF0BTKkDQg/Ouo8cYq0cFiD9nxNpnuIGLLKkhhqrZiApAEQRMDSa8t8PXLYxdrNad0Dq2UWzcZoOihM0ySABB6jeg0PEF4YW+1tBnAhlzc3IdQW5QD2Ij8Na6g8Is46wl60yWr5VHcjN5DsAPMACgtZfcEAFSRsNzqcS4ZwvEXg+KV1fRCGa7ZPLCgQLaiAQx31zjoVi3hPD+DS3fs4a7lt3C36s3cyr+ryyujXFaW1mYkRuJDI4f4VtcyP5rGGDXFhfLK7tbt654I1LEAidBoRmY7wrftXYEXLTAFL2ZFtyJDBi0ZGGhynXXTNvXa43wt5ha4LyLkRgoNrMwy5zmVrgABOYTyk8qiYijucIc5YCusQ4t57iNmQnQgGRG8xqQOokMrDcQs4e2MNlk3bJvcpbPca2jOxDtHLNsqq5RpPbm85wfFlvPdKW1S2TITVzqxbmZ/i1E7AdgK9Jx3AEa+LzXYuWrT2xayjXzVvwQzESIeNYPLqBMVw36O8TasG/bvC06siXSzC2628kyCWBX/ADBtOulAH2nRRMBc2WCUjMQWjKRuQDHpUvG+JDCWzbZ3OIeP1fmXSLCmGm7LmbrD7n3QZbUhaq+KuK4V3P2V1yuIe2FAt5rfwlRkUa5jtOtccXPSZM7dh8ttdaDv+GcbGJv4ZUBAFq+l1CeVma3fKwfvCGgTqCdu+d4PEWCD8WbMZ3hkXKfka57hOPazeFxFQusMA/wgkEFtxqJnfcVc4FxgW2bMc2ciWdgDyzGrR0PfoKDsPM+dNnH9CocHeW6CUdCZ1UMJX5kSv49KnPD7vRQf+l0b8A00DEen5ikLhFR3LVxfituPmrAfWKhOLE6/woLwaev4UtutUftNF59BZN31ohfNU/tApxdoNAXaVVxfHalQYnF1BygZSQCCA2usnb5x0qqlg7yo0BkkdSOg+f1rscR4GsseRmSNdMt0abbhWH41nXvBF9Fy27iOdDv5b7Hpcg/SetBgthZIJBJ1I0nU/wDHbpU9pcrq3MTodgNiD207U+N4XetyLiXAw2ORgupOkkagd6qYe4weGkAHpG5I3jrHU0G/j+IefZa21vKrFWIMbrMEREd/6iqFvgrFVVRayLPYGWBH3yZmSP8AiobGIlo7djPTeJ9/rRLjyTlA01GukR6ddqDobHDxbsJbAyEF2K6RLxqCNOwn027xvakwrGSYEds8RIB7jb096mGx5UL0OoiZGncaGpsNjg1wA3LVsbjzFMkEQfhjYid9I96AuG3WX7eGbyz5ioWGgQhcQs94HMTGug6mt9OKkhwpUNl8tVClG80lwjxb1YE5FkiCagwrIcPiUyeabo1NqM0w4lmE5iRcOp71m4yxbyuR5gLW8kMAIHOCzExCgN7x6RQdbwfG3WIEkQsMUZCBdV2VxBGaIGaOneqXG7l25gsMzgAPicMzIyMrBmBOUGTy9Nhv9c3w1cBvDI4ZCiqUJhSVcQxtnSSo37aVuPavvhMJ9oEXGxGHZvgkuuafhOWTAmO9AfjfHG7hMaG2S4nlkhdBnYzoNgREHsa8mvKsZiMxENvBLBmAEjYbSR2NeoeIcjYbF5HVvMe28EMCMzlYYHrodP8ATXBWsKEtRcA5ASpH7RJMDXXXv2oO48M+ILt9CMQFDOAy+W90LyqFZTbLEBYBPLABzaU15rGHs5b9rzrpN0WwLSXWAF2bbXXBVyOS2NGnkG2Ws3whcLtYMrBBXQEREdFGpjadN9pq5i7itibp1bRsuQghRIkb6DX8aCxjuHoljzcNKiBENetHe4txCpdhbuKbjEdAVXfKK0lwTW7lvNduMXMCzcaw7HMnIzkhSizbdp652EbQuBYwZLinqx5TMw0gnUanRTHoa5LBWxduC/dVbj3LuaWYZgQyzlBOZSCxgwDAEbUHZXuLoWuG7gLiNkOa7bAuAq1oscrIecKJEd/w8v8A/wAZ4kmE8kArmVhdU5wVDJlVocAzudNRXpnEOINcv4m0xOVVuHVRlWUIMEDMSNZHqKz+NZb1i1bS6UyHDnm5BFq2FMZ2XUg9J6UHAXP0eXrdom4GBX4GFq4ygTLGULSCPSR+dMeAyw5MQpnYOjIfdSZH0r1XG4W4b2HeyyhPOLXSoyBkOWAzBQG69etK7dutiSjKHsCzmkFbxF3zACA1zzI0Ox7HtQecYf8AR/ZVAb11g8HQFApbXRSwnt9aDw/wlluEXMO6CJRsuHumT0zMADp1+deh4G3Zu3L4a1bU23CIwSGYEOdfLe3HwjUaanSpOHcPtYi5cS3nQ27ptHM+jHMwzKMjfszBYbig5rh3CvKd3RozgDKwtRowM5bajWAR8R0Y61aciSWM+igKojsB+c1yHifxNcs4q/YQgeVce2GIknIxWTrHSuXxXF7tz/EdiD0J09hQejYrxJYtffEjoup/+tYmO/SEdrYY/wDWdP3da4sKevbrp/X0ppA6/wBe/wDtQegeFmuY83S5X9Xlyqtu2s5s08wAJ0Xqa0n4DrpBHcQNZiN9/SuW8GMoF12F2QyKDbDPEhpzCda6O34lUHy1Rzl5YIZTtIksx1juKCDiHBrwA8pdeuuhHvTJw9gozSG6wQfn2NW7HHC9yNkifiJkmdO3SpcTjuog/n8qDOzx+3+4aVLzv9Le2350qDR4d4vd4+0ixmGispNokSfvEG2PcrW1/ebDghLl5UYgELdyFSP+sErGu8javMHJFAwncA+1B7TYYOvJmg/+2wZT205kI/lWfjeB2HjzLdsEnfK1ltxHMnKTzDQrr715Rg7z2mzWbj2j3Riv1HWugt/pAxi22S8RfQgAn/DuCIgh16iO1Bv8T8J2Lakq/lkiP1uqaiDzqPXqvSsnE+CcQhkWpDLKlMpT4huSRBj0jXeqeE8UYUMnI9tgqjzJPmKVTLOcas0sz5soMjrNdlwfxJadR5eS4RGZ2ZmukafEWLExLGYX4feg5PE8FuW1i69pSBmAzhmOn7NsHYd6qW8PatMrNcdzIiBbRYnWSxJIj0FenjGpc5LlosvUnKygwJEg6ETv6GqWI8P4ZxKnIO4PLHrmnt0ig8/XGBSXTKDoBM3G3JEQIn59q0PMZ4LFyDqVa2MpB3Go+Xf866RvBZkFLmgJOYKSY20Ewd+4qtxPg4tgiL9w6GT5aIYImAssOu5FBnWWRRHlqJ6gNbPY/CRPuO1dJwbHu9qyGDjyMwVsmW20hl+LeAGIAJNcw/ErlpgwQdoIy6EDdix10qTCYhb7EQ+aMxYszLI2UOZIOu1BpYlGdL1qyy5nNt8zFejZiIgCdI30qW3hcMqBnTM8f5ieYNOzAnr6VzONZ1ux5NxlE6m30DFZBUkESD0gVr4AOEFwLebrlgiBOsKDMdf4UFy1i4dfKW3I2Ab4SVPUCesen0qu93mZmXKWJIyzG/rJiT+VVbnF1uPJtCAdQ05jprIiREjtqPSmuXLYgqHQmQQr5gdOoYbb7elBtYHGAJdzEzBy95IMZR3123+dYnCLZBSUU/rTB2OrCGjpEdan8m7AZijAACHUqdtIIIJiahtY64rZlSQgA5STOkyNBEAEx6UF65jGLYkk/HbuQTrJidBuSSsfTtT5XuMlvOyZHs3IIUoQqAMoBdQWedBvPesq1jScwflkPlHTmXSd56jv+FWuLS7I1u8EhgARnUkKuXoJkqTp23oNTiN0+argWiim55hCsh57am1mdUHNnD6Zh8xpSw+PdrrypChJXXzATpK53LawZHy+dUrty75qxDIwfNqCDmKxIn4oWJ9TtrTYO7DMmwUqRpsSlsP0mSXJOvQCNKDS4dxMsW8t8sOyQ2aIk7gGF2GmU7elW+EcZRWdraKW89w/+GjNcQgMfhUnfeT61U4bjgy21EI3mC0c0shLTlCB806IT0+Q61MPetPctXLCrDuzNoqnM+pd1QwWIyyNx+NBxHiHh1q7ir9wM2a5dd40EF3nL33ntoJrOGByqJSJCges9yNfSD2rTSznuMXOUM7uSNZl40nvG/z0o3w8ZddNDDddwoj5n+ooMjCcLtmM8yZIG2zaT7H8KhucID3QqEKDC/SNfWa6K68MwO5I12gLoNff86wbGLyFnZdNkJ7kR06bn6UFfH4A2rkCRHYsAxAGsiIqO7dtI/PZfXWRdYEz8x/GtINJDHm2PWWMkfX+FaHFcMl5QIjKsZuuuwBnWgy+F8UwysItsu0kksTJ9DW63EUggOARuGBUnTpMaanrXDtYi4VUkCY139dRvWhgfDt68ZPKs/E3X5Dc0HUC+P8A3bf79v8AnSrPHg9ezfvj/wAVNQK4BUDLQm5SzCgHLrRFjBGtNFORQQlAenSKAYNekqe6mPwqcCiFBLhuNYuz/h3iw7MZj5E7bnY/ero+FeP0hxjMMSWOroZEQNAjzAmTAIk6+tcwKlttoR0NB0PG/Gluy1g4a/iLtkoWNkwqhgeW3cy5XKkbw9a3Dv0jJeuLmcWMzZTkULbIPwxJbI0/ETO46bcDiMIjEaQI6VBe4YoHIYJ76xr0oPZLWJtX7kBUaJ+IhbpKtlJFuC2SJOZssyIB3qPFcNDPkW9cVhlhUXMOYtvlWRGXUkiJE7ivPuCeKfs+HbD3bPm2zcLkhoM5U1GhjVa7LAeMcBfKk3Gw76QHBKesmcvvvQNf8E3txc8zXNllVkzP3hHesy14dxdjVry2Vmea6SJjp/ttXfWGubq9u6kEg2yS3cGNZkfj86zeMYS3edM63Xa23w27xti3nGrtzA/ChEb9AImg5DG45EYFmS+SGBbL5ayCsQXbXqJ/CqGOvLlOQpbDCOQMx121E122O+x5grIuc/AFyi5cIzDkVTnJhZkiII13itjvBiZPMFw2RuReyjfpn+79feg4v7cWch2bMWIyyw6kTuAdR17dKZzm+9l0kyQToNYkwdjr61uXvDmJGq5mVpIyLbuLBJJhgDpr+1WDiuGlM2bOpjSRlMyPTU6e34UFbDMTtrJ3gxsRpOmlXBZLNJZYCjbQyfi0GgjWqyuVjnII7hR7at/CmtMQuinNmjMConN6/NPlr70GjZIBzBtYIMn3O2vX6VsYDixBnRpI0MEbgzB61yKSZDZpmIMtI69vb5VZzmGAIOw3MDUAaGdYHrtQdnwvjNhAA9vMQyMG+EZhOuinN8yesetQcP4hYRU8tXT4jDkNqbaoObUjXv2rjsPiIWQ8QCpEw0zsoBhdSavWrv3iTI06EEtGzSD6fM+ooK+N5dUTVZMRAGYjf+ulUmxhlZDSNzEgRMafWPnWomJVS0KZMHljcNMEgwO8dqrPcVpkMJ0OvWDoY0EaDvQZXEcSSUJnYGIMDWazuIXzAESQekxrHb5f1Fa9zh5bm1ZZMqDsFI6Hbeqd7hbEyEKgncyAddY6DX1oIeG3DlIcRlBdZ6k5Rlg9Dv8A9p71oEXLghcqxBY5gADGvc7yPWPpUGHZMxIBWCCeYjQ8s/NgB70Fq+dmJHvHSgLBWvLct+ruGdCTmI+Snr6muowuNDzLLI6SAQB8zXJjKJhiJ00j8xrSNgmZP1IA95NB1/2xP2h+8tKuYXBmP8QD0kUqAlqQCqqXak82gnzUBOtRhqLNQPRBaDPRB6CRaLJUfm0lvUBEU8UwenzUEijSnbCodx7igU0Regkwtu5ZOaxdZD2nT3Gx960bHjfF2r2e5DsAoDZUzKF/ZcoSJBKkaiGOnWsc3afztdaCzwvxHawrh7Fk+aQc1242ZsxOqhAPg22Emd9JPaY7xNb+y2sbfvSHyg4ZEssbby+pW5mZjoJ1X4htoK86yDYiajxXDVKgqdZEj8jQeuL4mtXMgwKtcDW2d2t22RlyELNzRVksdvQ6QRNbHcVZrpDvfyhFU4cm5BcNPmF7d0KARl3ESJ02rguCeKMXggRYuShOZgRMkxuTr0rquG/pdQgDGYeCBGe31n4jH3fYUFyzbw+JbK2DvW9Od7YMITtm02/ltRYr9HwcEWrkgwwDKVI0IAkbDWruExXDcYQyXUzD7lxnQ/QtDHXfLWvjsNiQF8q4rKNYuqHA6CHtiR9AfWg4LE+CbtuSRcIGsozMB9Gn61jYnDKoiS3MNDmZtFeNz0MdOx6V2niFccD5tt5RV2tkAD4g5hhroYH8OvLYvxFezIXVWUICy3SWDeYyxBkNnlTBB0U0GVduZWMLvoIBB7aa70X2kBCSjBxAAYgasQJGpy9dfl6xbXxFbJhkVVbKQElSjtOg8ySwiNDoCCRO9X7fDUv2DctP+pnmd1yFSCAFKy2YkkABVJM6UHPX8erBlCxJnTUQR1ga61SscTcAKPMBiIGs+kV22D8BeaZe46KhdbsKi3LflsFYQATO50kaGtrhPCsGgIsX5nKFcZVLZwTlDkZiwE5lBESJGuocVwzwzdua3y1pWkhfvt10Ewg1O/0rfwXC1spyu76QTm+ER/ofTf8AD51e4liAoCWbmZ9YytlCnQcwH/Ttv0nrXBcU4uiAoX84zqqQEnck3dTudQpM9xQbXEeHWXAVggMQTLNt94nPygE9dNdTXLXMZYtMYDXCNAVZUTcyZKkmR2IHqayL+OZhBJIkkD7s946n1NViZoOwtYvB3BLAr87pBkxuMggeoJqYPg9YKAA6E3LpJ01O23tXGphyalGFoO5XF4KP8n/5cR/5KVcP9lpUFxLvc1Ot4d6q/wBnuFmNAJ7fnUaDvQaHmCizVUQjtU6kdKCUNTk0Ip6BE0SmmiiFA804NCacUEitR5qipwaB2FKlSoBIoSaPLTEUB2bpGoMVIbyt8Sj2qvFNQPdwFs7GDVnBcUxmGINm80dpzL9DNVDTpcNB1vDv0t30P/qbS3O7KAr+vz09RW3h/wBJWCusqOrKGMzcVXRSSNIYEr89R6ivOvMB3ANVruERjppQey28Bh7im5ZNp0IklbiqAFGYEIdAV5jtIGbUa1IeHxqBcEwouqVzATOXMJEdJgGD714diOHkDQyo1gHTbcj3/GrPCuP38M5a3cdZILDMSGjoy7MI79qD07xO4tIVDi5cKuotMAZDAO/KoDOJyux9D6iuQ4v4ptr5WiXPLCqFtwM6oV0eByLKAhY06AVfxv6R8NiLOTEWWBK6hGYW8wJIhSxhR7Hp0rzS7cBJyiBOg9KDS4x4ge+YMKkzkXv3dzzOfmY7AVlFpp1tk7CrVnA96CtbtE7Vcs4YCrAsxRBaAQlFFFFPQDFKjmlQanFbQAECJGvbd+lYC2gWOlKlQW7NkdqsC2O1KlQIrRBaelQMFoggpUqBwtFlFKlQILTxSpUCy0itKlQICllpUqBBaFhTUqACutDFKlQKKE0qVAYNFcsgjYUqVBUxlhQdqpKg7U9KgsWUFTBaVKgfLQxSpUDgURWlSoMfEYhg7Cep/OlSpUH/2Q=="/>
          <p:cNvSpPr>
            <a:spLocks noChangeAspect="1" noChangeArrowheads="1"/>
          </p:cNvSpPr>
          <p:nvPr/>
        </p:nvSpPr>
        <p:spPr bwMode="auto">
          <a:xfrm>
            <a:off x="63500" y="-1571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6" name="Picture 4" descr="http://www.latinamericanstudies.org/ellis-island/ellis-island-north.jpg"/>
          <p:cNvPicPr>
            <a:picLocks noChangeAspect="1" noChangeArrowheads="1"/>
          </p:cNvPicPr>
          <p:nvPr/>
        </p:nvPicPr>
        <p:blipFill>
          <a:blip r:embed="rId2" cstate="print"/>
          <a:srcRect/>
          <a:stretch>
            <a:fillRect/>
          </a:stretch>
        </p:blipFill>
        <p:spPr bwMode="auto">
          <a:xfrm>
            <a:off x="0" y="-50166"/>
            <a:ext cx="9144000" cy="6908166"/>
          </a:xfrm>
          <a:prstGeom prst="rect">
            <a:avLst/>
          </a:prstGeom>
          <a:noFill/>
        </p:spPr>
      </p:pic>
    </p:spTree>
    <p:extLst>
      <p:ext uri="{BB962C8B-B14F-4D97-AF65-F5344CB8AC3E}">
        <p14:creationId xmlns="" xmlns:p14="http://schemas.microsoft.com/office/powerpoint/2010/main" val="135049335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20482" name="AutoShape 2" descr="data:image/jpeg;base64,/9j/4AAQSkZJRgABAQAAAQABAAD/2wCEAAkGBhQSERQUEhQUFRUUFxUVFBYVFRUUFBYXFRQVFBUVFRUXHCYfFxkjGRQUHy8gIycpLC0sFR4xNTAqNSYrLCkBCQoKBQUFDQUFDSkYEhgpKSkpKSkpKSkpKSkpKSkpKSkpKSkpKSkpKSkpKSkpKSkpKSkpKSkpKSkpKSkpKSkpKf/AABEIAMIBAwMBIgACEQEDEQH/xAAbAAACAwEBAQAAAAAAAAAAAAADBAABAgUGB//EAD4QAAIBAwICCAMGBAUFAQEAAAECEQADIRIxBEEFEyJRYXGBkTKhsQYUQlLB0WJyguEjM5Ky8BUWU6LxY0P/xAAUAQEAAAAAAAAAAAAAAAAAAAAA/8QAFBEBAAAAAAAAAAAAAAAAAAAAAP/aAAwDAQACEQMRAD8A9wWip1tYesGgMLxrXXmlNdbDUDX3ip19KBq1qoG+uqjepbVULUDPXVDepXXVdZQOdbWespfrKsPQMC7UNylw1WWoGA9TXQAauaCzcrYegsatTQELVYehms6qA+up1tB1VU5oGw1bD0qGrXWUDQath6WV60HoGgak0INU1UBS1bDUDVRVagMDRrdzNKB63auUHQF3zqUsHqUHmbhrOqrvGgg0EarDVgmqmgJqrWqgk1A1AY3KrraDqqtVAUvVaqETU1UBtdaD0DXWg1AZblbNylpqaqBoNV66X11WqgZ1Vc0sHrXWUBy1VNANyrL0BgagNL9ZW7bZoGNVQGhzVzQGD1pHoKtVzQN66sPS4ejrQFBogal9VXqoDhqsNQQa0KBsPUrAAqUHnrpoVGvb0GgyxqpqzWDQWTVaqhrDUFs9UHoZqTQbL1Wqs1KDYaiB6BNTVQMa6hahBquaAoNamhqauaDRaoDWGNRTQFqTWQaugzqoiNQqsGgYV62GpZWrYagPUDUMNWloDKaMr0FDWqAoathqXBrVtqBma0j0INW1oGg9ShgVdBw75zQqLeGaHFAMms1sismgwxrJrTVk0GCKqtVVBKqrqqDJq6usK8z5kexoNg1oNWAaugKpq5oYNQNQaZqi0MtQ+I4kIpYkCNpmJ5beNAxavSAe8A+9aNyuX0JxmuymQWVVDhdgY29ozT80BddXqoNWKAwNbDUJapGkkd0fMTQMg0RGoANEQ0Bw1EBoK1sGg3qrQNYirAoDI1HWlloymgPrqqxNXQcu8KEaNeoLUGGrBrbUMigwxrJFW1VNBmqqyayaC6qaFxXFLbUs5gDcwTv4ATVq8gEbEAjyIkUGeM41bS6nMD6nu8643QvTttne3qJZnd11GZ1N8Cjw38pNF+0TgImoArqJM7yBGDy38fEV5ThTo4tdCglbgidu1KiSMDfu8aD6FNbBoYNWDQb1VRah9co3ZR5so/WgXOkrS/FcQf1A/IUBLnEAOik5fXA79KzXnvtHL3Qq3IwOztLSR8W0wYzHdXN6T6Yvm5qTBUkLDDbae6DufOi9IdIl3svGkuU1jeDOkrncZImgV+zHE9XxIDXAqHVgnBMHRJ2GSef1r34NfNeAuhOL1MCVR5IxOJwJ57e1esP2qQbW3PmyD96D0ANXNeYf7WMHH+EAjDBZoE7zq2j5eNS/9rGEaQgzMnVBHcoOYP5iAO4Gg9LcvBQSxgDcmuN0b9oEPEOpJi6VKSRpXQhEesH5DnQOlum7dyxA/GwUoxhlIhgDG/KCNxt4ea4xFBtsqzPaAnEgzuMkdn5+FB9PBrYNL2LhIBIgkAkTMSNpG9GU0BQ1ED0GrFAwjUQNSyGjIaAy0daApzRhQFipWdVSgQvUvTN2lTQUaGaIaGaAb1itOaxNBTVQFRjUmgR6YE2XHh+honCH/DT+RP8AaKx0r/lP5H6Gpwh/w0/kX/aKDn/aNQ6qmtVIOrPcBnb/AJmvLdYF4rrNQ0hydjMowns91ej6SuqbgDAhphRpJkgd4ME59jXj+kFHWNqwxLYIzG5kSeRE0HUtdOXLYdLeVZywY/HkCQNRIAx3VUnLXDvJPakmPzNPy+lNC7wrgM41NCkkxqI0aoIO8gE950nODTnBcdZBi3bJOBnTyKqcxH4lPiDNAhCHAKSOYI0GB3/h+nhWbdsBhmdu0qloGCSqiSYnNdIceh//AJPkASFcTL6e1pGSGETuAe4mGOG48kaVtMsye1qXJ1AgFhvKEQDEkRig4+kMpMEfxBCQfAqBgx3R40ylkqVULqgCGKGQZkkmIB7scjtFNji2uaZ4dshFlkkhTkSGAnSVJM+DVBwrFoJtlYGe0TJ3GVNB5TiLpDkacywLRBOTAmIHoKV+8gmCXJ7p3jJ2FN8ShDkAoRLZ+HPcBiMz6Cm+geKBuMsQxW5pbAA0Bw05OqYoJxfF23tp1d7UQMrJOkQvLl3elK3eIKYUKSQCxYap1CQvhiM758KrhLam2dA0gsAecdnMScYNPr0MGeC0GLf5QO3AUc87UAVnGkDSy6lDT2RmVkdzA/Xet8XwxAtKSvYDFs4ALbyQAfiA9aJ93Xqg2o9kMFHY5Hngg7muUnDQJBJyAOZltO2du0KD6xw9wMoIMggEHlBANGU14voLpy4vVWBbtxOgHtL/ABEmJkw07V7FTQGDVc1ha0KAq0UGgoaIGoCo1MW6XWj22oDRUqqlAjdpW40ZOB44FG4mSpgweRgGPQ4NeQ6YNzq2Y3SYGOysbqPbtcqDs8P03bfX2gugwSxUA4nUsEyvjWeG6YtuXAMFG0nVAkxMrByPGvK9HElSWuBDMbJt3UylsFgOuaTOFFuQYnJg+PtQP8b0wBf0liLQtuXMBk2ECQJB/vXN6I6Y09bpCGWnAChRGQQsSZ1H2pj/AKYCM3X8RKRt36aT4/hUtqF13Tr1AQ6gagmrOKBtOk75AbXbM/hOkFRPOOURRG6TvHY8P4GGIY9wh6D0NcfqLUMSdLMe8gXSTnGeQA76JLkA9YYcaQcDIDgse12RmZMfAaAd/ir7LDPY0xD/AOGxgkfDJasvxl1EM3I0rKhLK5AEDLWzA2zmhdJdIm0NVy6VAlIiXLEJ8HbkqNPLHaGa4Fr7Y6muITAcuBqJYjURk6SBOPnQekXpAm1bbUWNxWOpiQQZPwhYEjyHw15Hr2JAMktqk6jq+J5+lelFu51YGm3Fq3c0kMpnssZA1kTOPWidD9E2m4a25VS7BiDpJeetYLnI+AGR5UAuIvjh1XUWMqoVFPPSAzmZwCQAIySR31rhLxvLKh9iGRmaZgwZJHOD/wDKB0rba48hS0aIIkiApkAKsDJbatdEJcRv8tiGGnYiCSMkkQBE0DPFcRpV4Duw6uRqIA1kkKDv8I7R/iAra2esGsLy7SsZ0EQZXyAxRL/BsLdydIJ0Y61CcM5xkcmHt4Uvw/E9UrAheWWu2licfmJzQLcbxehzbS0HOrtMxIEq4wBI7AI097EGMCa673z94CamjePwbfWYriXriByxZBhWbtScGdWJx2vnXV4TiQ/EyplZO4IOoLB3AxyoF04YMoJVAGDNqNwhsMSSwCyWxGJxWLfBomR1YAWdQc6obJwF1SdWcc6KqgpaBH4HkmYVdRBOkAljtAGZjesHhhqNsjGlQXBcyvZ0lVA1aidIA3B8qCfdkEqerABUDSzySy4JCwRjeaNALCTbkvpEajkR8WRA279jWU4cF2VgqwVGrtsGOk6IAyBpkk8hM0Th7ZJOArBmx221P2S0kYVZ0iTiSKCWLQcA9gjVHYR2CyAZaSIFLdL6jw5OtCuskgK2mQDJk5+XvReD4YXIgaCGlRN1tTLB7cNhB2ZJxLCsdJZ4XaO0/Zk8gQckzQcB7+jtKV1DUdiCCFBkZzv/AGroWOl7s4unl+Nxy1YEnTjviubxduBsJIY41CDAkZ+LGnI8aItj4v4YIhiA3YMRj8smD3UHatfaC+I/xGPf2lPKe0SO7upm39pb/gYP5EmMbAQSMjPjXnhYBCjbUDB1Ds/4YHbx2YWGrapAbEDVBHZLTqU9k7kSAJ/iFB6i19qbuZRT/T+obO3Km+F+1JLKGTDflDEn+UHevK27RBbB7I1GCDGGyM5PaOBnsmun0ID1to5gkEHPa2WTk93saD6BboqUFDRkagOBV1kNUoPG8B04zEBiXFxiEOYUCCRIQbDJnlmg9NWJsMo3IUQBJaWU4jfsgnyBNXw/H8Okar9p4Z5GBq6wBM9nEAcu/NF/7g4SF7Vrs/CBPZldAjs47PZ8qDyFroUQC5KyuuCG+EsQGkTAJ052yKd6K6KVLtsy2sauzob4lSWWSNxNdO99pOF20iCugYWNAhgu4xIUwe6h3vtLw7GQpLA3HHatiWcFLhMvznPfAOaDfEccEYaxk8lltOYXcDwrk9K8QC1kZBV21A4aNMSJ5bwZ+lEuW3vEuhuaXJIi4APy4E94NCHR9wCJvtvMXgPIAzt4mgPwXEdqzaSQFEl3+EgMXOwwSCw3jbvrfG6k1ICjEqigSSoYqVOqIBkMDiTg4EVz+K4W6y6Wsu+PxcRie+Ado7zmlE6KvTiwi7xGkkGNw2qZ+lB2uJ6IW6VdrVqbiMdR1awUCdlRtjSY86Sv9AWSXK2uH1FCbYtMW/GsNn8UapHKRReA4cJZ03rRD6tZ6pTOwBYXEZirkDJIjO3Oh2Pu1srA4uFLNBskxrUq3aWDO2Y5Cg7FvoSSLdtbQBVmmDcgONOrtRDTGNsHyoF3oUW2S2dMiyyB2CgMhudY5IP45gb7DeDWv+6bAJKi6pbLf4dxQDCgfhOMbeJ76EOn+GeXuXGMQFUo7YDK3xdXGSCD4EjnQDHRSWbTa4uqWt6yp1OO2GUKBONwfAbU/d4pBcBFnV+ExaIABaTK6csNIjuBIrl3uP4I3bdzrXXTcNxlW3dGqbYXqwcBVnOKJe6c4FiZPEGRHxuo5fxiNqBxb9pLd1XtOEfrXYBAWIdWa7GoAqAJiNgcU7cuD7uoHD3ntDqygBQEqANBHbB2gmfHeuR/3dwygLaS4YLHKo4JcktJZpiScTFcl/tlfJYK1pVmVm2sxOB3bYxQdrpq6CTNh1YqTl1nliM5xyrfRFxjcKkwQ4Jlw5hgeyrQOenvNcnhPtHda7bZ79vssCUARAc7SPCKxY6XQm7c2LC6srfCgagbcoOrkHaDJjeg7l/gXNgFACRZYDYy2pWG8zsaR4Doq81pwShYqqgn4SBpgEFRgAEZHdWeH6XtKttV1GCgg8QPw64yUEjPr4Up0/8AaQG5eR1Uh2R2i5g6FKrmNsyfIUHZ4nom6yQhthj1W+kr2bYRhGkj4tscqnHOA4PWIoW6WYPE6SycmQw3lG++a5Nvpa3eu3S7XV1hgBbPWojOFRSigDSRAIbvMc66fE8bw1zTD3FKKqkm3cltJB1sQskkCJ7iaDFu4hCDUbjBmZVQ9YzQEYkR+FQD+3IV0vbd7JRBJ1sxgdohjIjaBkjvnupd7FsnUOLGqI1OrI2ygnU0HMMf6/Cnujbdjq26ziLbuCdB67AMypjWNsA0CXHfZ+4UAAQGHmGOpiQMsPhBgTjA2gxNbu9F6U6wK0GRpyNJFsDDHxMZnI58n73TSqxC3EYDaWY7dmJCkRIMGfekuL6U1K8MhmIAb8RgEhmAg6SKBO3wrHSqWzrmDLiG7Pcfh2OK0OjrwGpkYAk45T1g3E4wDk71OCvurDQUA0lOw3WEHUSHLnsq0NpkkwORrdz7QAsZuXRqtlGAe1BKloJAT4uzjzGKDVtBO1+CAPwMdUPudWV7XnTXR6srBiPg8sQi/qPlSVrpS3Hx3MIIzZMEMpLfDl99++nH+0AZVW2WXSQ2oFdTEqoKmBAg/rQdtOm5ntP7k77U3wfSuoAB27hvGK4Q6XLKRqu5FsE6kMwH1HbAJIPpTHB8cNeouNmGdAnsED8IztQemW+0fGfc1decTjcf5g9Wtz9KlAvd6OtXCSbatqyWzqnvj9hSz9GIJULg/hCmANuePXeuu/EzycjnCyPCNP8A8rnX+JYnFp/DH1Go0CR6CtEf5Sr/AF3AseMCKBd+zyCToXSMHSbhjxrpm6T8dgsIgyATv3M21bSGEKhEcgxBHgcRFArY4cooVOyo/N8O8kTkgmaKXI2IBP8AGuPHfI9AaIYXA0gfxKSJ7i0DPpWCvMaZ3x2iPGFx7zQKNfGrKu3InHLcidx51o3R+CfERAx/Lzol/hwTDDVz0jUOecnYGtWbaoICjG3xYPLbPrFAJrhA2Y+GmSR3jTt60onFSSCrgbTE7+Rx610BYDCNKKd/hJMzM5IEevOsJbEGDHpE57gxxQLo2e7v5ekHeqHEyezPcJkeOCOXlRmsyO8+CgDuzJkYoIZQdKmCORZ/rBwKCJxDjDajiZUsfriaIC28GBsWmQfPYGtCFEhvkRHfnek1vEnAdgJPatqQPI7/APNhQOuTPw4HORM+RGKGxHMwe6fbyrCsTgqfOCkg92TmtC2Py3M9zx7iZoB3Lk5MfUfoKjWFPJfYAeuDmtwwjDAdxuY57giqtXGIMoT/ACvgeQ50GE4VDgAHyCn0nRV2+Dtz/ljx7K/KRmm7SA4AYbEzBb6RWb/BrInV3/FA88DegwOj1z/hqO8wuYMiaVudH2gfhTGczPyP9qcAH4NQ8iTPdzrcGNnPfLICD9aBY9HW4+G3nvBAj962eibRJlUgDHZyY5jmRRgsnIZjEfEp+pmiBNhlc82Hyj96BO30XYDfAm+xtjPkTy9q03R9nYW7YPdoA95WnrvD4jtH1MfPH61qxwxA7jzOiFafGSAaBN+DtAgAJB5AyRyiI25ZppODWBsOQDKJHLEmaaKknIgDmGB27zMiiJwy8hJ75J+U/SgHZ4QDksbQAJ948qOVImBPcJBH0mhiwBsXGM9oqPLtE1pFkiV23brBGfFSJHpQHskjeV8JBBHeKcFkdw9RHsJxStjG0RyiD84FMC6QRqHOAQc+1Ab7tPL5r+tSiq9uMyPMwfYiqoOZcQkktpI/hRj9SZ9qB9yXcICfBQs+5FVe6S7Wkm238ivqHtNB1KTKpc7WCxVzpjzBoCXrJjC6PMmPMgTPvQtZSNbIIzs4nxA76KjKmesBP8bPM+RbHtWDcAElkg+APz9aBRuJtuY0lm5xKz6EjFZtccDEWLg5fECO7cU0rhz2XI7wjIv0or2xGLpB/mLeeNzQcq9q1ibVwjwbHhpABpnWT8OtP5kZVP8AVNMaYBHWg45uwI9BGKuxc5EwTtGpp8tU49aBS3wUE6i5k/8AlPyxnyrF24iz2buIAJDKfRufrXSe2d5we8EHy07UG9w7QQIWf4ST6SY+VAqLOskQccy9tp8IzWV4RVJMhTzjq59DpEelaXot+d1j6x9Kn3C6NroP84B+lBpLAI7LIZ8ifY5rX3JFEBT6SBPlmhL0STl+rkdwYfKaMi7BjqHLsMY8NzFADqSG8PRvcDNMgAfESPdc84znyrF/hW/AqeZ1KfDG1CtWP/Itsn+HVPzkUFNx9tjplZ5yVj2ke1D028S6iPyg/MgmRTPUJMlAPEleXfNEU2xJXQP6Sx9xP0oFl4hPBgdiRp+bY9qKq6/wA/1BvpRvvHcNWN1DgfOPpWMloNto5sScfMUAm4NVzOnwIUCfOJnxrKhTsZA5bj5tIzTYC7QCPNsHvktM1TdIJsFB78gfXf3oFPu2dWhJGRCQfcj6UQ8SBAdR6qPaCoIpheKVjIKYx8R1Aekitkr+dRPLl8xvQKpx1ueyCCMAMCvoDNFsXQSCVVSRvqWT7xI9aq3wUEnW+e5xjuxt7Uzw/BgfiYychtJnxnFBTNyBGrwuR6gCa3w9gjdi3PIGPJommRjb5nHrvUd2H5SPCR+/0oMMjfmGfzJI+R/SqNh+TQD3KPnj9a2l8T+og/QCiNcB3Kz3NC/+1AFLDAfH5nTqP7D50RZbHWf+uk/6tVDJBMgCdpDCfIECnLPCA5Jae4sp+UCgLb4RgAAx/wDapRl4fwP/AK/vUoOQ5eOZ/rYk/I0u/C3G2wI/EWPsVg07bvoxMzPhdlf936UReIQkjU0jdZJ+XOgQW08QXt+PxHH+o1h+JCmII7ipQA+A1MK6DW1II0kjuKMPqf0oadH5/wAoexj55oOe4ZsxajkCGY+uk0QXlnKEcgWWJI/KWP6V0GXTuFHgWx7RUxvAjwH6mg55uW2JBOmDt3/KiJYTkLZ7xA/ajXWc4BKg90Ax51OHLL8VxnHOVBjyxQAvqRBDheWBApZwQSQ1oTu0NJ8wGp9+IVjz8D8M+RBrLcKO589zz670HLbjWA31RuVDCPTVt60H/rqLhhc8IJ+k7V0LnQgP4nHjqH6jFWnRQHj5wfoKBO10uCPgYdxLY98k+1DbpRyDpdfJUY/7iD7A11B0ek5X3kD2itiwBsPkT+9Bz7CXWgsZ8TbcZ7vige1S9w94/C+nwIYH9jXV0GMY8/7iqYGNxHjA/Sg4F7oViJe6T54/tWOE6FIMhzj8pk13ktx3/wCokH3NE0ty0z/E8e4FAha4W6DhnI//AE0t6jMge9EPC3ZxoHf2QZ+c05pf+GfOluJsMd3AP8xAjyUj3oNjgiBEuMfhVQBO+aI/DCJZmjxZl9wpApPhbBO13V3wGb58qZTh2mA5B/l39MUAfuonsvagd8lvDJY0ZA4M60ceCfqpPzq/uzD8Tn+kH2EmKvSZksZHKNJ+sUBxcPIL3ZJHoREihdbGGAHq7e00zZbnBHnA+RorsI+Lfw/agQGkyOsgnbJWPA6viqXOjVb4jPjMfrTVuwzCezHfEEesUG/auLle0PNgfdeVBVvgeSkGOWtiPUHFbudHeAz5QaY4biCANVtxPP4x+9E+9TshPmd/eg5y9F96EeKtHymjrwgO5u7R+b5iaauXW/CvocH2iPWmOHuFh8LA+Mkem1AsnReB27g/1VKfPCA/gPu361KDlM1ojEH0nPltQmAK/CD/ADCBNP3eH0gnSoPhE/SaB92J5N/SsfP/AOUCqXXGyr5KRPosn5xVNxNxjlMDnsPam36LB3Qeufetp0WYwQvr+9AmOKjcsPAAAeeR+tBfies2d18YPyOa6ydGcmIb+aCB7mKw/RBPwlRnuX+1BzU4Vz8N1j/q/SmklB2mA8Tg/ODWeJ6Gc/iY+R0D5TSzfZ9gMY8gWPuxFAw/EW57TqT/AAgN+hqxfWJB7P8ASPrFJDoV+Y9Tp+hFbPQGrefkf129qC7vSiD8Q7s/2oHEdIHkhYE4yv0kGmrfQoH5R4xn5bUBvs75H0H6Cgu3eUwBbuD0OO/Iq18SfUk/pVp9ns5d43wSB/uphOiCoxduAHxJ+ZoM2uKU/CQfRh9RmsPeB/ER/KP3FZ/6WomXae+WJ+f1oa9HrsHfvntA+lAwjiD2p78D9Kz1ikxKT3RJ/SsfdYzrcgd8+5yKE/R1s5IY+MH/AHCgcJI3z4Af3obC4xxgfyFifM7CpwlhV21t4CW/St3LSbm17nSPYxQAu2326xQZ5xz7prH3KficHwGB670Um00QgxgFSCf6cU3w/BL+QgeI/SYoALbYYXV4Gdan0oiXWA7cf0h59jT1uyg2A9BNHUg/3H7ig5FzihEgNPPBH6TURlO5bxwxH0muujKdiPlAqraKTm4ZnEOw+Wx8qBBbK8yQO6DTVjggMgnv+Ix7b107QU7MT7SPemEQDv8AQD9BQcVuJI2ifFT9a3YvOT8Kx4Y/X9a7ahZAJEnYEQf2qC2JwfSCB9KBHq2P4RWxcK7rA8CadfggfH/neMUsLbg4AjwbbzkUFC8O8VVHhv8AkVKBHisAEYM7jei2sqCc4qVKCuIQaRgZ39qUsKM+f61KlBp0GMD/AIaSQdtRy7uW9SpQNXv3+tS2gxgf8BqqlADiWgiKwvOpUoMWGOc8q51/iWF4AM0QMSYqVKDrazoUyZnehcOdSmc77551KlBCN6YsGRmpUoNuKGw+tSpQYuIJGBRdA07D2qVKDRGR5miKO03lVVKDZ/57UewgIEgVKlAVR8XpXM6QtDUMDIPLzqVKC+jnOsiTGmu8fh/53VKlBdrY+dMWrhk5PvUqUBtAAJgbUpfczueVSpQUalSpQf/Z"/>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4" name="Picture 4" descr="http://blog.eogn.com/.a/6a00d8341c767353ef0168ea48948d970c-800wi"/>
          <p:cNvPicPr>
            <a:picLocks noChangeAspect="1" noChangeArrowheads="1"/>
          </p:cNvPicPr>
          <p:nvPr/>
        </p:nvPicPr>
        <p:blipFill>
          <a:blip r:embed="rId2" cstate="print"/>
          <a:srcRect/>
          <a:stretch>
            <a:fillRect/>
          </a:stretch>
        </p:blipFill>
        <p:spPr bwMode="auto">
          <a:xfrm>
            <a:off x="0" y="1"/>
            <a:ext cx="9153565" cy="6858000"/>
          </a:xfrm>
          <a:prstGeom prst="rect">
            <a:avLst/>
          </a:prstGeom>
          <a:noFill/>
        </p:spPr>
      </p:pic>
    </p:spTree>
    <p:extLst>
      <p:ext uri="{BB962C8B-B14F-4D97-AF65-F5344CB8AC3E}">
        <p14:creationId xmlns="" xmlns:p14="http://schemas.microsoft.com/office/powerpoint/2010/main" val="404738055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21506" name="AutoShape 2" descr="data:image/jpeg;base64,/9j/4AAQSkZJRgABAQAAAQABAAD/2wCEAAkGBhQSERUUEhQWFRUVGBwYGBgXGBwcFxkaGBgXHBwYGBUYHSYfFxskHBQUHy8gJCcpLCwsGB8xNTAqNSYrLCkBCQoKBQUFDQUFDSkYEhgpKSkpKSkpKSkpKSkpKSkpKSkpKSkpKSkpKSkpKSkpKSkpKSkpKSkpKSkpKSkpKSkpKf/AABEIAMcA/QMBIgACEQEDEQH/xAAcAAABBQEBAQAAAAAAAAAAAAAEAgMFBgcBAAj/xABHEAACAQIEAwQHBQQIBQQDAAABAhEAAwQSITEFBkEiUWFxBxMygZGh0RQjQrHBUlOT8BUzYpKi0uHxFjRyc7IkJVTCCIKD/8QAFAEBAAAAAAAAAAAAAAAAAAAAAP/EABQRAQAAAAAAAAAAAAAAAAAAAAD/2gAMAwEAAhEDEQA/AKVi+YsSD/zN/f8Aev8A5qDu8z4r/wCTf/iv/mpHEhE+Y/Kom41BOYfmXElf+Yv7/vX/AM1D4zmHE5v+Yv8A8V/81D8PWR7/ANKTxFNfd+tA5/xDif8A5F/+K/8AmpI47iZ/5i9/Ff60ABSgNRQSJ43iI/r738V/rR3BeLXzftg37pBaNbj/AFqGOxo3gh+/tf8AWv50F249ibgw1yLt0EQfbbvHcapqcWv/AL67/Eb61f8AiuFzYe7prkPy1/Ss3SgNHFL/AO+u/wARvrT9niN/reu/xG+tCWgKunK/Ity8lu/dVhh2uokD2nDOFJXuXpPU/EBXftt/cXbp1jR2ifOatz8jcQS2ty7fFsMyLDX3JGdgoJyyABMnXpV65+4dbsYG0lm1kRL9sgKBGk79ST36+NWLmS8RYnKx+8smNJ/rrZ7/AOTQZdxf0fYywEnGq3rLi2x27i6t1JJ20qA5k4FjsEFN642ViVVkvFgSOkTI94rbOasQESyzAwMRaJOmnaid/GoL0kYjNbw3ZfTF2yZA6FwNNzMGO+gxM4+9++u/xG+tIPE73767/Eb61tvpI5StYi2jrbyX3u27YuAdHaO2B7Y18/dWPcb4Bdwt02r6FHGvgw6Mp2IoAP6Xv/vrv8RvrTLcXv8A7+7/ABH+tcuW6GZaB/8Apu/+/vfxH+tX/wDpC79mn1jz6rfO0+x51mutaRiBGGb/ALR/8KCkPxq/+/u/xH+tNXuM34/r7v8AEf60I7Um7qKAgcZv/v7v8R/rSTxe/wDv7v8AEf60Mi1O8A5Rv4sXWtL2LKM7ufZGVSQo2ljGg95gUEUOLX/313+I31q1WsTdKZfXXJKwJuECSIEknQSd6L9IHK9jCLhEsoVLWM7lj2mZiNW7o1EaAdKJ4Vh4uWoXNL2xAiT200176B3G+jTiVkWwcVbZrri2qi/c1JBO7KBEKarvMXDMdgnCYgspYSsXMwImJBVvzr6E4u59dhBkJBvEk6QIs3YJ18ag+YAH4vgVa3mC27zGcpGqxJB7oHxFB89tjr3725/fb60k8Qu/vH/vt9a0X0ickIMTcODtFRbRXujMmXNcaFCKDIJ17MdNNKzdretARxPUH3VFMlSXEdvd+tQ5NBI8NHte6l8TTQeX601wo6t7qL4kJUe+giIr3d50qR30t1HeNKBRWiOGNF1D3Ov/AJCmJHeKXhj2gfH8iKDYLOGzgp+0GWPNSKyO2tbDwfEqLqEsPaHUd/iaylbQzESJBM79D5UExyxy8+IZ2ABSyFe5mJAILgBZHUyfcDX0DxxClhQioAlyzAmAALqAAQNOnuqg8r4IWODXiSVe6Guz2dVVgqwD2mGg6fi03q7c1XG+yMQXBBtmYTpcQzHu2oAPSc5GCmF0u2zv4+VSfNNxvsrEBZzWie0Y/rU6x39ahPSgrHh1wzcEOh1CR7Q3yidz06+FEc3XLg4bcINyVto+ZhbAkMp1CgnpMCglOaATbtiFP/qLIIY6EG4ojbx+FQ/pHUrZsMoUH7TaBMwTvAJA2qhYfnrG4m9YtXLyQ1200JbAY9tSupWO4/nV59Jdpvs1rtuIxFvcJH4o9kTPd076Ce5kZslmAv8AzFncn94vhUB6UOANi7VhLYT1pusFLHXS1cYqDGxyfGKmeZEfJbg3BGIsaxb/AHi+Hj8fCl8YVjdwmriL5/Y1+5vfpPunrFB853rXeII0I6gjcGg7iaVofpI4ALGLuPsl77wTvmM5vZERIn31R8TbRdCwnyP0oAsJblvca0PHpGFf/tH/AMapHDMPmZimsDXQ9f8AarvxLHWThrgF1CTbIgMCdtooM2ca0m6vZohkGpB21OnjH601duLFAbwDglzFX7dm0BnuGBOwG5Yx0ABJ8q3bgOBNrgOVAgY4V2JAMMzIxLHxIjy8hVN9C2BEYjEFSIX1SNIUDQs5BI37Kajaau5UpwZRnYThVAJdQe0gHd/a0oKH6YiftNhTErh0BierP1O+1I4Mh+02AsT661E7aXF3jypn0uXVHEFUk6W7cksWO7fDyHn1qLx/HlC/+nuEXgylCqmQ2cQRI3oNx4kz/a8IAVy/esdDOiQI1/t1EYlmbjtoSsJhGOx0zPHfqZj3TVJ5HxuOu8RRMZcvlktO4W/NmFMLII11IHSND3VabKKeNXTm1t4USPXtlEtJl/a6zEQNDQWawGbG3w2UqLNkRlM6teJB1gj+fPC+ceAOMZfa2sr651AVYAy5Tt3dvv6VsfDrYOLxRDgkepQj7Q+nYJjxPbO/yqIw/B0uWzcV0l718km/d1i6QNiNgPnPWg+fmtt2gZJUGesAD8qDyk7Anyqz4jGWLd1zndpUjsW7euZIP3hcxv3HyqJxHFU/Ba177rm4f7gCp8VNAHawTuQAp1Md2tEHhhDBXZVJIG8nXTUDb3xSMTxO9cEF2ygeyOygHgiwPlQxWN9P57qCSxuEs20H9azTGuVBOVG9mGOzgb6EUNdxKk6J8WNe4i2ZvaJyom5nT1abd2pNNWZObvidu6gKxOKlLaqoWAZI3JzNud/dTdl9B3yfyFWblK3bm3IUvDbgyBm030nfbv1oDmbLaxJ9XKndhlgT0IjpQP8ACFX1losoIzpMjpImaGxzhMTeA29ZcA8sza+W1MpisqBhoREefSmVsXbklVZmJktEbyQZOxMNGusGg0bjHNKNgcPZTDox9UVJaTctm2o1Vp3ntaAiDEzNarjUtXMJ7SkZEcHOW9mGnfWMszWRci8Ta+rYZ2sKlxRaZrzA3BM/1IYgMRod948K0XAcvW8LbK28Q+Imy4RLjgjQAALlIAGpHv3HUIbnDmqzi+HXUH9d2WVYfpdUSCVUEkEmB0nup7iXHrOJ4Nca2kN6rIqM33hKMq5sskwIJk9xqj8BsYjD4v1tvBXMPcWVzOt1lE9kwCsNA21+tQnGuK3FS5bV7jNcv3C0rAIuAEwkdlifgPOgur8UtnAcMRzbVreITMocFvVxPrGC9pR2v5mprnjmGxiuHrcTL2cXkHakwjMCxI9nMBm8iKxGziHt9Sp3AjWe+dxEfKpPBcYunCmwgusFc3AFLZQSIzFRuR02oNh5x5zsL6oer7Ixahy0hwLBtsXVBJKMDAbT51zHc92LljD4s2v6vFMvq1ILj7u4BmaAoJJUxP5GswFg4ixfxt+4Rda5qIbXNBgd+xEdAOtSr4BLb2bVu9rduI8AoVDqp7RyiFPajXbqABQWD0vcYtu2HVFgFC4fTI4caBWB7URr51mXELssTpBmD35YB91WHjHCrrBziXy3LWYWUDIScpLl2hiCCG0g66xoAtVwXFvJce7eyMplEW3IZm32IFsGOgNAXy9jFts+cA5lEDTzB/Kl4gj1Z8qgrIhTvO66jLHXQ7k6fCpD7VIgRtOveNeunuoB1c5WAE5sq++ZHxy0PfMR3z1/WvKYIIOoMidtK5eQgQQD4ztPcQYnpQa1ytzhg8FwzD27sG5eF53HqySFY3VVpjUFlRR4SdhQ49KWHfh13DNbC+rtWUtQCTcK5c8iIQSDqTsay3E48uttSFAtpkEDVu07ZmPU9uPIAU1ZeA3ZBkRJHs6gyvcdInuJoLPzrzQuOxa3gIm3bVhEAMB2gvUgEkT1obht9UxFl3JCpdtsxAJIVXBOg1OgNQt/DFMrQwDCQSCJ2mD13HxrjYo+NBuHC+cbF/jF3E2872xhAo7IVgQ4LaXCIif96IwnMaDiuPuwwAsIu9sMMoGaCWgjyn8qxXg3H7uHFz1RAN1DbbSeySCYnbaiW43de7cZ3hrwi4xESNCdB/09N6DfuH8w2/tF+I7eIRQQ6axYtiNyWAIPw86I5Xx+bCI0xme6RDINDdcgGSZOtYLh+bbyzOVwHLiVA7REZuzB2A0286N4Tz7dt2xbcyFJKwLY1Yy0lrbEzp3UFINOWV7Q/nek3Vgkdxj4GvLd1BPQj5UE7atqtpCFAlVJga+ws6+ZNQnEGJfUQe4/z40UvFQLQXqNB5d8/p4VzAw7BrjrPQEgR4maBzjuGW29vKNGs29nza5ADJgQdPZ6UELb25lWE6agjxFWfGX7ShGFy2WWDo6kyPAGvcy4oX8Haa1c9YtsgXEgq1roCy/jQnQONBsQCdQj+AXTcugE5Mis8rv2VJj301zUwOLcLMDKBJJ/CDuT3mozC4pkJKmCVK+5hB+RNXDlblt8dca8bihp7QiIMdnwgx8jQI5a5YF1Bcvv6u2AG0PbjWH/ALIJVgD3jymHx2KdsVdSw7lbhFvVhLAEESw0PaA1qY9IIezeWybxufdANsI19kx7UFQZOu1OcoW0t2Gc22dp3TLIDAQJDSSe75UEvy1y0UAz3FD6aA2mKnwMNBnqN61LiHAreHsMxuXGuCxdUZ3JAlQzlQdtVBrOuGcQuvdRDa9SrnILlx4AJB1OnhWu8a4d63CvbUqWNp0Use9I9rpOk0Hyx9scHV3AInRz8YmmFxDO3aYmTqSTudJmtBt+jHHNYZHt2zcEBYu2yAoBk6NJbZQNBqSTUfY5LxOCc3r2GBtKvbVijdmO0dzHmKCvLh7Gd1a62k5TllWIHssZlJOkgEa9N6luU8WttMUbkNbW2HCEEhm9ZbVZCuh/FEzAnY7VW7i5nYoOzmMeAJMVOXOOg2bKaMEK5mZBmUiT6vQ9tJCtDb5aCwc6cfGKw9i1h1U9j1jrYJbKqiAt0BQAc0nUaADWqXcuM5EkyqgA/wDT3/PWr/ynymbnD7gYwcS6sY7JyKZA02mCYiO1VJ5k4K+EvNbeDuQQdwdiQdR7/Gga4zxh8Q5uXXzPCqDlCyAImFAE+PXWhruHB1UkrAJMSFJ07UajWkXLSmYLSNpjUz+Vat6POE2r9qyWsqr5ckKdLgDe3cAAzEkHeYA8aDMcHhrbFV7RLTt1PQAQTMx50i7ZKEqwIIJBBGsgwRB2rZ+J+hRmxD37F+3a7QZLfqzlBAXSQRlGYTopql2eS7lnilvCYlPWm5BBSSDm1z6wYENO2xoKSLJ18O/3/Q1y7eItwDodx5HStE5+9GtvAi06XWdLj5WLKJXQHdfaGjf61F8Z5XtWFS8A5tz21MRoPwnqJgTrE0FIW3DZWHWI6ztGu2tSdrhzW0uE287BZDA9hBMMWEdrpGsSetD4tPWMXBLMzS3iWkk/GasWBw32vBrh8NaHr7IuXb7zGa1b9nU7+37PeooKtnZwASSF0A3geA6DQfCm7qARDTI+GpEEd+k++rCuF+z4P7y3bY4kLds3A3bQKxVlI8ZBjXaq6w1PyoJHA2lVlZredNZGYqNj+MbEaH3UQ+CmTKAlS8F1EKD7OvtNEEAampDmThuLt2cI+ICrZe0Ps6qwIC5VJJUahjmUknUk+ECvs5MeFAZZwYzqpZe11J7I066TNDMmtE8Q4h65gxVVIRUOUQGKiMxA/Edz40LNAHeuZmJ7yT8TTTUs0hjQJJrleNLtATr8qBM0pLhGxIkEGO47jyNH4DCWmuKLjFEJgtOo8Y7qBvIA7BTIBIB7xOh+FApBUpwfjl3DtmtORrqJOVh3EdajOlPYTDNcYKgLMxgAbkmgkrgxGOulyQx/tMqgAkmBJGkk7Vd+DcAw+GcXXuojZfZLqwBI11YCfhUO3o1xAjKUuHrEgDQdSNdZFalyB6PcOuEH2rC2mu52liMxInTU7UFG5n4/bU2GwzqzJczSACVKwVjoAdQddhVjx2OJwGEe5qWweILRCk/1UgECFnXpVc56TD21NvDWGQo4F19csa6I06mYEgeE0dxjGZeHYQgyv2fED5JGu/SgzTgXEDYvo4OUT2pBjL10Htd48QKM5o48uKuB1t5cogMxm4w6ZohRvsoEd5oHH4xXmJEHSdfnUe7xQWHg3J+MxNstYtOQmp7Sr0nQMQToRFRGJsNad0cQ4MEdx8fGrpwDnBksS1hmIADXFIQsogBZ0LaDp1qm8Vvl7hlMm+msmSWkk6k69e6g2HB4u8ttMlgertqiHtgGY3GnaGo3iqH6TsQr4lTtcCBbgG37SkHroxG3SrpyNed8ApuGc0/BSQD/AIag+ecMbPEMO6pbf1yhYdcyhg2UkKdJysvhQUTCYEtet2ywGYjUa6RPvMdO+tvwGMtYG2FthUaACQM3qwRIUd7HcnxrK+YsVas3LiYW3kY9h3BJhjDFU6JEDURtpR/L/Py2rUX2ZrmYzK5swOsk9TNBtVjmM2rBNyTA0frr3jedv1qIxONCAXWc5l7IIaW7REhST1IEiY0rJOIc93b6lEJQNuZ7R8j0pSc1Yv1GVritazKxVlUHMCQIIAJHZoNc5sxNm5hwrqDZtLn7ZBYkDz31jzNYRxPFFyTsJ0WSQokkKJ2Amp/iOMxFzCG7edsj+x2RDQ8EEr7OomDvFVS7c7PvoDeWMv2ywHYojXFVmESoYxOumk1O8T5YdWxD2LhSHYAFwC9ksQCWUgScpJBgH5VULSj8R8BrqPGKsHJPG79vFIllReZpS1buN2Q7BsjDN2QQxzfHvoIOwVGb1gaY7MQNdfakeXzqa4XzZas4Y2GwVi8SSS9zMTJBAIH4SJ6GDGo61G8d4Pdw1+5ZvrF1CM2syWAaZ6yGBmo4DWgluI8bxF9LQv3Hdba5bWbYLoIWBqOyB7qDYidD8qsvMeAFrC4Mesk3LfrMmvYB/ETtr3DuNV/B5fWDNtP+3zigJwY7DuILJuCBGViFkT1BO3dQQqcwfL/r1uXFZVytAU6d069Nx86izhYJBPkR1HfQQ5pLU4FqU/oQuqhMpY6nta69BrH60ENVx9GXDrF3FkYgSvq2KkzAYQZKj2hGbQ6d9VjEYE2yBcXKTseh8fEeVEcO4k9i4ty22V7ZlSNdR+Y6EdQaDdLnIvDbttT9ktZm7JIdrevflUhdawvmBLa4i6LUhFcqqyWygaEZjqdZrROaudrJwNi5aTOcQHD2yzAWLigTDD2hLAhTrEGspEk66k70BeBwT3nVLal3YwANzWzco8krg1zEzeZRmYj2Qd0QCfeZ1jptSfRvyS2Gs+vu2j6+4OyGB7CGIEdGO59w76uiYK4dMvwX/SgHsW4OrHXoND7x0q0cJjJpO/XU7Con7GbYzXHW2o6uQo+ZorlvjVjEK/qLnrAjQxCkCYnSQJHiKDHObUvWBeS7fw1zPdMWdXvLbzkiXXs29l7O/wAKa5juTwrAkQCfWoYHQyIqF5qcLjsSvX19z/zP1o/jl7/2rB+Fy4Pm1BScVhwsQanOQOXExuLFq4+RcpOaAdRHQkTO3vqv4x9RUvyTxRLGLS5cRrgAMKoBJY7QDpQaJzz6MrVoC9au5tVUIwO+3ZyEAd9Z/irRF1/WS5ntFjmJPi3U1srJZvYcBbGQ3j20ZSGk6xHXXWR8ar/pA5iw13ha28MyD1WKVGUQIyi52lA9pTpqPGgq/DebbmHw5RRbhCqqDMlXLyfa1jTp1oPi/OVw4tWcJdXDO/q9ImeyCxG/sqaguJLIB8aBtvEEakbSAR8DoaDXMDhLGL4eSTo4dioAlLsmCG0M6mZ0IrIMdhTbuMhMlTBPj4VvHLvIXq7aC5eYse3cSMtsuyyR2BoBEdxigOeeRlxqA2VVL1sQp2Vhqch7tSYPefGgx7Aj+fjUjYfsOPFY/wAX1pq3wi7buNbdQHQ5WUssqQSIIzaVy/h2XNOm2xB3J3g+dBKXeYmuYRcIUHZaVeekkwR0Op17qhMRhWA2+ddT2lPjTOJsiNXX40DZwx9/nTuDuPauJcttDowZT3MpkfMUOLa/tCuFV/a+VBLcY47ext5r2IdWuMACQoUQo0AC+HvqJI13p5b2ZsxJJ223gRr7qae4M0gRH89aCw8W5mW/ZS36kI6hVa5mzMVtrlVQIGQdTG5r3AuX/tS3CjdpFnWAo3jMZ2MHtQADFQPrc2/8/Ci8JiHXMEYqHGV4MSsgwe/UD4UF04fy9isLaVCMPb+3LK3HYM6Ko1UaEWyc47Qk9xFQvFOXbuEYKxtNmEgqcw08YHfR3BDdAQhoyg5fu88g7iJ0Gk6D4UXx/ieItsudbWo0lNCAdwo2nzO1BTeC8FvYi6Es2zcbcgDQAblj+EDvNafyV6OruQ3LsK5JyoVDKIOhdie8bDXrQXoj5kXDYo2ngW78LPcw9knw1I99a7xfCm0M9uAg3HdP6UGbcc9GyurXMXeSyN+xEmOvakLM9J8axziltEv3FtEtbVyEMzIBgGRvNbRzn6SbOGZRkW9eX8BJAWRuSBoYJrEBqxMRJmO6gfXFH1RtHbOHHgYKnTxBX+6KatEqQV6EH4fnXTbp6zaoLdf9LXFL0xfyeFq2in45S3zrlp+L4vrjroP/AHQv6LWg8kcIsfYbd0LN102gnVWK7azOWde+rJwn7TaADBmzEmDByz07O3yFBmPDvRFxC8wN1FtD9q64J/uqWJ+VXb0N4R7P2u3cBBV030OgcbbjarZjeJPh7Fy9d1VFnLpqdgARtqQPfVV9GuOuXcRirlwktcCMSZjd4Cz0AKx4RQZvzxwR/wCkcUS1pQ15iM11AYJmSJkb9a5x2yU4XhlJVovPqpldc50NOekUn+kMUBv6z8wv1oPjmIQYC1bzrnW6SVBGYDK2pG8aigqZs53VZ3IHxIFHYvhpQC7blMp0Gsgg9/eDG/Wo+4KMwHG7irkABiYY7iZn8z+VBb8bzuRgLVpC5xN5T9ousZbLmIFu3GiBgNYAMaazVQZSZ0/0oi56spbyKQQsXCTozToR3aRTqGBAPwoA712UgmfdtRHKuBF7GWEJhTcUnyBk/Ib0BxBIOlTPI+OtWbz3b34bZymJysSBIB0zRmjUdaD6RwHDVKMSxJfTMNvNe8f61G4Ts3HSQ0EgkCqzy16SLmJQ+rCEgQVzaq3RkG+XrlM67Gi+DYki4yMTMz2tzP8ArNBmPpYxqvxO5kABVERjG7BZJPjBC/8A61U2vyDpExt4T3+dTvPa/wDuWK6zcJ+IGnu291Q72OzpQDrchgd9ZpGJst3HQ9NfypxLZDAkda9cLKpCt1/TxoBhhz3GlLbjQga+VEWbKkS7we4ClrbsQZd5kR2f9dKDmAwOcmGUQRvt16+6vX+GBT7any/3rlm2GV1TYkHXwmmG4ee9fj/pQdCAdaKwKAMubaRPlOvyoMYcjqKIS5NBd8HxK1gsfbZWL2bcmBr7QOgB0O4qTt8HxfF7lzFKqkZssFgoUAaKJ3gRWfht4rReR/SOnD8MbRsNcJYtmDAbgaQR4GgzYYgjUbjUVonOvO17GcGw+SBbdhaxL6yLluCFMfhcRc2/DHnmzqZj+dZri424LZshiLbursvQsoYA+4Of5igjWQzT1qydxTpwzCJBEwRI3B2I7waksJZuWnR/Vq2VgwDrKNB2I/EPCgunKnobvYqyl67cFhHEqCpa4R0MaAA7jU6RV34Z6FMFa1uG5eP9o5V+CR8zURyT6RsZi8Ytm9cs21ZXIAtx2lXsrJaY69+laHfzucgYux3ygBF8ZP8AqaAjh/DLdm2tu2uVFEKoJAA7oo1FA2FC4TB5IUsTude/w7hrRyqKDPfTLxU28IlsaesuSddYQE7dZMfCq96FsaXxGIBYn7pepOz/AOtaTxmxhWuffDDtcAGUXihKjXUK50mNwOlRWHvoOLKlvIAMFskZZ9d/Z0oMt59wxPFsQVIBZhGm33a6+O1QnBeEW2U3Tnds0GR7JJknKN9D5Ve+Z8Oo4zLGJa2ZI/sKI9+3vonG+j1Al1rDsGbM6WwOwIM5I3A1gGR5UGbc28CvWXzMua0QCrhdIOwzAaGq9glljPSat1nj2OaMPkzFiEUMp1PRddPjtFQON4U+FvXLN0AXEMNBBE6GQRuNqDlkTA/nSnmEbbmmVGsiRGv1py9dA1OvcKCPxzS3lH8/Ohop29uZ3r1rDPcnIrNAk5QTA91AdyviMuKtdzNlI8G0/OD7q1nllQLtyJnedxBkRqekfOs35Z5cuT691KqgLLI1YjrG4A76vnLPMAttcJQMQgnMSIknTTcGZBoKVzzczcQvMABOU6bHsL2h5xNRaKTFWn0iYILftOBAe1EDvR2G/XQrVftroKAW5hjQt62Rp4/pUm8+6mL+Hkd9BGkVwqelFiz36Cm3oGLQ0YTrIpPqNd6Jwd8IxZlDjUFT/aUiRIOomR5UhShQyDm6HMI/u5Zn30DaIKIQUxauaV0t40BiOB/vUhhcPcuA+rEgb6j9aneRuZcHhyyXLUetQq1+5DldD7FsJ2QZjc7CgOP8xpnCYVvu0kA5cub3EaAUEM1syZ7vy/3p61wh2uIpEEhTB7mAIPvBBpLjXrRWCbKysOhB+BoL9y96G3uZLty9bZGEwpYsvcuojvHhHWtHw3I2FS36s2w4I1zEmfHwPlQvo/x7XLb9ki3oVaNCSNQO/YbVbKCH4ZylhMOZs4e2rftZZb+80kfGpNl91LY00Y7yaDgt6z1/nal11T4Vy9dCqWOw1PgB1oMS55x9y9jrwsuqhbnqpOWQVVQWliIUQeu8170RAjiVwFs59VcGbvh01HhpT2G5Gw14vdv48AszHsqEAYmdfWHMRr+yPdVt5AwuEs21Nq197L22vEGLmRoZkZj7LQDA226UEXzzwE3MYz5wnZTLmVoYhdg+09k/Cprkfjd++zo2HZUSAbhIymQTA6kj9R30jnK8S8LowUQw6Tr2gTBA7qqnNfNrWls2bF+Xaz98beiFrhVjGp7ULG+gMfi0Cc565hs21ZcOivdUn7zpbJBBKR7Tb+A8dqyHiNvO7XGnO5Lse8kyTHTWanHxDZN9II8z31ANoTNAKbsCRr7v0I/KueqYnMwjuH6maIskDah8Q5JiaAG4smrt6NMLC3rv7K/T/WqeB2qtHKfF2VDhbVvPdvTHaCzqdBPWB3igt+Lwx+yqwMHJJPnrt3aGq5wtghvK8hsoC7mIB0nzmpXmNOJJh2ZrKJbRcjZSGIUjckEjp86ptlGuxrcLN7cCVYaZevi2m2tBa+eWF3D4S4up+8UxrqMnyMEiqwMM0bGrZguWi9tFKFcuzlu34T0MeWxo3B8DRVHrSgbUMEAOvn+lBRPU03fXSpTi+HVbzi3OUHSd9gf1qPuxFAGbc+FDXbdHNTfqe80EYib+dJNnSpJbIG35UEqamdN/zoB7adKdRdvOn8PhwzgM2QHdoJjxgan3VL8X4Lh7IQ2cWmILakKjrl82YR7t6DzXrSaPow3ATv21iNq63FrfRSPd/tR+K4eCQ2VWRhqDoxIEe2NQBvA981HDg3c6e/X5igBGJE6SfIaD3nc1bvR1yqcfigtwfc2oe7H4teyk/wBog+4NVWwtoloAzEkADvJO2nftX0XyFyoMDhQjR61znukftRooPco085PWgsiIAAAIA0AGwHcBXGaumkNZBoENdFKD10WBS4oPVW/SLjja4biCvtMvqx//AEIU/It8KstUD0xY9VwaW84DtdU5ZGYqFeTG8A5dfEUGHqG2g1dfRtjLq4u2gzLbIbMNYYwSGIOkjYRVcTtfibyk1OclLlx9kdTmn+6R30Fh58w73MaiJlZnVFS3cYgFiWE5dum57qz69gLlm8631KXFMFTvJ66aGZ3GladxKxn47go17OY+SetP6Coj01oFxViB2jak+MXGj8zQV7DlDppmju/Wq9xG0VJNS1xvWIsHUfEVDY0v+Kf5286AOxihqCRv1pNzEr1YHwAPw7qGRO0D/aFJu2+0aDlzEEnsyOniZqUt5sPdw10bghhO3Yfr4VG2rZUhgNtddqtHMmFDYLC3k2lwdIOpB/NWFBf8f6Rb1yyyFLYDAhgF0I95NVDhvFWKiAo39kCN+kdKbu4tQo16Dx3FRfBy7KFtqxMxt3mgvy445ADoYmZ3HTyqGwnEQTdG0XD174rlrhmMt5lyhdJzHf2XYQR/2yPfVOXiN0kmdzP8/E0E1xNwbp8h+X+lCXtqZsOzSWOtKutpQIpLt4UhnpJvUHvW+6mrryd69Iph21oFK+9NZvz/AFpxDNNOsEUEhisQ7PAYhY74G1M3Hc9/vplb8nUmaIS+OpPwoLv6J+Fi9xJcwJFoG74SsBZ017TD4V9AV8/+jLnPC4BsRdxBfMwRUVELMRLFjOgGuXcipriv/wCQJMjDYUDua8//ANE/zUGzVya+auJ+l7id6QL/AKoHpaRV/wARBb51XsZxjE3x99iL1yej3WI+BMUH0vxbn/AYYkXsVaDDdVbO480SSKqeP9PWDWRZtX7x6dkIvxY5v8NYWmEFFWLXlQX3j/pixeKttat2ksK+hZXY3QJB7LgrlOkbVTEEsSZJJ1Jkk+ZOprr29BtrTaHUCQaCSsQANuvXy+J8KleUboOPsROrEGZG4bpUALxgEdB0FSnJ94/brEk+34dQ31oLlzdzYeHcSs3kRHmwUYGZym4x7LfhOg1qq8/c2rxDEi7bVglu2qqGEMSO0xIBP4iRv+Ed9SXpitE4jDkAn7tvk5+tUfD2G3iB+lBJ27sqCntH/D30HjMSxADmQpkR10IpFpChBJieu3++lc4i/Z6a7EddRQR2HZc8OYXr5eHjXrDGY0ykyc0RHeTuNO6u2rFpj95dNruOQsPflM0W/wBktg5WuYhunZ9VanvOpdh4dnzoOYnDRlI2ZAw8AZ0+VO4bil5QFhr1pcw9UcxTtAg+zsdzTH2hrjF2ifAQAAIAA6AAQB4U6t1lkKxAPSdPMigO4px3JaS3atIjZQXZSXYdyklQAdid/Peh+Fc34myAVyEE6ZrYifNYoW7bkQoJJ2oZcPJUkQB0oLtgPSNeZm+0oGDDQ2gFywjqBknUEvvM+dVsKIpu2tEqNO+gHz03fumKKezQ99NPfQCkzvSS1OizTdxOtA0G0pLNTh1FI9XrQdtvXrp2rwWkN086DuLHbNPYYSNRPvikPrNetbUDFxta4lKy0OXjagKW2aJtpp9f9aijdaIk/GnrdqQDQSLXQPxD41xcUo6jz/2qKuiDpSZoJq7xNPP40m3jVJkD47fnUPFE2xEUGl8v4Xh2Nw9qzfb7NftFpdSB65TrJLaEjaNx0kaCx8tckYW2737Vw3BbJyFyJkRrlEAfCdaxu0YI7gdtpjx6VqnJXNNq4WsW1IPqS2kgKVdNNdXYgsS53oCPSZwtntjEBkC2UhlJOZs7gSukaTrJFZdZxMeyfd3/AErT/SXxDJw5wsTce2h06ZnY/NFrIMPYzHtGKCRfGqBDQR+zA/3B+NM3bGmbLlHQTJPj4eVEWLAXbTvMfrXMTczIT8PL+ZoIu43hNLxCnLbOWOwOu+p1pvep4Wg+Dst1Rrlph4Eh1P8AiNADhiDtFHAeFB2cGFMrRZ0FA26juppvlTxekEzQcR/Cn0fShwKdQGg6blM4htKUwimsSpCzFAyWrjXNIpJNJoOqa4a9lryrJig8q102qkH4TdRczW2y98afGmVWgFZK9Z2qQHDXa2bgEqu5G48x3eNB2sKzbA791BwcMuT7PzH1phuD3Z9j5r9a9XqDx4Je/Y/xL9aLw3Bb0f1f+JfrXq9Qd/4dvO8FDAH7S7d3teNIxHLl4aLbMf8AUv8Amr1eoGv+Hr/7s/3k/wA1OjgF/wDdn+8n+au16gdHA7/7v/En+arb6O+BXRfuuyQEsP1XUsVHQ+ddr1BaueOX7uKwb27S5nDW2UEqJgkESSANGO/dWWHlzEWbht3LcMu4zIek7hvGu16gePDLsQVMea/WnRwW84IW30/aXu8Wr1eoA8RyhiraZ2skIIBOe3udNg00VwfA3Aty3l0Zcwkj2k9/UH5VyvUHTg7v7PzH1pf9H3Oo+Y+ter1B25w1v2fmPrQ78PuA7R7x9a9XqBAwTzt8x9avfC/Rjce0GLASAYEddq9XqCscZ4M9q6UKzHUEa/OorEYV8u3zH1r1eoGDw149n5j60j7E/d8x9a7XqBJwb93zH1rn2F528tR9a9XqC9cD53ZbPqr9oPAidNvHWqvjrEuTbUhSdBI08N69XqB/hGKu2HzKsg6MpIhh3HWpnhfNWJwmdcKMttzmyPlYKeuXXQH9K9XqD//Z"/>
          <p:cNvSpPr>
            <a:spLocks noChangeAspect="1" noChangeArrowheads="1"/>
          </p:cNvSpPr>
          <p:nvPr/>
        </p:nvSpPr>
        <p:spPr bwMode="auto">
          <a:xfrm>
            <a:off x="63500" y="-919163"/>
            <a:ext cx="2409825" cy="1895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08" name="Picture 4" descr="http://www.nps.gov/elis/images/200609271001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428244178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Angel Island</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Immigrants suffered harsh questioning and long detention in filthy buildings</a:t>
            </a:r>
          </a:p>
          <a:p>
            <a:endParaRPr lang="en-US" dirty="0">
              <a:solidFill>
                <a:schemeClr val="bg1"/>
              </a:solidFill>
            </a:endParaRPr>
          </a:p>
          <a:p>
            <a:r>
              <a:rPr lang="en-US" dirty="0" smtClean="0">
                <a:solidFill>
                  <a:schemeClr val="bg1"/>
                </a:solidFill>
              </a:rPr>
              <a:t>Located in San Francisco Bay, CA</a:t>
            </a:r>
            <a:endParaRPr lang="en-US" dirty="0">
              <a:solidFill>
                <a:schemeClr val="bg1"/>
              </a:solidFill>
            </a:endParaRPr>
          </a:p>
        </p:txBody>
      </p:sp>
    </p:spTree>
    <p:extLst>
      <p:ext uri="{BB962C8B-B14F-4D97-AF65-F5344CB8AC3E}">
        <p14:creationId xmlns="" xmlns:p14="http://schemas.microsoft.com/office/powerpoint/2010/main" val="93520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i="1" dirty="0" smtClean="0"/>
              <a:t>The New Colossus </a:t>
            </a:r>
            <a:endParaRPr lang="en-US" i="1" dirty="0"/>
          </a:p>
        </p:txBody>
      </p:sp>
      <p:sp>
        <p:nvSpPr>
          <p:cNvPr id="36867" name="Content Placeholder 2"/>
          <p:cNvSpPr>
            <a:spLocks noGrp="1"/>
          </p:cNvSpPr>
          <p:nvPr>
            <p:ph sz="quarter" idx="1"/>
          </p:nvPr>
        </p:nvSpPr>
        <p:spPr>
          <a:xfrm>
            <a:off x="457200" y="1676400"/>
            <a:ext cx="7467600" cy="4873625"/>
          </a:xfrm>
        </p:spPr>
        <p:txBody>
          <a:bodyPr/>
          <a:lstStyle/>
          <a:p>
            <a:r>
              <a:rPr lang="en-US" smtClean="0"/>
              <a:t>Read the poem.</a:t>
            </a:r>
          </a:p>
          <a:p>
            <a:r>
              <a:rPr lang="en-US" smtClean="0"/>
              <a:t>Answer the Questions </a:t>
            </a:r>
          </a:p>
        </p:txBody>
      </p:sp>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22530" name="AutoShape 2" descr="data:image/jpeg;base64,/9j/4AAQSkZJRgABAQAAAQABAAD/2wCEAAkGBhQSERQTExQWFRUWGBwaFxgXFhUYHRkYHhofGhoVGRocHCYeGhokHRcWHy8gJCcpLSwsHR4xNTAqNSYtLCkBCQoKDgwNFA8PFCkYFBgpKSkpKSkpKSkpKSkpKSkpKSkpKSkpKSkpKSkpKSkpKSkpKSkpKSkpKSkpKSkpKSkpKf/AABEIAJgAyAMBIgACEQEDEQH/xAAbAAABBQEBAAAAAAAAAAAAAAAFAAIDBAYBB//EAEwQAAIBAgMFBQIJBwsDBAMAAAECEQADBBIhBTFBUWEGEyJxgTKRFCNCUqGxwdHwM2JygpLh8QcVJENTc5OisrPCNGPSVGR0gxclNf/EABgBAQEBAQEAAAAAAAAAAAAAAAABAgQD/8QAFxEBAQEBAAAAAAAAAAAAAAAAABEBEv/aAAwDAQACEQMRAD8A1F5iSkk6MVMzvO47/Ks7fLKxE7j10g/j3+lFy8yo4iR5jQx13Ghe0wS2ad+89Rx66EGufMeih8JOYakajifL8fiNQ9tmw2IAJk2Lo0J0KgMI1041lAskc9PrrZbIhnIIkaj0NppB6HKNDVg8d+Fv89v22++kMQ3zm/ab76Ldq8DbTF4hLShVRyAg3RA9np0oh2B7MfCbxdzCWGRmETnOYnLM+H2ZO/TzrQ2WKw/wTZqWz7XdhXPHPc1c+gkeo51lNtOBs3Bpm1S7eB1Mg5WZQec+GDRftvtLO6rwguRugufD/kVNOprM47Cl7QE6nVf0hIg+hqCLsa84/Dfp/wDE1X2ZhEupdZrot92uaChbTMFkkERqw3TU3Yr/APoYb9M79PktVPZp+Kxf9yv+/bqxFQvThcqCeorqtVgnz9K4X/EUwE12DUU8NRPZmzRdR3723byQYfNuJgEkCBrG+hWtEcAf6Pi/0LUf46n7KC92YPixHTC3/wDSBp9dCQ9EOyza4rUf9JeiSBwFCEekGv8A5OzOOT9B/wDTWeuN+PWjv8m1yccP7u59QoLhLWuZt/Bfv+6pBZ2dayspIniFOoneMwI3dOI6V6js7CWyukZLgZZ3+BodB6AkeleYNdgzx+rrW87M7SNzDmTBysoP56nvLZ6AhnX9WgC9obBVldtDqjfpry5SCCKFWbktwA6iSf31tO0eG7wE5TDrmA/7qCGAjUmDu6Vg1u1INjspB8GPQ/b75pVTwONy4Vzy+/8AH00qy1iYX41O9WEz81tCfwK5ibWjKw1BnT6fSlc2diFfK6rcRpGdDqs7iVMRrxApW7hItXSpAMoQfakEqVZd4Oh89DNaxkHNoA6fb9taTYN2b3qnrJK/8xQB1hwp1ExPr5TRvZci9Om5Tv5MDP45VpHn/awk43EH/uH6hW67F2suzwx8JxN0yePdqCGbzCI5B5kVi+1Vk/D8Qo398wHqRH1it72ktfBsFbsg+IWRbEcyA11vcAP1jVGM2vtHvrr3T8omB80fJA6AQKjufkrfr+PoocXg1evmEtiPnVFT9m8N/wDsMM4Ghc5uhyNr60D2ZPwfFn/tW/8AfSjWwsMbl+2F0KnN6Lr9cCg9pMtvGqDmACAGIkd+IMcJiqjm22ZrxLMTCpv1/q1P1k1RS0ZohtW38c46J/trUC2vOqGCyfwDTsjTGn49KsqDzPvNdWZ9o/TUD9j5hiLXs/lEBkA6FgDvEbialsOz2MYzRmYWpgAD8sOAEcKfsxj39rxH8rb/ANQpuDJOHxOv9l/uH7qK72dtmcT/APFvf8aFphWJgan8e6jfZ8gfCZYLmwzqC27MzIo89+4cqu7S2MbFphr4b2VuvgQiY3jxKQOtEDNjWSjElypKsGK/MjVZ66A/upWm0Osaa+fEDlT8C8MT+a3lu485rt63BUTPhBn8caioSK0XZjHR3luB7Occ/Bqw/Ya776z5HCreycb3V63c0IVhI5rxHqsig9Jvv3lmRqwVb69SPDdX18Xvrzra9jJeYD2T4l6q2o+6tjhsV8HtI5M/BcQbTHnZc5VY9IymepoX2s2XlJj+raB/dPLIZ6GRURVwh/ojdQfTjupVzDXIwx9R1P4kUqy0M4rAYy1+TIvDkTJ+w1FfxfeK9u8gIABKucpO5vCDDSpA0U7wKF4jbOPs/lLJYDiATz4rPI1f7P8Aax8Vd7gWj3gBYK+UaLvC5tZg9ONaxHdpYBnuI+Z7RIWVdJV1Ea66hiNMwncKtd2FveBiyNbaWaBlIBOU+eUedW7PbOxcm0zqD7JUkAg7iIO8jdxqS+uHulcmVNfEQ+UxvnKFIOvlVQLbYjNti67WwbbQ6swMAwoGQyPEDMjXjQ/tjtXvMQRwtkrM6TMGBwGlbW1tSM+a26LYVnzMUK3IBAywZJ0nUA15ocZh73iFzK7GSLgyyTv13HU/voBN2x48p5xpyJqfGuctv9b/AFVaxez2m2w3GBPODoZGm6q2Jtn4tY1MgDjJaAKqimyvisJfxG5m+KTzPL/N7qy1q74LqACHUCTwysHH1R7q1Xacd3Yw1gbgXbTjlXID+0bpoHsRApuXmgraUNB4tPhX1IoiHaSfHPOhhQQdPkKINQBeo99MIYjvG1zEiSdWI1PukfRTZ6fXVBHD2C2gZR1Zgv11KMGZ/KWv8VKqW1PcuY0DJ7/FVcHWoC2BtHv7fjUxcQ6ODuYHnSSwbdi8GK+LuiMrBtA7E6ruOo0NDMPiCjhwJKMGg9PsonsC53li/h9PEBcXTio1A/yn0NBUwraXP7s9eIE9NONbUL8JwRuTJNtAwEflLUrm5aqyAj83pWH2efaB4rHvIH1mtZ2FxXgvWydIzjziGj0Kmgz+DPiP6LH6P31ZbUWz+bHu/hTLuGyX7y8g336dOHpXXYZFjWPXfB+2grwaTCAaShv4a/VTrmBYjXdzJA+k1FbfZFv4RYZdCLtiGBmDcteELKkEGFtzqDqfSPC48YnDWrhjvNbFxB8nT4sqNWAnTj7VD+xG0u6urazKRmLiCSZgZhO6CFn0FaW7YspnstmUqWBW2jZSpJZHJELnXNzOv0RGZwuzm+DGV3GNWXMSNCApMn6KVaC1hcIo/rXY78wgzxmCPt86VYaQ4wQZkjqPfI575/Z3VBYxJV1fMdDv48jrv3E8efKiO0xlZgTu19NYO/8AgfShr3V+zh5cRwrWIgxWyLQxRY207xbgYOMwOYEEMYbXUA6jh1o9tZ89/DG4itDEkCAGlSIfiQN46iqWNcF7bH5YXlvBiInfpwq1jie8s7tJiD0NaQH+Eslm66N8Y14m1nzLbtpoTaIWWYAZvFxkbqq47Y64607ZLVvFKJkNKXAN+YgA/rEZgYmasYqMttZ4T6ty9N3nRPs9hlQXLjEZQpJ36IgLsSYiPZ30GG7GFX8TFwouWUKJqT3xKI85hlAfLMTvFGsfcsWRhb1wXCr5yoVVJAR4IHiGpaSCedZfsbcPfZAY7xBoPnW3W8o99qPfWt2/hA380q3sh7zN+glzvGPTwoaoHdq8O74hgoLd0oRoBMNlLPMbjmZqD4q0bWCAIIN67m1G9La6eYzN7xRzsptF77B3Jzd5dLGTva1fujTdvusPJV5UPyZsNh8wkolreWb27qs0yeTmR0FUAcWCCE/s1C/rN4m9ZJ91QxVvaSjO3V2bXkYy/RIquooC+ysL3mHuKSFzX8MmaCYzG4Jganyorc7BAED4WmoOvcYkbhO7Lr6VB2Y0tz/7zB7ujXDpXqF7HeNPDc3P8k8l61B5NtHs2MPlY30uAuqMFS6hCuNWOcCBFUNn4gYe/aJmbdw951WcsAeUn1HWvSu1eFGKtshLLFy2dUYj2CvMfOrL7R2Ra7vv2klncPpHsB5YCdCSs6zFSgBtPCG1iLiAR4tPLNw++iHZLEi3jLUkENKEc8wOnvAq/s3HPcNy7JJOGw7AZjGZbqow6SbZEdTWY2hiiL7OvtIy5T1tgLmPMlkk+tUbO5sm3cxV22t1S1m0wuZkuE5UEEwAAWAiIJnrQ/beH7i1bIcOrwVBQKT8WrhgOWV7fHeYjfRvZENj8XdHs3cB3q+TW1EehUigvbHEALhbZcgrh7cjIT7VoeLNIG4AR09KAJY2mzMFnKDug8fQDfQ/F3nzMC26ft4+6rjCwpB7642s+Gyo6jfe5gfjSquIvIxLAEaDeTy6L0orWdltmJZsLi7we45YBFE+FTvuHXXwySeUACTRfb20XD2hYfwG2S/sgd5JAAMTHs/eZokmCR8HZCkFXw6KGG4vb4jTzGoFBL1sm1bbSVaPeAfrBrKNLh8XbGECwS0KCxXecwkltNYpVzB2figN27X1pVlU21rOZRcEzGu8Gee7fIj3HgKCMmsAN6E/d/D31ohcJDrPDMp8xqp8on31mrobWWOh11P4A3HpNXBcFom3bMew+XjoCQdYNXdoiblvnlbl800PwOJtqrK8ksREhjqNF66E9av7QuKsFj4gPDoeOh3aVRn8awNwgeXPQCPs+znV3tUz2NluFBl8ltyPkq5zOTx1OVPdVXZy57yiTEyTMeEaz9FS/wAqN8rhrNoal7hZp19gfT43/wAoqo882Die6xVi5IAS6hJJgRmGaekE/TXonbC2i4O3cW9aYpZvrbhvynfOoL2+YVC88dRXnmENoaXEZumWY8iLiHhWz7QYaw2C2eW75UFp8pt5JUSvtFjHLjVAPsBi1F9rbZodWIyZTqtu5MydJRnjrHCuW9pr3OJYW3hShtZjlhTkRFYAGSBbEwdZMRUuw3sW7hvd/dKqHAzWgSxa2ymHneCRubXpVCxetC3kV2WYzRhknwmRB72AAeQoK+1m+PuALABAAgngNdaqz0+irxNsGe8bz+DJ9t6ltm2LQW3BDlVdyVymGGZVIBgaEGNdaoJ9lM7+C2huEYizdZVyg5beedSQB7Q3mt3/AD8Wu5e4u5kDZgWsD2ssEHvYbUaxXkeG2jctz3buk78jss+cETSt7QcNmJLE78xLSOOp1qbg9Uxe1SRcHdXBLJrmsmICjUC4Tv6cax+PxDphb1q6rq4vEjMQIF0uQSIM6A7jx03UzA20xCsyvlNtczDui53wQqh50ny92r2wiIrI1+A4DQ2FujUAwVYP+c3GKipeyuNtJhr7OWzWgpICZgUN5WQb+NzODyDTwrIZzvJM8T13k++tTgrdkJiLLXgO+W2Bc7i5l8NwOc3jJ4aTA60EuYO2dO+A36dw46bwTO6dCRrVRvewtg3cMXGXMuFvYaCwBnOWtmN+WHIzcIrLducSDiigJm0iWjppKJGh4jUa0R7BYZVbGZXzf0O4D4Cse8yaxxtgaCYjTwxy69KBysAR5j66huplYryJHu0pFdJ67vt8tKdcXMcx0kwTvA0Ek9Nd9Uep9hLrHZqZ1/J3ZSY8VstBj1Lj0pl/DFRet6wpkc4DDX3E13+TQh8K1p4OS69s7jAdQy+Wsx51PfQLdBaALiANJA1Eo56nj+NMC9auEWh5r9lKpMi5B4hlkeIke+YpVnVMGJICsD7Jg66FT190NxgdaF7UtZLh5HUcPdy1nTgeYiL72jJEHxCD68Tz+v3kVFjLQa2p3lYG/eNw68N/3a3AHQjMPMfX+PwBRXbd8jIVJB3aUMOhG/eOn4/HCau7Vg5K0Lmw3PiuOZCjjxjUj/Qvr5VV7Z4tlugMmGNpEUM+IRW8RksF1k8PCKK2bfdjDWAPFcujP0VAbtwzu9rIvnpWb2nYRcViL1y6bpukgWBqioCMueZ1BUMCIg7poijsvatp7oy4C1dRZzOLdu0k7iWLyFA03a0R2vtyyy20XD2XS2DkBGZFneBu9Iih2Lvm5AJAQeyiCFX0411cMTlygkxuAJ/G40Dn2wjROCwx5Sr6DkPHoJpr45N4wmFH6jn62qS3gCNcp11Gh3b53edSJsu448NtzPJSfSqFsjHI7uWsYe3asobl11tANAEgAkmCY4Vgtp7Ta/de65lnM6SAo4KJ4AQK3G2rJwOz7q3Qvf4pgqpvi2pBYtHIfSwFYGM8mFXyEDj9OlMDM3WlpG+Pf9gqe1gS3yk9Sfuqx/MzAE5rZgbs0n0EVRBgMW1q4HRwGE6gHcQQQdII13GtzsjtHbvhUa3bV1gFDmyXNNGX5rmNwidN9ef950X3VPhbwmDlAJBmDpE+IdQKkHqr4WwQXXC2mAOol1ZD1g/TxofiLOF44K3M8Llz6qGdju1BRimKIKwqZ+MOYAY8QDHi661qMZsNlO4kcCNQRz/dUAXZ+NtWLlxreFQJcQoyh7gOU7wCSV18h51WxuJwitKYEMsazmBVvLOc3HcDRY7PMHT3g1WubN8oPDeD76AP/OmGPsYLDaaeLv5B6gsADv0+6oLu1DPgw+FTl/R0aOvjnXrRHGbJBXISYmYaSsxGYQ0gxpINBsRst7fsNA5Hxr7/AGh6qfOg1fYbadx3vrcIJyB1hVWCra+yB86inafDSGYcGDj9FwJ/zD6ayvYfHFcYgcCGDLIIIaR7Ig6mY0041tryd5YUb4D2ifzlJgGY1kfTUA/FN/Ro/R+ulXMZ/wBORuII0PnzpVlTb9xuGnWT0158J4e8EGRMVAg8d53cNdPT6+lPxiMEziIO+OHn066jnwIrbPVsxJByxBJn3+/+PNgdaS2ltbakQqhRLSYGg5zVhMNJUncNfPkB5xQzF7Ss2CqxmdiAIBOpMSeEa1Y7d7LbuLYTO7s4zZc2oAJ9kfJBrQOnHIiu4dWNm07sFKtELABjcSxeBpurAp/KXix8mxP90f8Ayq9hdnvh9lYkMjLcvOqlcuotiPEY4e1r1rI/B6qN4/bq8mGtXz3eU3VS5CDRCNWXiCNec7q0X88Klm3fv3wLTQAe6yG4WMKwXVgApJy+pgaVnOzuy7a4E3MShNlW7xVIkvkJYGOImN/LlQLt5tNsVawN0CGvJcYKNYBZQFHMxAnzoL4/lMvnVRbILXNAp8CqDEknXXIZPPSh/wD+UsYd3d9Pi/30ATZjqvdqjnXxMFeCY9gabhprxNcTY12YFq5J/MYeg061Rbx3a27dYNctYe4QIBe2W6kCW03UGx98uFYhRmzEBVCgCcogDduaiy9l8Uw8OHun9Qj69w67qobSwoVggIORFUkGRmAloPEZidaoHRXA1S93TGWgKYbaZFsTbVwDHikkHgPKOHSnXdpKVPxVuf0QfXnP11FsO3nNy1pNxIQHTxqQyjoTqKkvbMuIYa24PEMjD7PpqCPC44DPmtIVJUxqoENu01O+eYgUetdt8XhrjIl8XFWF8QDqYG9ZEjkYO+deNAmwLAFlnLI3jURqQR0+mqxU8Rv6RQet7B7bNibLuzWLbIkurK/hgx3phtbUHdow131JsLtct573ed2LSOEW4o0J+fr8kkyOXGsB2W0tY+f/AErf6qkw6d3s1w2huXFIBGpEE/UV94qDUdou2OIwl02rmFw54q0PldZ9ocuRHA0Jf+U1jocJh/8ANXdgbat4myMDjD4f6i8d9togKSeHATpGh4Gs7tzYNzC3jauCCNxHssvBl6cOh0O6g0mB7co923nw1m1BM3LY8U5SADoNCSPorb4w5Bd0Alhc8IHt5tSeJY6enlXiypyrdds7wc4S8rQ1zDiSpg6HmNYlmG/gamq0N28ACWhl01BBAMcZGmvP+CpdocMLNpbllCXkAqsmVI1bLrB08jSrIe91LUyxYngPx76Gtee6wXdJAjh0Bqq917rZbI/WNFNlbP7uLc53YyZ3Bo3z5TTAJxfZpXuJcuOES3BMQMxBkancJjqdIol2nxd2xbRwRmdo11gQT7/qob2ttsbdsn5N/KRJgiQ1to4EgP7qMdpgl1bSnUK0kDiYIA8udaEOzL1xjZzPPxRe5u8RYkosRAAGWQN81Rsdmrdu7evYiFw1tzlU/wBYd4UfmjXzjkCaMbISLh5eEDoBr9S+6gHaLbBJLOPZJFu2d0z7TDkN55mAN2oX8P2nZ3us4SUtl0tNIhADlzRoCSNREgHyqk/bLLaw7hVUshJRPD7WpEnUIJWI1knWs12ew7viWdtVKsLpPHOIieZ4cvSpcdiDcyEqFAWABwE7uvKqgy3bQnU2mP8A91wa8d2kVIO1wQibPiI1HfXGgHnmkCffQFbYXX5R3fm9T15VBl3neT+JoCu0O0qOmQ4fU6flXbpuaZoRty38aRGiqix+igFNw9rNftL+drU+Nh3dhxdj6ZjH0RVARrOtR3MNRcYaeBmu3MLUoz9tihkEgjUEEjXzG7+NejbJ7UH4OhCkjVY724uUjSDkI4RwrDYmxlai/Z3EQzW2EK+o5Zxu8pEj3UGnHalo0teQ7+8NI3CCKrv2u5236jv7rA9CC2oqo6Rr+OhqNsIHkgeIf5uo679ONBbwnaYsb5eyLgKCZiRBjI51LWzprrBidDVXtLpbtIAEF1Fvd3mPhJGXK3nkBG6KiwWHOW6R/ZkeYOhH461Fj7RzaT4QFWWLTA1WTxmSByNAEyEGCNd0Gtfsja1vGWhgsY0MP+nvneh3BGJ3g7uogb4rNMJgNv4Hl08qYyxoR+OlBPtHZVzDXWtXVhl9xHBlPEH+NarZeAGJsYIH2bZvq8fNUq4UeZaKrbNxyY20uFxLAXV/6e+f9t+Y9fp3muxGFuWVvWrikFWfyMKFaDxEga9amqW1bzpbVwSsmJEE8+OhrlP2y02EHGRw6RHXfSrCrWKxK2wEtiNK7sV9VJJOa4Z9EOtUMZv6mrWzrBCoG3hiwHKVAE+k0w07HWVuEhoKHIwB+cjMQfLxes9KV1dzH5OuvGli1iGO/h+6q+0ROStVBDYfi375P2J/zNYvabG9fcjXM7BR0mAPdFbfZSZLZbks/wCpvsSskmH7tA5/KMPB+aPn+fLrQVMQy28tldyGXPzrnFuoXUD1PAU3EZAq5ZmPDI4Tx6+dNGG/H2U3ISfqqoicU1lETrVsYepGsabqKpbGQG8z8EQn14R7qcLXCr+xMETZxFz85UHqNfrrncUop9zzrrW6vrapNaME0GfxuHmu4dYiI0gjzGtFMVh9Kq4WxrEUB57IcB13N9HMelVrmFIjKYIolsizNm4OKEEeR0NcaxFQVsEFIfPIYiHhdCJ3jr0qlftSWO8EknhIJ39DRRrNVmtfjrSgRiMDOvHgeY/8hxHrVN7MDmN4jh5TR5x7vxqOv8KixOCmSNTvj5w5jrukUANLEjnP0/vr0TsxdZ8NmYksFuCeJAKwDPlE/TWLW1EkAGd44H99bXs0P6M0boce9hU0TYvAB1QctTpyHlzPClUuLTwiNfa+kfvrtZVHZwEHMQc3IqfD13QTU9nDwQTPHg33UqVb5Sq20LYaN+kaQ31RrTMTaWF8QpUqcpRAXLQtlS6ezHtrxhef5p99Z7E4DOxJuWx0zrAAEBd/U0qVIVXbY+mly1/ioPtpLsaP6y1/iJ99KlSLU42GNPjbP+Kmn011tiTPxlmeHxqR781KlSJUrYJLNhbIuI7MxuXGDpE8FGvCqhwQPyk3/PX76VKkVIMCvzk/bT76lOCWPaT9tfvrlKkFa9gBzX9pT9tULeBIJMj3j76VKkBbZVzurktEEZWGYaqfWjD7Pt8LqEHd403e+lSpBGNmp/aW/wBtPvqC9steDp+0v30qVXlKgfZH5yH9YVwbMjQMOe+CGHEHn9dKlTkoXf2cQxPh01MEQRwI+6tLsJ1WwQWUa8XUcfOlSqRasYq8hIAdZnTxqfXfypUqVSLX/9k="/>
          <p:cNvSpPr>
            <a:spLocks noChangeAspect="1" noChangeArrowheads="1"/>
          </p:cNvSpPr>
          <p:nvPr/>
        </p:nvSpPr>
        <p:spPr bwMode="auto">
          <a:xfrm>
            <a:off x="63500" y="-706438"/>
            <a:ext cx="1905000" cy="1447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32" name="Picture 4" descr="http://upload.wikimedia.org/wikipedia/commons/thumb/e/e5/Angel_Island_Immigration_Station_Dormitory_b.jpg/250px-Angel_Island_Immigration_Station_Dormitory_b.jpg"/>
          <p:cNvPicPr>
            <a:picLocks noChangeAspect="1" noChangeArrowheads="1"/>
          </p:cNvPicPr>
          <p:nvPr/>
        </p:nvPicPr>
        <p:blipFill>
          <a:blip r:embed="rId2" cstate="print"/>
          <a:srcRect/>
          <a:stretch>
            <a:fillRect/>
          </a:stretch>
        </p:blipFill>
        <p:spPr bwMode="auto">
          <a:xfrm>
            <a:off x="0" y="-91443"/>
            <a:ext cx="9144000" cy="6949444"/>
          </a:xfrm>
          <a:prstGeom prst="rect">
            <a:avLst/>
          </a:prstGeom>
          <a:noFill/>
        </p:spPr>
      </p:pic>
    </p:spTree>
    <p:extLst>
      <p:ext uri="{BB962C8B-B14F-4D97-AF65-F5344CB8AC3E}">
        <p14:creationId xmlns="" xmlns:p14="http://schemas.microsoft.com/office/powerpoint/2010/main" val="258471818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http://t3.gstatic.com/images?q=tbn:ANd9GcTsrsk1zZ8P-s_nIPClFwNH4gUxFRqLHc3sbeOVR0uT635whqUzSg"/>
          <p:cNvPicPr>
            <a:picLocks noChangeAspect="1" noChangeArrowheads="1"/>
          </p:cNvPicPr>
          <p:nvPr/>
        </p:nvPicPr>
        <p:blipFill>
          <a:blip r:embed="rId2" cstate="print"/>
          <a:srcRect/>
          <a:stretch>
            <a:fillRect/>
          </a:stretch>
        </p:blipFill>
        <p:spPr bwMode="auto">
          <a:xfrm>
            <a:off x="0" y="0"/>
            <a:ext cx="9160650" cy="6858000"/>
          </a:xfrm>
          <a:prstGeom prst="rect">
            <a:avLst/>
          </a:prstGeom>
          <a:noFill/>
        </p:spPr>
      </p:pic>
    </p:spTree>
    <p:extLst>
      <p:ext uri="{BB962C8B-B14F-4D97-AF65-F5344CB8AC3E}">
        <p14:creationId xmlns="" xmlns:p14="http://schemas.microsoft.com/office/powerpoint/2010/main" val="40200953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http://www.nps.gov/nr/travel/wwiibayarea/buildings/ang3_Angel%20Island%201.jpg"/>
          <p:cNvPicPr>
            <a:picLocks noChangeAspect="1" noChangeArrowheads="1"/>
          </p:cNvPicPr>
          <p:nvPr/>
        </p:nvPicPr>
        <p:blipFill>
          <a:blip r:embed="rId2" cstate="print"/>
          <a:srcRect/>
          <a:stretch>
            <a:fillRect/>
          </a:stretch>
        </p:blipFill>
        <p:spPr bwMode="auto">
          <a:xfrm>
            <a:off x="-1" y="0"/>
            <a:ext cx="9101667" cy="6858000"/>
          </a:xfrm>
          <a:prstGeom prst="rect">
            <a:avLst/>
          </a:prstGeom>
          <a:noFill/>
        </p:spPr>
      </p:pic>
    </p:spTree>
    <p:extLst>
      <p:ext uri="{BB962C8B-B14F-4D97-AF65-F5344CB8AC3E}">
        <p14:creationId xmlns="" xmlns:p14="http://schemas.microsoft.com/office/powerpoint/2010/main" val="144114929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Immigrant Hardships</a:t>
            </a:r>
            <a:endParaRPr lang="en-US" dirty="0">
              <a:solidFill>
                <a:schemeClr val="bg1"/>
              </a:solidFill>
            </a:endParaRPr>
          </a:p>
        </p:txBody>
      </p:sp>
      <p:sp>
        <p:nvSpPr>
          <p:cNvPr id="3" name="Content Placeholder 2"/>
          <p:cNvSpPr>
            <a:spLocks noGrp="1"/>
          </p:cNvSpPr>
          <p:nvPr>
            <p:ph idx="1"/>
          </p:nvPr>
        </p:nvSpPr>
        <p:spPr>
          <a:xfrm>
            <a:off x="4572000" y="1600200"/>
            <a:ext cx="4114800" cy="4525963"/>
          </a:xfrm>
        </p:spPr>
        <p:txBody>
          <a:bodyPr/>
          <a:lstStyle/>
          <a:p>
            <a:r>
              <a:rPr lang="en-US" dirty="0" smtClean="0">
                <a:solidFill>
                  <a:schemeClr val="bg1"/>
                </a:solidFill>
              </a:rPr>
              <a:t>Find a place to work and live</a:t>
            </a:r>
          </a:p>
          <a:p>
            <a:endParaRPr lang="en-US" dirty="0">
              <a:solidFill>
                <a:schemeClr val="bg1"/>
              </a:solidFill>
            </a:endParaRPr>
          </a:p>
          <a:p>
            <a:r>
              <a:rPr lang="en-US" dirty="0" smtClean="0">
                <a:solidFill>
                  <a:schemeClr val="bg1"/>
                </a:solidFill>
              </a:rPr>
              <a:t>Sought out people with same language and culture</a:t>
            </a:r>
            <a:endParaRPr lang="en-US" dirty="0">
              <a:solidFill>
                <a:schemeClr val="bg1"/>
              </a:solidFill>
            </a:endParaRPr>
          </a:p>
        </p:txBody>
      </p:sp>
      <p:sp>
        <p:nvSpPr>
          <p:cNvPr id="26626" name="AutoShape 2" descr="data:image/jpeg;base64,/9j/4AAQSkZJRgABAQAAAQABAAD/2wCEAAkGBhMSERUSExQWFRUWGBwaGRgYGRwdHBsYHiEfICAeHyAbHSYfHSAkGh0aHy8iIycpLSwtGh8xNTAqNScrLCkBCQoKDgwOGg8PGikcHCQpKSwpLCwsKSksKSwsLCwpLCkpKSwsLCwpKSkpLCwsLCwsKSksKSksLCwpLCwpLCwsKf/AABEIAMgA/AMBIgACEQEDEQH/xAAcAAACAgMBAQAAAAAAAAAAAAAFBgMEAAIHAQj/xABCEAACAQIEBAQDBQYEBQQDAAABAhEDIQAEEjEFIkFRBhNhcTJCgRQjUpGhB2KxwdHwM3KS8RVDgrLhFiQ0wlODov/EABgBAQEBAQEAAAAAAAAAAAAAAAEAAgME/8QAHxEBAQEAAwACAwEAAAAAAAAAAAERAiExEkEDUWFx/9oADAMBAAIRAxEAPwCfhpAzKlrrrj2DGJ+kg/TB3xBk0o1xXUBuSXG5KiQSAB0W/wBBgQ1M8+mAf79e2IMvxKqKLvBLJ815FMkhgAfSCQI2+uPLr2Z9p0Fl5gQQRaCI5d7YkrL83uJt09sAq3GWpmAq6CSy3PzRP5kYLcJ4t5oKlQGB1AbgxFr+23riKzQogtqtCXjuP7tho8O5nUzllWJnYb3MCRe0/lhfStTbMVdFkJJiNlJuPSJ29ME8rmPKibBW6bF2EC3osn641x6Y5dw6UqKEA6Ev+6P6Yl+yp+Bf9I/pirwnMh0gAjTa+L2O7zWI/sifgX/SP6Yz7In4F/0j+mJJxk4kj+yJ+Bf9I/pjPsifgX/SP6YknHuJIvsifgX/AEj+mM+yJ+Bf9I/piWceE4kB8bKAhFCgxJAUf07YVOL52TpAAn0H9MFc9mGpvUqVDzi1tpiY9ov+WF7Kq1Ry7X63tPp9dvacceVd+ExbqUYSmJAJYHYSRI37fij1wTytYClJUBQNWogbfxnA6uSzgkXkMwHeEtfqbDArxFxny6fkrG942LDp7LuT7YNxrNE6fiVGqsIBUEEqEGrT+W57eo7YXc5m2zlZjtTBvp7DZRG4BO/UmeoxRy+Qc0mIJBdlDGdlb+cHp09zho4bl6dLSpUhjdFjtB1NbfSdjtq7k4PTkifL0xl4DUpdwFUQIpowJLH6R9SBsMOPC0U0aZ0qeUfKv9MJktfWTUfyySxIkywY9gD0At0GHDgqH7PT76Qcb4ufNf8AIX8C/wClf6Y0p01LsNK2j5R/TG6E9YxVzWfSizO53AgC7E9gMdHMu/tArBQlMKkEaiIA1QwkEjppnCLwuo0Fm6sYEAQLiwHqBfB/xXx415LBaYWVUz0Pcm35DeN8J2d4uLaNQSbuANRuQYuNN59TPTHHl3Xo4zIucQ8QCkW2Zzq5fw6vxHbe8b77YVsxxF3OosZ9LADpEWxHVcTYQPW5+vTEJOKRWrmWqlmA1m52k4Y+JcRqJTGh1Tljaaje34R6/rgTwTJgc7FRAsrG5nqAOkd8V+J58tyrZbzAgse57gdBg+z9C3hXMscwupyRpexJI+Fu9sOeXII/v+mEDwuYzNL1J/UEYdshV5d+38BiqifK0Dqba4MAXv8A30/3wOq0SCIbSrSCfwmY1fTr0/XFEeK2Usp08pMSz36dAQMEeF55aoUqfmIPUi8ztGxwIE4vlhAgAAqIAEQ8fCQO5kj6jGuWq1aTq2kgKegMHv3O38cXatAhF1rBJ0nrYAaSPaLY1c6QqmJXVcfMscp37DEV2jmQKjMiSNUzfY32/wAtvzwYzrSqN6dx9Da3b8sBuG11CtcgWNxcg9PpM4v5fO02IpgrpJJIgzG56f3I7YoKb/B+cksncT/P+eGnHOuCZnys3o1WFQrPcT/PHRcduF6cPyTKzHmMxmNub3GY8x7iT3HmMxHmFYowU6Wix7HEiV4vOusQDYQD79feMDbKumVBBkg7g3EH2H6k4saG8w67MNQg9xubX3IGBWayTLuZnr+ePPf29MnWLudzoQCoZIMAXjfSJHYRJn0ws0uCs9cl2kLBBiwXvc95ibknsMH6xkKJBSBECNwCZ/Qjt+ePEcXLEBBOqYAN+/TaPWcTSanlwsCCFRrSdwTEmNzIJv1JOKef4pUUgohqvG8WmfQgzP8AZxYzL+cpWnUIlQC6FSVMsSBfc2/1bjAc8MzC1GUVHqoiEkvfTsqj6TYwOv1gI+Gs42b1uVgiF0rOkFR0BO/r3JjHROD3y9L/ACDCLkcuopCnl3emonU+nSagRjq+ISFbvYkDscFMx4jNPLrTU6NKhWfrPQKBJ1HoBLHpG+N8bjHKWjvGOOpR5RD1PwjYf5iP4b+2EDjfiEKTUquCSYk3FvlVR8RH4VsPmIwu8Y8WgFlQEm4IJI99ZUzv8qmfxNuMDclwWtmXVqkmRZQPl6BVEBVHey+5tgt30zji/lc6c3UKmk9QFpuw2iCTsAewWAAfmIxPnuDg0m0oEKlwFUGLQwubtdLNYQdsH8hkhlqZ2sDYECAN5don1NgALDuC/wCPrVdoMhbws6DBB3IDMdOqTCiNh1OWipWy8EyY6ieo3Ed7dseCiSOW/qB/fbFjilD71RJPxJ6SjMth0EabYNcKymmkCQbk/wAD0/nh1YC8OoG5g2uT2sd/4Y3agrK5n4Ti2tNYqGDyBz/1SwvPaenr2OLGZoL5ZgADR7dV/PfBpDuAZgLXpNuFZZj6bd8OfDa4KA22H/auEDhNqg/zKP1GHThYPljrZf8AtXFyXEtZkAVGBm7HaD1PfHuQ4g1JjUS4USQTZhIEW9/pi3naatWRbAlgCdx8W57juMND+HKVEtUlGaCQunllCrA6bkyYB/h1whUrZxa1Omw6sDa8E9P5YH5khUUktM292TtHf+74v5issdF5tRBCwfxbdZkbD4ceeUtWmyTIgCRuLQP0GMtK1BwYgmV9PpjdKj0VVyVOoFgYEjpFhbqsW2wITL+RWA1sxNtIk2J+afzttAwy5XLDy21ao1NYgwNYG094Jv1EYgyhn/MbzhbVUP0J5onvvjruSzIqU0cfMoP545+3DUqaaQBpq9bTIAFwzA7AfwtIx0HKoAihQAAoAA6DHXhHH8l3E2Mx5OPcdHJmMxmMxJmPceY9xIncdISsxiWqPG+wABn+XTAPPmXCi5BGo+thER/dsEuLOftLgnU03MRCDYCPXc+mA9eq6NYHpciZ2644V6eK0mU+GfSLW2G/p6D9MC+O0apDFfKemDBDAkh9VzYgAgnaIEfTBDOu5pRTcCtAv8wnbpaQGA7QcQvlwE8tRCs1RnG93NwCe5J9vTAUPCstpNQU+VRUaRFtOkWHa5Bm/X6TNVNVwyhqVOTyagdYAIUt06lgOlsWRmKKwFLcszq0iegiDPW/tgFxPjwqeXSy9UU2UQxNNiSwlmuQAFges7DfEjGXCuATA8k3mJJQBfhvBaBb2xz/AIpxDM5io9NB5aoSrMSFjuJmEU+hLN1LWGGTwPUrZiq5qEuyjQjaR8IDbGAYnvtfviTOo6mKCr5muSzbIswzqNtXqb++2EF/IeH6WXCvVYAsQFkczN0CIdt/icW3gWOC3FEdk8nLk0yRqdweZgJBBJ5pkbzP0xbWglUpVqCdCoyybBy6iR6x+ePMsfvCALmnV3n97tfocBBuNViKbUwTC1Snpp0C3tN8DeD8FqInmkDS7QoJ3A5WBAjeYF73wcZAxqmNUVJA3J5Fk+8YumoF8hjp0+XYG8g1Gkx3O4PfEQulwga9REkMWJP7wmw9TY7H3xNnQoED4tfKLX7CdhYzJ9zgZmvFCqSKatUKxqdrLbrE6j03IPphd4lxSpVOp2JO0SBH/SsdOuLFptzPA4y1SqpSGBLayQdegsQoi4gEAHrOBqZ9agHK5CgKqgEl9pO0BQRuSL4Xaead4DVH9ASSMPfCMgzoqJ0gsSwAC2kmSBH1xWKFpeEFSraQoVgxlpYkkC8WHXB3huYHlj2X/tAxpxBBTUrUIVjpgFhJhheJn67RiDLVVCj2/hbBSF8QSK5W9iwtvf29cGuE8Wq1WqDzLqgIY6tKuGBvGxOxPpiLK0g3EoMEa5+ov/GMe8JyRSo53RahXfcqTFvYDbGmVPilPWVFYKtQAnmO8ywLae4EA2BtYXwL4fmHoMKiB4tIIgMD0/oRhk8Q0FKhSByu6AqokKC0AQfhgRGK1WlUCotSCELBHj4lK7T6EWBuJAxJPQrh/NqKLModT16ala3QdPS2+PU4oEzASoumTc6gTFoBJ6bCekjA+gjUGq02BV1BDA7hu36/xwx5GmKgDFeYSvo3KSp23DaTHoMBX+FcXAbziKjKmZGmmBcXJaFJ3O4v1x0jgdRmy9JmnUUBMi9++Od8Ro6F1LYiqD2AdQZgdpwSp8XzFOmjtVBUaQAtoEeh9sb48sc+XHXQMZjVHkAjY3Hsce46uD2ce48xgxJ7j2MAuPcXalURVi6kkHb3wuVmbQjM1Ymo0fdkyPVr7XF8ZvLG5w1JxrMhcy6gBmZjaYgCJJsYA298Vs00QogmRM7WKgi2zQZAPucUuGyzkqLTLsWlj2E9ADf1n0xLmM2lONTadoJ3O1ydybY5a7YmVdKqJJiBJMk7xJ6nfAPxNmsxTV/KTSBLNV1CV9ANxNr/AJd8HaVTUoKmx6x77Tt1uR/XA/iWaUKyDmlyrX2MAksW+Lp1kzgIX4ZzLsalStULfCis9rmSR7kkD1xb41w5PMFSqSsUophROp2U/kLT/viTI0AF3nUjErNpVRsDtuSfYYmalKy141H/ALj0/wA36Yi0yVI1KfklRSUg6dDEEoAWljaCXWYNiO+NMs5QEm5FAkjcWMn3MYLZWsiVaANgVkiCbAMvQG5kADrfscDatBybIplHRgWiA1rnTJA7ATNrC+FlW88iiNO4pqRadqqWAM7D3I39cQUM2PNDoHYMlUKUTWDqLgQTy/vS8LHUzi6vDkAhmcgLpI1EBhc3Ai09NjAmYx6a95Uen+2DSDfZswAyyFqVHuVjlTTHqpOkbC0mxxN4syy0vLGVqOQuUUo7/EwZ3cG43gt06jE+YrFX1b7wBuTB2m04qeKeJU2rBUZSKdKlTIB1WASbjltqYbm84orCbm2pllZZJYanmbPNxJs07yOhvfFWol8b5iFiBPcnuDBthjXwXXNCnVSlUGpGaoGhYAvKidRXTc2n0xoBvBMipfmIBj5nCn6Lcnp23xa8SZvUNCyVWLCI6yWtJNo3i2IeGBFPl2IYamJmdSjljtBY/liLIqHd5E/dk/UAnAf4hyfEn0uoCqpW8KJNxux5jt3+mC9Nbddz/E4DKmmdoKNH0JH8Rg2aZM/5mH/9NiqixkmYZwsAWIqkQI9B8xA6jfF3KsfLLFTqNdmMAWY9QAZ2/LEGRMV+bq5JMgX1Ae88ov8A2bFGrEdYdv8A67jbYWv3wEO8QcV01KiadfOXUgdLkkkbi8+mIuF+OauXbVRp0l7ghjO3dt7biMX1eaz1FCtqR1axKhSpD6iB1F57X7YB/wDBVhTqNyZsCIHSVnb13wsrFfjTZjMVKzJBqkyF1HmI6R6/2cNuSpHQAFIEgatoLQBN7dMCOF8KBMIFGqmTPMLkERe/4TJ2wWy+WrgCakq0grAI5Z6gAmI/ucFMamsKwOrmAqXnm6GfQ82DXGayaNAYm4FwRHb6WwNp5YKQKdMgMykkBVgk9bzNz3OLPHKTeU+pIXzAFIQqCDBEz1nUPWJ64vpfZ68M1WbK0i0/DAnqASAfqIOCeAfhXNh6FIAyBSQG2zXtPppiI6YOY7zx5+XrMRZuuUps4GoqpMd4xu7gRPUgfngT4k4i1OmFpwWaQTIssXt67YrcEm0scXzb1UUs2pr9AI9o6TjKlBnWlqMqHsV1DmHtusR8VsUsuhqHV2jSOi33/wDPtgtmRrpoHby4eQwZbkfLdb/THH16L0DZXPLTBSCzs/wrEhdixmwANr424lkUKyQAxI5h329zeBPSemCXEw3nlgioG0tUAHMx2ubW2PU74o1qYmSZPc7/ACz7TAsIHpiqiB8oKlDySCKbJpNyHmSCDBiIAYXvecV8zmKFCmxqsA8SAI1EgKLL2gAT+uCR/v8AXA/jCBkNOL1CUXpGoG/tgKHh/EVzFSo9K3O5GpdI+82EBugUkxipnvO10aTFWRzqIRWUqu5ltXYHpir4dyZo6tKjUSIY7WGoggfu+vzelz/mMYNMKrqunUw1AiA0x0sNI7STiSt4V4eVqvXcrTo1JKl2IXSoBkk2vME74J1gFLcy6R8xYAEd5PpijluGw9FCGNOqoWopJKjToUCCYUHt3xqMtTquKNSGplakhiIJU2N+o74Q84hn0pLrKvU2skTzTBMmymDeDivmMxUYmlQIWqU1KWUMO0QdtvivHbG2WqoK9R3PKKbmYJiGqEWE9xitwKuv2qkfiPlEdYMN3N+vaMBD+Oo65ZSzM9Q3LkwZJ9NoFoFsKuQSzARsw9pA/phz4nT1ZSmY6e8A39JgYXaOU0E2MGdRmNxhTTg+UFXNUFeyGspbsEJDNJ7AAg9oOOlUPF1Dz/ONWki+aXhnJfy5N9KIxEqdiR2thNGRM8wsxWTFviF5Nzyk/l1xBR5V1X1tom3fcfQ6ev8AHDoxWfLlMyxBBUhiCh1DT8ogxHKBvfFjKcOGimVUl6ike5KGB6XxsUAqBpIGlSvQAw/p+HGmWqO6olEB6iSxWJGkSDqMwAZC7fML4D4E+XUFR6VRdLU1qCIuDJP1ucHkpW78zb3PxHE/FOIOmT8lgoKVmenrNJz5bCNLCNWr1uDJmegNeNZk/wDMf6AAfkFjFe1BfO8z/GZ1XPLbngRa0D+GN8trWTrOrlkFRG3N0Fu2B3EOGO9RyUWSTERe9v0xRagQB92T15bmLXgDvgRp4bnPLYXKqyVJVZiWQdBIPxRNumKGQqIwUakLKSYmD1t7zirwPzC7kWADElieURO30OJOIvlqdXQ6kHSrSAHALCSpEgiPc3mRhQ7wL/5FWbQiR0tv09euMTiIQ1gZB85rEzywdh0mD+YwK4TnyXFKkq6qpAJJAgQTYC0abwL2iBGDfGsvT8+r5gBUCi6ySJJQAybiIYHbAhLLV20+dA0zYd9IEzfvABxpxLOLUosVDAarhmJm6n+fTtgd9nRKdQoqgS0Cx+UtEj+eLL1C+VWT8iAQdgII/jgI34BzjhyiiUZpPcWMGfp9cP2OUeGs1orLYEiIkxET73vbDynFKkA39yAP97DHThenLnx7T8UzRFQJJI5TAHrhb4vVBdiGClNIs0Fif6WB/wA2LWczBeqGktAXUVMd9tsVM0h8ySNRgdhuoNh2Hv0xW6eMxVo0Sl9mMSD2HW+3TFrP0Er0adN1ujh/qJg7/wAe+K/mIDqdpqPAm172Hv8A+MXK7jylQrJ1TtIuDff2xmNVtxTOq1SRJMCQBJ69BOF3jGaekPMCroESWYifYbn8xgjX4FUzed/+TV8gAOwjSQJIKagBvFpkwSemCWc8JZZqoTy18tAHrO5Z2PVU1OSRPxNEcoj5hhzWflhIr+MQtMMabNqPKwJVP9QBLEW2Yb4ucM4j51BHZAratW+8EgGN7AdSd8MXi/ImpR1gAOOWkGAPlpvsbamgE/QdL86znF66AK5ZWMENr3F1OkKFA1GbEmDgsal078QrICiI6mFcqogECNxBtbv/ACxpQpkkWJ6k6TZdMfrGFzgGfVqDLFNagmGZuZrTyh9UmxBOk7DrjRy2Yekxo1Epl0LMWciDEGWbtflHriJt4bmF+5JgfeAGbbaX32jSGufbA7NU2asyqpZCaonSSCDt+Z/PFjgvDcyFzFXNU3FIfBoLPUcSNMINRFoaRBwKo8Pr1kjMUa1aWlfuXVVHc62pwPp1M4cGq1PMlKn3ulSUcEErYEmNyO+3rirwQGnXozc01IfTzBQImSk7Dt1ItvgvU/Z5UddKoEQxYImpoFon63J9+mLfCPBmZKPppErSeFWrXKebHzfd0yoB9SZvtE4MVsCM9mkSiKc/CtiVK6hEWDQdzgP5yKfh1sQCD5ikbFpEEgGxB1dxh34x4ANdtTmmrfKKdOFHuNV/e2BtH9nDNWIWsZjcKFFpO63AubD1nFi0nt4pYLApKR0LEk9P79icUqnHah6INrBB023n0/IYY63hHRTqPoUlMw2Xkmo661B6SpAJBAJkXAtvgtwnwIFQVzUAARX0pSSSTJN6moi2mIvJwrStROdrwAjMp+ZwoFxBktA2N8MGV8LaKBLrSqOwMlKiwpvuZgwRNpuMT5hxrU1AYUku2o/D1EJpjcXnpjR83TNPzqNSKIJBgAaIJlllZ1yVmZB9986VDOcApJSXVVph6bEu+ljrXcIEi0GRNpwvVgwYiT3HMbA9N8OWV4flTkaugUqjpTeX0jUW5oa9xO/0MYUeKUvvPoMKXcz4kbWQaaHSxA3HUj+H6jGZTj6oVLUZUhhZrzIvf3v3wMqr98R3qN/E4sJkSKtNDpaZIgzvaPcMpBxLRPiFfzj5iB6ZKS6zIZQRoNt+Ymx2gd8UeP01dkrKpTzdepSZgo2joBfSAT74u18+ora0HIkUwDF1FyDBupv167jESMqtTgFtBLCTvqM3EG0AWn64tWC3hvLkZ2lTHw0wetmOkQxHQmZB7YK+InK5imimGqUlIBiGKM6kdpgD9cUfDVBadVa4BJqbi2lQZECB2AwU8ZUQ1bLqHAqCnVEGYAaCskA/EQygGJ7jEvtDxSqTQ8tgF8tSupTIvDagwEAXiQD1xbq5fzlWnRKEE6QVFrRv16LeMCDmoUoBUYnTY6YG2xmN7b9Bi/8A+oJphtSipdgOkHY3AU2gEb+mAp8hkdFWGWCDAvt3JEWgyv64Y8tXQWLDc/qI/v3wrjibMzsVBGu2m0SpOkz1j2/XBJgVSWmEDHTuDoAJ+o2t2wzpm9pzmEEtsBc6rACdySbb7/TFipWQldToogAyYO0WIF/h26A3wpUuPV6lVhSyzsrtAIVmGn8OsjSDIuzTFxaLx8P8QvUeqKqlWQKPLAmwLatTdPrYxbfCMNhyOXdRTFUatywuT3HZRfa3XAepTDQypTJqHlWqh1SbxGsRboR9cVuJSDTRRo1G5FpsSd7dL7emIeELmPMBOrSYu5sAesQLb3kHAcOmSz9LK0ClNYYDUzaAqliLsQDsB8vWAJ64FN+0HJKuhWepp5jKwajm5YkwLQDFhMAWAwK4nkKmYT7hmZwkaUFtjIMEza3qYmML9FKFJUBoK9TTzs717mAT/hjQFAI6mOsGw1tZ+MONXxpls391S8zWeY6lgQAQeu98A87lA1CsCJ00jJ6hdbf7/TAzJ1KAqhqSqrMjiENZo9/NFj6jfpi5lc7dkqsRqWwMhXE35iI6zM++M31udRtkMv8AeZXLhddSmQwCXiVPN2ja/SRgz4i4bUyFGjU8tWpgEZhkK6pYQFAMcpOmTJP0x5wrxTRy1Wo5LEVGUakK2VVPykTp5dj1uN8FuJcRpZqifM1OjTAiBpO1h1sb74ZjN3XPeHftJrIumqHrEbN5rKTe0iCCYtIgnrOG3w143p5krSUtTbTBRn5tQnnUkaag2Gix3kRJAvxB4fyYWjRRaYrB1NUqDIpFOpiPiIJ98c7o5FmqeWJ1bADct0j1J7dSMKfQHCM/TdynnI1amxV11SQR6G+14vHcxOKWdo6atYHU3mEFPi3i4sYFwfpGOf8AB+OUsjVqV6+XevXLFTWDqFUxDBNQmT8zTJv6zfzv7SqNZlYUa6+US7DzF5lsNIja5BnsGHXCznboBfSgW8wBa5mNh3P97YDZriZoOKqp5nl6gwBssj4FMw1QmCTOlQCOuFil+1Ogf8ShWAiIVlMjsTqDN7SJ6zjOLftAoZhFpUqdVTqUKNKgexAY29Nj1wUyG3w4i18rUDg6K2cckGQYNQWnvq7Ys5TKUi9WgjAinR0lAwJUdAex98JXC8wFqUYqK1NiZIdv8QTEQwEa1MWG4GD+TppTzVE8ytnHqJUh78o5SCIJGskHVM9MXqswleIs1TWnURiS7C2kCNhBJjed/wCxjfwtVV8r5TAcjcwPVHMTv0YidunXBfinh+vrrJ9jFUauQvVA1ANAJ0sDsCd7zEWwu1uMJRrGj9no0QNVKuU1yDJVoZnYEA8wME2tjONaYuIcCQZE6QUqUlqqGG+nU7aT+IaTEH+N8JHG2+891GH4cXSrQqU5PnFGLJEXKASo3IPxA9jBvhH4tGpLf8tf54DFbMOUzBYRy1Cw6iQZ/jieuXy9ddSaXUAhD8pMQTveQCRiDieWZWZmUgMxIJG4k/mMb5fJlqasqszs7ggX5VWm0m3ckk40GZaqfNDbXna0dfYRODHDkXkL7gXXUTZdiVA/Qm4HtilTUoxYNoNipO5B67GALScE87lTRdpqSGo628qGBN1uR8IBgWmMDQpTZVfyiQrbWIULOoDmnSpnYiRMYizGSzFWsK/l1IfSyrVIBeAoJ5LKbdQBEe2BuZpNIQ05ZvLQ7RYajF+szfp74deC+GgzCqKop+XULU2IU61W5DKDyr8Jbre0YpBbnZRyoq12dNI+MkmQNJN4abaS3yiJvcXxfrZPynKVCoBhjqAWoEOkEAaivxajAJBiZG2KHC5Vsw1QzLNLqCRbUSRAMSLibYiz+erVC6uqlwEqNTCkA+Wpe/8A+vm0ibg9hgQjT4LUNNqqu6imyH7ym6KyGwKnRDRJJMSAOovjfPeIgXSjrFWi7AhhqF2tuZOkGLDeDO+LA4/mqmUAYs7eWz6m73CmxHSCpPVZ3MYpcFR0ovWzVLVSSpKJYqj6St1EseZkMXIgk40ATP5qtltFMV3NOQ2kMQsSZMCBcgn69cHuE5lNVIoWLVOQuDAhEBOsnYALJ9rYW+C8KFdiaxilTgMxbTBYsFiehZSD2wb8U8Keki1FqKFAgIJhhBBIKiCSpuT0GJPeJZULSqVXqisDmFSNMWnURFhBAMmwscQJ4cqNSOcZU8s1CrDVDAncwUNovEzGPTlq1NiTDIjLVLEalD6WUgBh0bVBO0qdsW+J+Lq1Sg5rVGKmqp0KAwgTY3lVlYFryemArvhV1Q1QtdaFlADgFixBkQrCCQe5PLYTgL4nSkGK0y2uawJBMeXUKsokC9y0j1wXz3AtH3wFQANSYEjSougJOxgi5mTOAHGqb+cXCaw8EMy1F1GL2AvsTb9cMCpwTKDVBAMS5+IHSo2Ft5M/ng1la7o1OUcvTaKchmExFxEN0sCB74o5SuKTqULqxakjcjqL1FL0zqLTYSPhnHTvELUqiGm082sFlJ5dNNqlxYTyj+mHBaSfE+dR85WWq/PTZ01hJPlgBkYhb6gWYTtEC2+Kue8SouUSkruHUBGlCJIJIJ1G0gjf8j1t06X/ALds9SZQ1aoy00qBdbUwAFUECAVIZzIuFExvivn6TpnXou/mMqDXUaCSXAXQpgCxYLv8p9IFDDxGszZatRaWqUKsM9uYBUqBpAFoKzb+OFjw74TrI9PNl1IWqrTB3VpibrJmPTBfhtRaKCnNSreGhuYnSqGOrrpAEzsAJN8EuH5AlaVBrAAAsxZSCQW2JmYIMEW1DtGLUF+IMm1TI1aALHTmGqASGCljq0MBs33hJP1i+EP/AIeyakIIYgqJBEjSG2Inth8yXBKwLrXcFGrszKTOpgFkyCDMRM9pwd8TeEQ5o11VR5cagpsZ3aNjyxaxgdcS8cYrZcoWnZWKz0kf+L4lySEVkGksdQ5RuT2v+vpjoWc8G+egDChSBYsdCspOqBaYkjmmentjn7Vg+YLQCDVJgmFI1SAT0EWJ7ThS5mqKg1nlZ1koKepVMwdS6gSVHY/nti1kvEVdUSprJbL6mpMwB0k3O9yJnfucX0orXziU2fWXBcjaJDNpC3AAUqAo3EbYrVOHszvSFWjSpjSF87kLDcMAqkmTIkYyXaMhXfz3IpEmqtIiodWnSFnSCFKjSSSL/Mccq4pk/Mz+dJZUWi9Us502BYkACxMwRF9464pcWZ6Qp+XXr1EdShZjUA8xbMEBM6RI6SMXKBoBy/mU3qsyOA5lF0p1MXJJJubm1rnDaJMXPBXDFTL1nqFlGoqBOwBgxeLnUfWBgBxmkmqmQT/hrvbvg/l+JaspUWkAGRgOZgCJPM0TBFzcncm9sBMzWAOmoF1KNNrCBbo0d8Zrcb1ssoq0G5oLKW0yTJatcAk3GgduuKHE8uppygdKa1CNL/ECyrDExuwX4RYaeox7UzLa2DElQSBAFuZo6b3In1wRz3FPNy3k6W8zzJLCArUhcBlN5VpINrE9MITZnMNUakTVcoyoDKAgtZY3MiJFyJkGBg/xCmtZCrU4ClwKlRz/AIiJBmDAkaQVI6zfClw6kgoVKLEJUqmmabspPwk6klZKzKGQDtFpnD34B4Z9qy9daztUQ1bSbmpoAbm+KNJUG3T3wyaLcK/E61EVqektUosiST8QVR5Z5RA1BQGA274vp4iNTKpQpoiutUDUTH3ekmZkEEnlIuO2IPF/C8jTVxk6rmpRYCohkrAMEqxFyGIkSd/TC/wvO+VUVtKvpIYqwENNoPQ8s+2DxerD5pqFarT1EosxBgayBB9eogyI6YbKPiajlKZSohqOKnPTfmamjKFJSoST+8YJ3I2vhDXRVqg16jIpaSwXUYmCAB1jY7Wi+LnE6FHzT9lqeYHKilq1LUQyZmRDLA+I9COuFUx0uM5emnIdCyVCJICqDIgHmIAIEnqJvio/FFqFV1vqUjmEKeUM14MEG94Ek9sap4eZ6y6LcogVYEtfnCkaiLGABFjeBjbhvDKS1HWQ5glwkg9QCNO/M1xNhuBMEI3Q4TUVmDoDRehWBcCVLVKj1AsRuqsRP71sDMh4WdmqrRatl1ChdJfVMztp5dDXtJNr7xg5UrGnlWqhWqOKa6RJIL6NJAUXs3MfX8sEfDPicZzLU3OkVVBWoF6FTYxNgVgj64fWdwv5PK5Zcu2TrOuYzeqQjOwZyzFiqnbYbnqTgHlHCu+XrKVWiplJALMGPxlSdUBjaYuSZjBPxiHpcTylWgtPWQAAADLaiDqUxfmte/cYSc/ny9epXWYZt2ueaTPQXhj2G18VUdI8O8TbOfbaQcuog0zOwdWEC+wZZE+p648494br5hVIhXUfi6RfvcEkzhd8FZqrQo5ypTIV9EBmiNQg6iNuUTvbDt4PzFepli2YcVT5jBKg0jUggX0231euL1Xos8R8OZqog8zyWZGVgwlW5TtMdsUfFXEeXK02qOWpVGlSSeRtJViYGprMpPqO+HXjXGGy7hfJLlkJQhgoZgQNPwmDzKRcAjCl4t4RUrujLoApyWBIF5BPQDoBJjB4Z228Eg1NQSmPJS8OA0PBB0ljIJXeAf1xR8Q5ipVzVVCYqWenedZUDUk6RzMoUgbSgFycXuB57yqdQFDqZpGlkIEKBeG7yfrgVxtGr1VlGQmpTCMCbc0EmLAwZHW2LTifgzstBGK6kKAq55lUkgMSPjE3EpYapN8MOa4jqoA6eVm5QXGn4T/hvsrbkSR17DAivXr0q1N0HLVYLUB+VwNReAIAanDW3YMDfBKhRIApW+/pM3ONS+Yo1zpJurLqFosfTEmn2kfN5gKL886x2uog7QSCQZmcFOIZ8rTU1qgVFsLE6ZsBygEk4V+JUCFKECntplwUIMryTzKvMLdJ6YjzHH0qvDU18ukrMUc/G2yp31FjAj1OwwI1DO01UMGJSoAi6Lhy1xaNyR/tgNxPgFGoGFQVNJJMqoFQMAFBY21AEkcwJE/XBzwzXyv2OiZXLCuaty10NNlIALWO2q8yGNjONc9pb7PWos3lV0ZTAkEqSCTeQSIJ9FNuo1mMy94Hf+jKuXo1M0ml3q6fLGlS6LBjmeFUEACQJFsJfHwfNhhqqgBahGwcGFVSPiIWFtv074cM14srvUFGFRaYhgNTQynQDE7G4gbRO+8NKitarTq6/Lr0mAJEHmB5WOo6SIgg9uhgwUzVfhvAWoplqtZHRzUOrXIMEShLMeS8QAQDHXFM+HGrZZs82YASo55OXVGoiTLBZgE+wJvjqHjTiL/8Nr1EZZVYYAagZIBjUPUHbHJvDmTrVHopT2QGRqsCZvAYSxUiBuY2O2GzBLopnuCfZKq+WGfVSNWNIYJTiEJ0iHadRJ2mDGAnlAz5gAYEghhce/rh+8FcL82tXTMUnUgIaTlSjgKzagDpWLsCYAmb4Z+NeGco9QM9CkzaQCSokxIE/QAYZx0Xnjij0IqPyn4z+pOLuUzzIW1AlWBURb4rEqNhEARhnyeSyOnbMPVMzyQszJFx36ydp9MSZzgeXbStLzVIuS7Lp36AXEmYv0xhvSbTylViPJVyESNWmLNIM+pnbfBfhHiHMZWmqKtQCXZARpWdnMxqa4IjYH1w18NyK00CGDEk2sZJPU4F1+E+bm3JU+VSUUqYUEBqpBJggGSC+3qDNsKqpxSKWVE5cJRZWKVFIIJdS1iRN9t+/fC7x3h32ZaO33lNKgaeYHSNaxsF1mR/HDCufL8HzmWqWqZaqhANiAzQQB6Nrt64r8XKV62W0iQ2SqaR3co4A9wbe+Eago8Hp1eHIFTVmi+svBIFO/KCJEkaSVjf2xS8O8HYZnQ6vqCgjy5JBJiLCxPQGD23w70fC9ZaADUhPlqtyoYGBYAzt674WOGcXajn+VQvMhIUyCNNSZK27THbAv8AB2v4Yq3qeVVrFVluYqVaZ0qhloANwvSd5IwLqTlagOjLIEsxp62ZVkSpZjIJ7QRtJww5utUqVWrGo5DQFQNyRcSQpE2I5ZvpB3wJ4vwI1Mu4q1G1BZViqgKRe8dJH64qp/VPgzKlJs2EDJRLKSGJqqakrLBm22HUXt1wU4E1LJcMFYadXla2IFzUbYHryswW+2nCJ4fyNaqlfyi2lUGsAgSpO1/ius22gHDn4bzVCrRNF3ValRaqsmokaY0rG4MQDq3tJwomVOMwn+GC7Kwao3xFjHMJ2gSB7nGZziI+zIocuWDB1f5CsBSpHoWgmRBNgRi/4z4UUq0dNOms0wpVXWNQ3ZtMKsyCCT0MxiDJ8FyrnMjzifKSaZ//ACEDmIgGwNxEkiLRfEl/w5mdKLTNFqxqnWaaiSywC2+y6L9ZwzZPjNGjmAKIZctUUFVAMgFJEAX1TPrM3wscPrCl5VVag8wIFdGUHSAoG03iO4/jizmMy+YzSpSKq5CEmOVGUXIAkkwdh3PrgOHHPtRqs1XMVPLXLkNTVgBzkGFYETJESB6GYGLnB+ICsChOqNjPT3G4gz64QOM8XZ3Ar0uWkV8xASCzkMAUaxCxqMHoBJkYN+GqzkL5HlLVAXRTOr/CcGHc3LfhA6Egk7YWcNVSgJI8l4HXy1APSxm+F/juQc6BSpCBUUtMAabztPfra2NavieuoqIygVNclPOYqDYxK0Phi+kPMTe2LXG80IQhEdzpClgyy5gTLLA5r9TA74qoB08yKgNVQyiqC9MMecMuXrL7HYH8vTHlDM06tTKVKbyigoToIHmaGDDqF5ZIn1AxUr+dAd6CL5TVVNPUwDawy6hJEJBZZDGLmIxfzo+yZf5EUJKBJg61NjqN+aGEfhwEotxarVo63patMLrDm1gZ07nm0nsCYttgbXz5fmZQWLfFtpO9wBBkW6RjbK5indWLhAjARtMHSCOxbftiNOLt5bUmhlaolQn5tSgix9mOFGHI+O3o0Ey5o0alAMSyFRDzO9iQdiCL8oxJkvHDmkaXljy6WtkRbMNZM88kkwSBb3wDzVY0qY8tlZXJh/mDU2lTB+BgCB1649yLLWeoebURIVQDIEAiO4p9gTY4V9mXP+L8qyclAGsjkyLh9QnzNUBtSmBBW+4wG4jxxmqJW0GnWJvyhVan8vTmNjeMMXD+OUVb7N9n+zVBBVS5I5iPjZ+ZZMNa3Tphh4lkhXR6GY8xIAuugqOwDQZW0AfFttfAgap4gWpR0VaNTVnaRBZSzEqrQNAJ0yNO4F7d8Bc34demaJGXqhVdCX5WUrIOo6OZGHYzHQ7Y6R4hyjKgzcqcslNQaaiGp0zEvTb8QMcsQQoG+N8u6Mo5lNuUwBKx072v9cXg1D4WQ1alXyqjC4ZnYOW5ibKalo3sQenYYO5/LVQw+9DW3anfc25SB+mM8PZTSajH5isegE/nc4t8SHMP8v8AM46cZ05cr2ReG5BHaNZQMdistrFwQZEraSTfYYKZ/IJTJVQXcgNrJAHWYgEwb2JO2EzjnGTRBFKuVqqy8ukSB16fXBvwZxOo1NsxVDVzr+b1C3sDAB6AdbY5R2om3LeB+c/ywxcGzSrQuI03a03N526zOA+bomdTKFL3hen53HqDgRnM1UW6VqiCCIF5UQSLghfcdz3w7jNnyLP7UeGeXmvtCf4eYWSYsKi2aekmze+rGvAfEi0KNGmtLXWZSab6R8JZjpDbhVcODHWffBfxXmFfKaVqEtTCVKlOowJcqdRt05THqBGFDh/GQ1R/NCLTrmG0IB5Ym2kCOUHdevvivZhsz3jbNGny1KlPdS1NQyyLNDaSTBntfrgDwriCqFckjVXBaoyXulWGvOoifUAk49y2XqpS0FRCtEwDPPPrN/0x6/CmIpUGbSq1BJF2VVBYxA6aiB9MZ1rFzN8YRiqq2YYkxysEBLRBJIt3FupvacWqVDMZnzElKHkwdJqVGYzcEkNEGdzM4HvlqYzCURSZ1ZVVzDF7kiRygjadpIEiNsPFHwMUfzaVQPqAUqLCRYMTJMxYjphkFshByTeQHVRUWqw0/dxFieXQLGJ1SYPKRMSMVKT6Wp1URWrO3KaVwxg0wANxPUEXIA6zhlo8HrKwZ5ZmOmoEAM82oEA3EN8UR7TM0fCPB6tPOrVNEqtAszalYW25QRdhIgDsZjEaXcpw7Na9Pks3lA1XhflW7T69I36QcMPh7xGmV0ZjyKTFgy0wrAOCSPMYlrfT3HXHSeDU0otUqlv8dtcH9bnc7E424h4UyNd9VWhTdnvqiJ9eWPS/qMakYvL9uN0eNGjXdaMMXlfNvqKtEFR0+Yx11e2G7wlSAos1ZJpNmiIYQ+vSFDTYgjaRG/rhW4nwJ8txCrSVQURw2upGkUnI0lun7vuOmDviTjSVMlUSlrU06lN9cxqIJBKxuBy39sZa9BvHmX8rMBVM09I8u4JCiTp3kqNVifUDEnD6VPyKuZFSotWmUWlEhXFMLqUEEagSALXW0Xxp4Kyn2zM1BXV6zeUSCdTEMu0mDbsCQDGGfxbwtKWRYIrrToqlNVcEc7sHZxPWxHa9ojCNDuJ8Rpjh6MTrzWaQh2JNkk6oBMAaStIQBYEC2Lng3xhrWrlszLolMsp+YKpAKz6AhgdwFPbCFBtJ2Fgenb9TOCvhDUuaQqCTorCBufunsPW2LTnR/wDEfBEXKfagNVVST5hA16WYynLYACwK7adzN0vhOQOdb7PJpCmTUGmJOwI/XDV4m46a3DUWiNEprdGB1LSU7C2mTpP0Hvih+zjhjGrUrm66NKnuSRNull/XFe6JsgZxLwANPKeaIBcAD0+FRgFmPAtZbgz+v8MdoejOAPFaNSlz0qdSt3pgooHrJXV9JxZil1yg+Gq1MjXTkG1jMesRq/TBSr4OJKGmwBFyTMHsfp6Y6Rkk8xAzUmptfkeJH5d8a1coBtb+/bB2dhD469Y5bycwilpXy6u69JAaJUkCIaAe20BOG08xTblLJF7cwi5kgNBBv3m+OmZimYIPMp3EDb2NjhM4zlkQVFpgCQ0KDYQENhFpljHoe5xF0LxCr53hgp5MBtJQOmoBoXdYn4tQB0k3wu+EjU8tkqkhaZJhiQyQDG6woENAPY+mFrwrxGrRqmpReKhWG6hh+8Dv3BNxizxDiv2ogVcwaFZV0tMilUAJIJ0/C0nqDGG3RJjofhzigR6jCqrUYXSoksG9Z+LdYKmDqP4cGM5xLUQSEW2zOJ/SR+uOV+HMz5QNN6i6QeUhwVIt8J9+nrg0c8gJU1BKkggssgzt6YvlgvCUFqcHetFSo0gEhRJLFQ2wAFsH6HFlyGWFNWCBnMMQxkxey3FvoMT0CsTb8/8AzgL40oh6VIDfzlUAfvSMZavY3wnxA2YpVapfzPLaw06bBZ63ve5jbAnLcRYU0Jcf9SsRqWRI0XmI5TAIgyL498L5AjL5pQwVlqOg1+igA7es4kyXBXClTUQBrzcgGZDfTb/bFVAPxBQrVQ9VTyJTbXq+IgGNUixLNIjoB+alTpyMdG494bf7PqSrSCErSubNEuWDd5jbcThPTgLzAekfZv6YfF6b/BvETWQ0dBmlBZ5kGREDtJBb8+2JqgWCDM1HY27M+gTAuuwO1yuM8AjTkqrAkHWSfogjf6434jkXVQdRCsLAWKrYXuOxPsT9CqIeGEK48tQKoQszqpAVSAV1azJtCkGYKHucE/Dfier50KPMRnC2EBujEQTENMH0wKAy+XY1aFdqmjTrKFQrGxCreTv8RgCe+K3FOLPmajGmGptb7umkzLFXnQDzAaTaYte8YRcop4n4h5ebq1kV6ifFZxoDaRMqL2eCwnrOKtHxbXzJVZZ0qU2qMkxpJdk5XiRpsAPr0wKr8PrAVWKmRRYTKsJGkBARcctjquTcxti14QUQzXEHSARFixbb3bFpwcpZ8UwtNaWZzHSCVUG5AA1LqaO8D3ONcr4rfLgaqbACqEhyQfLgXXVdiIuoncbwDgZx/iFRKtPySBIYGQCDcfXc98b1krZqqGrDWlBdThRca4FwDqbYG20euLVglx7w+2ezLZpdLZVUUMfME1IGrkEQI1CzRtvOAniXhj5GmKYRfs+ZnSpYlr6SQWAENcG0gR6Y6FwzLZcUUylXRzzU8tjeGaQYmfpgD4vy4HC1pujBqb+Xe+ogkahPysBqEWFx0xqz7Yl7wR8K8GXLVWWiNFNqYd2gRqBgLczYFrk9DgF+0T7RVanSqMEy7tZ1bUrMtp0kAobwRqIO/Q4VszxxlpEpUqq/LDFiTvGiCOSBdT0jpvgkcsy5Nc4GYuTLiR8MsC3+ZbTq6N3wb1jXx72lviGU8qoE1auUESIMdiJMG0i+Dn7P6WrOJIkilVYKLEnSRA99RwK4nwdlpU82TK1jGnqAZKkehAjuIwd/Z+jVc4cxyItJdJUAgnWpUEC9rGcEN8Q8fzzHKs1L/mUybiGFJBpPp3HbmOGPwNlDRrZrLi602pFT1IZCZPSYjbATh3DdX/ti8MwqU5iSADJA9yv69dsOvh7hr0WqVKmnVUWmLX+AEXMQbR0798PFnkMOk4rvl8XdXbHhONuehr5XqN8CHZ1MVkkH4XpKzL/1dQfphgzedp01moyoO7GB+uIaGZp1BqRgw9PUSPa18FjUtBa9CLjb2I/lbHPPGWUbXJ3mx2MHr7QAMdcq0cAePcASuIYXgwRuJ/QiYsfT3xmxqVy/h1U6hAso32j3j3P54zOhTVbUTM7ja4nfF6twupQreUnMxIAYCN9vqMH834KpsOWVbv3PqJvjLZPoZypTIKttIHWJF7GQJ74s5bMiCSDJJJgmJOC2Y8IOqltYYDoBBjr16Y2yvhhXXUHYD18uf+7EjXRf0O+KXGMq9U0QostVXY9gvYdScZjMQUOJZCoq1yik+a1MwvxDTY/Q22nASnk6rKAKdT1+7IHTqY9cZjMK0a4/wp24VlaYNNfKZ3qK7qpkzEatzc2GEirkXpNpdSNiIuCD1BFiD3GMxmEQ3+FsyBl3TSdbVFB/ymYN5iLi3dcScVzoquHNN4Cqvuo1TMHTBIO/QGRjMZjLSDJ1Q1NStJStGxBMltUXGohZO5jaOm2LdXjUgK1OVCgldRIJ5T8KaFJ06pkbqIkHHuMwasRHMhaNXQCqqggQCrFisxG5Hb97FvLZ0eWCVKy8VC1traQAJneZ2E4zGYkr54vVCVKAHK2kKV2nex6HcYMfs34iwq5pqohm8sTERGsRjMZh4+jl4FeP+Juc6ldOUqgCEbhkJM7dzgNV4xUzIJzFVwFUSRJLMzACRMbSOwxmMwoGqh2GhZgmQDuT6z6Y7VwDgNBaVJWX4Ka/E45mYSxYA7zbGYzDxY5+FL9o9IZbLUsqqh11vUp1Oq8+rQYtYMbnf6HATwNnQr17MSUVhpEmA1wAN/iB+hxmMw308fBDgBqNng7K8eY7AspELBtJ99sdEp5gd7/TGYzFBySJUHQj88Sisvf9cZjMaYCvEeRp1URnhhSaYJsQw07CbixBgxGBHh3Iijm6jIzNSqgg6jIDIZT2hQyz6xjMZjN9anhsKjuP9X/nGhpKeq+04zGY2wVeKeEg1R6iMvOQSGNwR1Uif1GCuRyJAh21HuSv9BjMZjPxjfyq23C0Jm35jFfNcIpyLLt+7648xmHIztf/2Q=="/>
          <p:cNvSpPr>
            <a:spLocks noChangeAspect="1" noChangeArrowheads="1"/>
          </p:cNvSpPr>
          <p:nvPr/>
        </p:nvSpPr>
        <p:spPr bwMode="auto">
          <a:xfrm>
            <a:off x="63500" y="-927100"/>
            <a:ext cx="24003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28" name="Picture 4" descr="http://www.photosofoldamerica.com/webart/large/234.JPG"/>
          <p:cNvPicPr>
            <a:picLocks noChangeAspect="1" noChangeArrowheads="1"/>
          </p:cNvPicPr>
          <p:nvPr/>
        </p:nvPicPr>
        <p:blipFill>
          <a:blip r:embed="rId2" cstate="print"/>
          <a:srcRect/>
          <a:stretch>
            <a:fillRect/>
          </a:stretch>
        </p:blipFill>
        <p:spPr bwMode="auto">
          <a:xfrm>
            <a:off x="0" y="1828800"/>
            <a:ext cx="4553101" cy="3619501"/>
          </a:xfrm>
          <a:prstGeom prst="rect">
            <a:avLst/>
          </a:prstGeom>
          <a:noFill/>
        </p:spPr>
      </p:pic>
    </p:spTree>
    <p:extLst>
      <p:ext uri="{BB962C8B-B14F-4D97-AF65-F5344CB8AC3E}">
        <p14:creationId xmlns="" xmlns:p14="http://schemas.microsoft.com/office/powerpoint/2010/main" val="170133149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Immigrants and the Political Machine</a:t>
            </a:r>
            <a:endParaRPr lang="en-US" dirty="0"/>
          </a:p>
        </p:txBody>
      </p:sp>
      <p:sp>
        <p:nvSpPr>
          <p:cNvPr id="3" name="Content Placeholder 2"/>
          <p:cNvSpPr>
            <a:spLocks noGrp="1"/>
          </p:cNvSpPr>
          <p:nvPr>
            <p:ph idx="1"/>
          </p:nvPr>
        </p:nvSpPr>
        <p:spPr>
          <a:xfrm>
            <a:off x="4572000" y="1600200"/>
            <a:ext cx="4114800" cy="4525963"/>
          </a:xfrm>
        </p:spPr>
        <p:txBody>
          <a:bodyPr/>
          <a:lstStyle/>
          <a:p>
            <a:r>
              <a:rPr lang="en-US" dirty="0" smtClean="0"/>
              <a:t>Machines helped with jobs, housing, and citizenship in exchange for votes</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828800"/>
            <a:ext cx="4700587" cy="3932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3450047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Nativism</a:t>
            </a:r>
            <a:endParaRPr lang="en-US" dirty="0"/>
          </a:p>
        </p:txBody>
      </p:sp>
      <p:sp>
        <p:nvSpPr>
          <p:cNvPr id="3" name="Content Placeholder 2"/>
          <p:cNvSpPr>
            <a:spLocks noGrp="1"/>
          </p:cNvSpPr>
          <p:nvPr>
            <p:ph idx="1"/>
          </p:nvPr>
        </p:nvSpPr>
        <p:spPr/>
        <p:txBody>
          <a:bodyPr/>
          <a:lstStyle/>
          <a:p>
            <a:r>
              <a:rPr lang="en-US" dirty="0" smtClean="0"/>
              <a:t>Native-born Americans formed anti-immigrant groups</a:t>
            </a:r>
          </a:p>
          <a:p>
            <a:endParaRPr lang="en-US" dirty="0"/>
          </a:p>
          <a:p>
            <a:r>
              <a:rPr lang="en-US" dirty="0" smtClean="0"/>
              <a:t>Only opposed Italian, Greek, Jewish, Polish, and Asian immigrants</a:t>
            </a:r>
            <a:endParaRPr lang="en-US" dirty="0"/>
          </a:p>
        </p:txBody>
      </p:sp>
    </p:spTree>
    <p:extLst>
      <p:ext uri="{BB962C8B-B14F-4D97-AF65-F5344CB8AC3E}">
        <p14:creationId xmlns="" xmlns:p14="http://schemas.microsoft.com/office/powerpoint/2010/main" val="251513547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1"/>
                </a:solidFill>
              </a:rPr>
              <a:t>Nativism</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Work was scarce out west after railroads went bankrupt</a:t>
            </a:r>
          </a:p>
          <a:p>
            <a:endParaRPr lang="en-US" dirty="0">
              <a:solidFill>
                <a:schemeClr val="bg1"/>
              </a:solidFill>
            </a:endParaRPr>
          </a:p>
          <a:p>
            <a:r>
              <a:rPr lang="en-US" dirty="0" smtClean="0">
                <a:solidFill>
                  <a:schemeClr val="bg1"/>
                </a:solidFill>
              </a:rPr>
              <a:t>1882 Congress passed Chinese Exclusion Act, which restricted immigration until 1943</a:t>
            </a:r>
          </a:p>
        </p:txBody>
      </p:sp>
    </p:spTree>
    <p:extLst>
      <p:ext uri="{BB962C8B-B14F-4D97-AF65-F5344CB8AC3E}">
        <p14:creationId xmlns="" xmlns:p14="http://schemas.microsoft.com/office/powerpoint/2010/main" val="63802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Hypocrisy</a:t>
            </a:r>
            <a:endParaRPr lang="en-US" dirty="0">
              <a:solidFill>
                <a:schemeClr val="bg1"/>
              </a:solidFill>
            </a:endParaRPr>
          </a:p>
        </p:txBody>
      </p:sp>
      <p:sp>
        <p:nvSpPr>
          <p:cNvPr id="3" name="Content Placeholder 2"/>
          <p:cNvSpPr>
            <a:spLocks noGrp="1"/>
          </p:cNvSpPr>
          <p:nvPr>
            <p:ph idx="1"/>
          </p:nvPr>
        </p:nvSpPr>
        <p:spPr>
          <a:xfrm>
            <a:off x="457200" y="1600200"/>
            <a:ext cx="8382000" cy="4525963"/>
          </a:xfrm>
        </p:spPr>
        <p:txBody>
          <a:bodyPr/>
          <a:lstStyle/>
          <a:p>
            <a:r>
              <a:rPr lang="en-US" dirty="0" smtClean="0">
                <a:solidFill>
                  <a:schemeClr val="bg1"/>
                </a:solidFill>
              </a:rPr>
              <a:t>1886 the Statue of Liberty was assembled in NYC harbor</a:t>
            </a:r>
          </a:p>
          <a:p>
            <a:endParaRPr lang="en-US" dirty="0">
              <a:solidFill>
                <a:schemeClr val="bg1"/>
              </a:solidFill>
            </a:endParaRPr>
          </a:p>
          <a:p>
            <a:r>
              <a:rPr lang="en-US" dirty="0" smtClean="0">
                <a:solidFill>
                  <a:schemeClr val="bg1"/>
                </a:solidFill>
              </a:rPr>
              <a:t>“Give me your tired, your poor</a:t>
            </a:r>
          </a:p>
          <a:p>
            <a:pPr marL="0" indent="0">
              <a:buNone/>
            </a:pPr>
            <a:r>
              <a:rPr lang="en-US" dirty="0" smtClean="0">
                <a:solidFill>
                  <a:schemeClr val="bg1"/>
                </a:solidFill>
              </a:rPr>
              <a:t>      Your huddled masses yearning to breathe free</a:t>
            </a:r>
          </a:p>
          <a:p>
            <a:pPr marL="0" indent="0">
              <a:buNone/>
            </a:pPr>
            <a:r>
              <a:rPr lang="en-US" dirty="0" smtClean="0">
                <a:solidFill>
                  <a:schemeClr val="bg1"/>
                </a:solidFill>
              </a:rPr>
              <a:t>      The wretched refuse of your teeming shore”</a:t>
            </a:r>
            <a:endParaRPr lang="en-US" dirty="0">
              <a:solidFill>
                <a:schemeClr val="bg1"/>
              </a:solidFill>
            </a:endParaRPr>
          </a:p>
        </p:txBody>
      </p:sp>
    </p:spTree>
    <p:extLst>
      <p:ext uri="{BB962C8B-B14F-4D97-AF65-F5344CB8AC3E}">
        <p14:creationId xmlns="" xmlns:p14="http://schemas.microsoft.com/office/powerpoint/2010/main" val="113796648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Reforming Society</a:t>
            </a:r>
            <a:endParaRPr lang="en-US" dirty="0">
              <a:solidFill>
                <a:schemeClr val="bg1"/>
              </a:solidFill>
            </a:endParaRPr>
          </a:p>
        </p:txBody>
      </p:sp>
      <p:sp>
        <p:nvSpPr>
          <p:cNvPr id="3" name="Content Placeholder 2"/>
          <p:cNvSpPr>
            <a:spLocks noGrp="1"/>
          </p:cNvSpPr>
          <p:nvPr>
            <p:ph idx="1"/>
          </p:nvPr>
        </p:nvSpPr>
        <p:spPr>
          <a:xfrm>
            <a:off x="4572000" y="1600200"/>
            <a:ext cx="4114800" cy="4525963"/>
          </a:xfrm>
        </p:spPr>
        <p:txBody>
          <a:bodyPr/>
          <a:lstStyle/>
          <a:p>
            <a:r>
              <a:rPr lang="en-US" dirty="0" smtClean="0">
                <a:solidFill>
                  <a:schemeClr val="bg1"/>
                </a:solidFill>
              </a:rPr>
              <a:t>Social Gospel movement inspired many reformers</a:t>
            </a:r>
          </a:p>
          <a:p>
            <a:endParaRPr lang="en-US" dirty="0">
              <a:solidFill>
                <a:schemeClr val="bg1"/>
              </a:solidFill>
            </a:endParaRPr>
          </a:p>
          <a:p>
            <a:r>
              <a:rPr lang="en-US" dirty="0" smtClean="0">
                <a:solidFill>
                  <a:schemeClr val="bg1"/>
                </a:solidFill>
              </a:rPr>
              <a:t>Jane Addams established Hull House in Chicago 1889</a:t>
            </a:r>
            <a:endParaRPr lang="en-US"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24000"/>
            <a:ext cx="4267200" cy="444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2632572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Reforming Society</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Hull Houses (settlement homes) were founded across the US</a:t>
            </a:r>
          </a:p>
          <a:p>
            <a:endParaRPr lang="en-US" dirty="0">
              <a:solidFill>
                <a:schemeClr val="bg1"/>
              </a:solidFill>
            </a:endParaRPr>
          </a:p>
          <a:p>
            <a:r>
              <a:rPr lang="en-US" dirty="0" smtClean="0">
                <a:solidFill>
                  <a:schemeClr val="bg1"/>
                </a:solidFill>
              </a:rPr>
              <a:t>Helped immigrants adapt to US life-style &amp; fought for social reform (women’s right)</a:t>
            </a:r>
            <a:endParaRPr lang="en-US" dirty="0">
              <a:solidFill>
                <a:schemeClr val="bg1"/>
              </a:solidFill>
            </a:endParaRPr>
          </a:p>
        </p:txBody>
      </p:sp>
    </p:spTree>
    <p:extLst>
      <p:ext uri="{BB962C8B-B14F-4D97-AF65-F5344CB8AC3E}">
        <p14:creationId xmlns="" xmlns:p14="http://schemas.microsoft.com/office/powerpoint/2010/main" val="3518597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19</a:t>
            </a:r>
            <a:r>
              <a:rPr lang="en-US" baseline="30000" dirty="0" smtClean="0"/>
              <a:t>th</a:t>
            </a:r>
            <a:r>
              <a:rPr lang="en-US" dirty="0" smtClean="0"/>
              <a:t> century warfare </a:t>
            </a:r>
            <a:endParaRPr lang="en-US" dirty="0"/>
          </a:p>
        </p:txBody>
      </p:sp>
      <p:sp>
        <p:nvSpPr>
          <p:cNvPr id="10243" name="Content Placeholder 2"/>
          <p:cNvSpPr>
            <a:spLocks noGrp="1"/>
          </p:cNvSpPr>
          <p:nvPr>
            <p:ph sz="quarter" idx="1"/>
          </p:nvPr>
        </p:nvSpPr>
        <p:spPr>
          <a:xfrm>
            <a:off x="457200" y="1600200"/>
            <a:ext cx="7467600" cy="4873625"/>
          </a:xfrm>
        </p:spPr>
        <p:txBody>
          <a:bodyPr/>
          <a:lstStyle/>
          <a:p>
            <a:pPr eaLnBrk="1" hangingPunct="1"/>
            <a:r>
              <a:rPr lang="en-US" smtClean="0"/>
              <a:t>War of 1812</a:t>
            </a:r>
          </a:p>
          <a:p>
            <a:pPr lvl="1" eaLnBrk="1" hangingPunct="1"/>
            <a:r>
              <a:rPr lang="en-US" smtClean="0"/>
              <a:t>http://www.history.com/topics/war-of-1812</a:t>
            </a:r>
          </a:p>
          <a:p>
            <a:pPr eaLnBrk="1" hangingPunct="1"/>
            <a:r>
              <a:rPr lang="en-US" smtClean="0"/>
              <a:t>Civil War 1861-1865</a:t>
            </a:r>
          </a:p>
          <a:p>
            <a:pPr eaLnBrk="1" hangingPunct="1"/>
            <a:r>
              <a:rPr lang="en-US" smtClean="0"/>
              <a:t>Spanish American War 1898</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Gilded Age Video Clip </a:t>
            </a:r>
            <a:endParaRPr lang="en-US" dirty="0"/>
          </a:p>
        </p:txBody>
      </p:sp>
      <p:sp>
        <p:nvSpPr>
          <p:cNvPr id="37891" name="Content Placeholder 2"/>
          <p:cNvSpPr>
            <a:spLocks noGrp="1"/>
          </p:cNvSpPr>
          <p:nvPr>
            <p:ph sz="quarter" idx="1"/>
          </p:nvPr>
        </p:nvSpPr>
        <p:spPr>
          <a:xfrm>
            <a:off x="457200" y="1600200"/>
            <a:ext cx="7467600" cy="4873625"/>
          </a:xfrm>
        </p:spPr>
        <p:txBody>
          <a:bodyPr/>
          <a:lstStyle/>
          <a:p>
            <a:r>
              <a:rPr lang="en-US" smtClean="0">
                <a:hlinkClick r:id="rId2"/>
              </a:rPr>
              <a:t>http://app.discoveryeducation.com/search?Ntt=gilded+age</a:t>
            </a:r>
            <a:endParaRPr lang="en-US" smtClean="0"/>
          </a:p>
          <a:p>
            <a:endParaRPr lang="en-US" smtClean="0"/>
          </a:p>
          <a:p>
            <a:endParaRPr lang="en-US" smtClean="0"/>
          </a:p>
        </p:txBody>
      </p:sp>
    </p:spTree>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Churches Adapt to City</a:t>
            </a:r>
            <a:endParaRPr lang="en-US" dirty="0"/>
          </a:p>
        </p:txBody>
      </p:sp>
      <p:sp>
        <p:nvSpPr>
          <p:cNvPr id="3" name="Content Placeholder 2"/>
          <p:cNvSpPr>
            <a:spLocks noGrp="1"/>
          </p:cNvSpPr>
          <p:nvPr>
            <p:ph idx="1"/>
          </p:nvPr>
        </p:nvSpPr>
        <p:spPr/>
        <p:txBody>
          <a:bodyPr/>
          <a:lstStyle/>
          <a:p>
            <a:r>
              <a:rPr lang="en-US" dirty="0" smtClean="0"/>
              <a:t>Rural protestant churches lost influence in city life</a:t>
            </a:r>
          </a:p>
          <a:p>
            <a:endParaRPr lang="en-US" dirty="0"/>
          </a:p>
          <a:p>
            <a:r>
              <a:rPr lang="en-US" dirty="0" smtClean="0"/>
              <a:t>Took a more liberal approach rejecting biblical literalism, and questioned the idea of original sin</a:t>
            </a:r>
            <a:endParaRPr lang="en-US" dirty="0"/>
          </a:p>
        </p:txBody>
      </p:sp>
    </p:spTree>
    <p:extLst>
      <p:ext uri="{BB962C8B-B14F-4D97-AF65-F5344CB8AC3E}">
        <p14:creationId xmlns="" xmlns:p14="http://schemas.microsoft.com/office/powerpoint/2010/main" val="89254935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Growth of Catholics</a:t>
            </a:r>
            <a:endParaRPr lang="en-US" dirty="0">
              <a:solidFill>
                <a:schemeClr val="bg1"/>
              </a:solidFill>
            </a:endParaRPr>
          </a:p>
        </p:txBody>
      </p:sp>
      <p:sp>
        <p:nvSpPr>
          <p:cNvPr id="3" name="Content Placeholder 2"/>
          <p:cNvSpPr>
            <a:spLocks noGrp="1"/>
          </p:cNvSpPr>
          <p:nvPr>
            <p:ph idx="1"/>
          </p:nvPr>
        </p:nvSpPr>
        <p:spPr>
          <a:xfrm>
            <a:off x="4343400" y="1600200"/>
            <a:ext cx="4343400" cy="4525963"/>
          </a:xfrm>
        </p:spPr>
        <p:txBody>
          <a:bodyPr/>
          <a:lstStyle/>
          <a:p>
            <a:r>
              <a:rPr lang="en-US" dirty="0" smtClean="0">
                <a:solidFill>
                  <a:schemeClr val="bg1"/>
                </a:solidFill>
              </a:rPr>
              <a:t>Catholics grew from new immigrants</a:t>
            </a:r>
          </a:p>
          <a:p>
            <a:endParaRPr lang="en-US" dirty="0">
              <a:solidFill>
                <a:schemeClr val="bg1"/>
              </a:solidFill>
            </a:endParaRPr>
          </a:p>
          <a:p>
            <a:r>
              <a:rPr lang="en-US" dirty="0" smtClean="0">
                <a:solidFill>
                  <a:schemeClr val="bg1"/>
                </a:solidFill>
              </a:rPr>
              <a:t>By 1900 they were the largest single denomination in US</a:t>
            </a:r>
            <a:endParaRPr lang="en-US" dirty="0">
              <a:solidFill>
                <a:schemeClr val="bg1"/>
              </a:solidFill>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859" y="2209800"/>
            <a:ext cx="4425398"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1427035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Angering the Church</a:t>
            </a:r>
            <a:endParaRPr lang="en-US" dirty="0">
              <a:solidFill>
                <a:schemeClr val="bg1"/>
              </a:solidFill>
            </a:endParaRPr>
          </a:p>
        </p:txBody>
      </p:sp>
      <p:sp>
        <p:nvSpPr>
          <p:cNvPr id="3" name="Content Placeholder 2"/>
          <p:cNvSpPr>
            <a:spLocks noGrp="1"/>
          </p:cNvSpPr>
          <p:nvPr>
            <p:ph idx="1"/>
          </p:nvPr>
        </p:nvSpPr>
        <p:spPr>
          <a:xfrm>
            <a:off x="4572000" y="1600200"/>
            <a:ext cx="4114800" cy="4525963"/>
          </a:xfrm>
        </p:spPr>
        <p:txBody>
          <a:bodyPr/>
          <a:lstStyle/>
          <a:p>
            <a:r>
              <a:rPr lang="en-US" dirty="0" smtClean="0">
                <a:solidFill>
                  <a:schemeClr val="bg1"/>
                </a:solidFill>
              </a:rPr>
              <a:t>Charles Darwin published </a:t>
            </a:r>
            <a:r>
              <a:rPr lang="en-US" i="1" dirty="0" smtClean="0">
                <a:solidFill>
                  <a:schemeClr val="bg1"/>
                </a:solidFill>
              </a:rPr>
              <a:t>On the Origin of Species</a:t>
            </a:r>
            <a:r>
              <a:rPr lang="en-US" dirty="0" smtClean="0">
                <a:solidFill>
                  <a:schemeClr val="bg1"/>
                </a:solidFill>
              </a:rPr>
              <a:t> in 1859</a:t>
            </a:r>
          </a:p>
          <a:p>
            <a:endParaRPr lang="en-US" dirty="0">
              <a:solidFill>
                <a:schemeClr val="bg1"/>
              </a:solidFill>
            </a:endParaRPr>
          </a:p>
          <a:p>
            <a:r>
              <a:rPr lang="en-US" dirty="0" smtClean="0">
                <a:solidFill>
                  <a:schemeClr val="bg1"/>
                </a:solidFill>
              </a:rPr>
              <a:t>Detailed his theory of “natural selection” </a:t>
            </a:r>
            <a:endParaRPr lang="en-US"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412" y="1600200"/>
            <a:ext cx="4191000"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117160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t0.gstatic.com/images?q=tbn:ANd9GcR93xZZHFKkkYZSMsrIRmX_G4fPMjL-TOkWA8uKPzFzAWxFA0Mh3A:www.1900s.org.uk/life-times-images/raked-classroom193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086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p:txBody>
          <a:bodyPr/>
          <a:lstStyle/>
          <a:p>
            <a:pPr eaLnBrk="1" hangingPunct="1"/>
            <a:r>
              <a:rPr lang="en-US" smtClean="0">
                <a:solidFill>
                  <a:schemeClr val="bg1"/>
                </a:solidFill>
              </a:rPr>
              <a:t>Expanding Public Education</a:t>
            </a:r>
          </a:p>
        </p:txBody>
      </p:sp>
    </p:spTree>
    <p:extLst>
      <p:ext uri="{BB962C8B-B14F-4D97-AF65-F5344CB8AC3E}">
        <p14:creationId xmlns="" xmlns:p14="http://schemas.microsoft.com/office/powerpoint/2010/main" val="2117137952"/>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t>Schools</a:t>
            </a:r>
          </a:p>
        </p:txBody>
      </p:sp>
      <p:sp>
        <p:nvSpPr>
          <p:cNvPr id="12291" name="Content Placeholder 2"/>
          <p:cNvSpPr>
            <a:spLocks noGrp="1"/>
          </p:cNvSpPr>
          <p:nvPr>
            <p:ph idx="1"/>
          </p:nvPr>
        </p:nvSpPr>
        <p:spPr>
          <a:xfrm>
            <a:off x="5105400" y="1600200"/>
            <a:ext cx="3581400" cy="4525963"/>
          </a:xfrm>
        </p:spPr>
        <p:txBody>
          <a:bodyPr/>
          <a:lstStyle/>
          <a:p>
            <a:pPr eaLnBrk="1" hangingPunct="1"/>
            <a:r>
              <a:rPr lang="en-US" dirty="0" smtClean="0"/>
              <a:t>Mandatory attendance laws for ages 8-14</a:t>
            </a:r>
          </a:p>
          <a:p>
            <a:pPr eaLnBrk="1" hangingPunct="1"/>
            <a:endParaRPr lang="en-US" dirty="0" smtClean="0"/>
          </a:p>
          <a:p>
            <a:pPr eaLnBrk="1" hangingPunct="1"/>
            <a:r>
              <a:rPr lang="en-US" dirty="0" smtClean="0"/>
              <a:t>Separate schools for blacks and whites</a:t>
            </a:r>
          </a:p>
        </p:txBody>
      </p:sp>
      <p:pic>
        <p:nvPicPr>
          <p:cNvPr id="12292" name="Picture 2" descr="http://t1.gstatic.com/images?q=tbn:ANd9GcTp65zUsUusKNtAMOKQ0xyK7C-BaWdkomxYwreAEtknKC3TobVTRg:home.catholicweb.com/staugustineossining/images/classroom1920.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905000"/>
            <a:ext cx="5100638"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758041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High Schools</a:t>
            </a:r>
          </a:p>
        </p:txBody>
      </p:sp>
      <p:sp>
        <p:nvSpPr>
          <p:cNvPr id="13315" name="Content Placeholder 2"/>
          <p:cNvSpPr>
            <a:spLocks noGrp="1"/>
          </p:cNvSpPr>
          <p:nvPr>
            <p:ph idx="1"/>
          </p:nvPr>
        </p:nvSpPr>
        <p:spPr>
          <a:xfrm>
            <a:off x="4495800" y="1600200"/>
            <a:ext cx="4191000" cy="4525963"/>
          </a:xfrm>
        </p:spPr>
        <p:txBody>
          <a:bodyPr/>
          <a:lstStyle/>
          <a:p>
            <a:pPr eaLnBrk="1" hangingPunct="1"/>
            <a:r>
              <a:rPr lang="en-US" smtClean="0"/>
              <a:t>Million began attending High Schools</a:t>
            </a:r>
          </a:p>
          <a:p>
            <a:pPr eaLnBrk="1" hangingPunct="1"/>
            <a:endParaRPr lang="en-US" smtClean="0"/>
          </a:p>
          <a:p>
            <a:pPr eaLnBrk="1" hangingPunct="1"/>
            <a:r>
              <a:rPr lang="en-US" smtClean="0"/>
              <a:t>Taught math, science, civics, and also vocational courses</a:t>
            </a:r>
          </a:p>
        </p:txBody>
      </p:sp>
      <p:pic>
        <p:nvPicPr>
          <p:cNvPr id="13316" name="Picture 2" descr="http://t3.gstatic.com/images?q=tbn:ANd9GcTIuglVsc_fNQ8uD9nrqBSySw63-0scRtlD5MjTbbVBy7AgVPeu:www.kingoffa.e-sussex.sch.uk/images/Classroom%2520c193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209800"/>
            <a:ext cx="4554538" cy="282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90946830"/>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Higher Education</a:t>
            </a:r>
          </a:p>
        </p:txBody>
      </p:sp>
      <p:sp>
        <p:nvSpPr>
          <p:cNvPr id="16387" name="Content Placeholder 2"/>
          <p:cNvSpPr>
            <a:spLocks noGrp="1"/>
          </p:cNvSpPr>
          <p:nvPr>
            <p:ph idx="1"/>
          </p:nvPr>
        </p:nvSpPr>
        <p:spPr>
          <a:xfrm>
            <a:off x="4572000" y="1600200"/>
            <a:ext cx="4114800" cy="4525963"/>
          </a:xfrm>
        </p:spPr>
        <p:txBody>
          <a:bodyPr/>
          <a:lstStyle/>
          <a:p>
            <a:pPr eaLnBrk="1" hangingPunct="1"/>
            <a:r>
              <a:rPr lang="en-US" smtClean="0"/>
              <a:t>1880-1920 college enrollment quadrupled</a:t>
            </a:r>
          </a:p>
          <a:p>
            <a:pPr eaLnBrk="1" hangingPunct="1"/>
            <a:endParaRPr lang="en-US" smtClean="0"/>
          </a:p>
          <a:p>
            <a:pPr eaLnBrk="1" hangingPunct="1"/>
            <a:r>
              <a:rPr lang="en-US" smtClean="0"/>
              <a:t>Medical and Law schools were established</a:t>
            </a:r>
          </a:p>
        </p:txBody>
      </p:sp>
      <p:pic>
        <p:nvPicPr>
          <p:cNvPr id="16388" name="Picture 2" descr="http://t0.gstatic.com/images?q=tbn:ANd9GcT98VhV37SP40cK4E5sC_FgBTnD2Oir2EiscCpOdLVScC1-XOHZKw:www.grayflannelsuit.net/blog/wp-content/uploads/2011/10/tennessee-volunteers-football-neyland-1920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057400"/>
            <a:ext cx="4595813"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31928291"/>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Higher Education</a:t>
            </a:r>
            <a:endParaRPr lang="en-US" dirty="0">
              <a:solidFill>
                <a:schemeClr val="bg1"/>
              </a:solidFill>
            </a:endParaRPr>
          </a:p>
        </p:txBody>
      </p:sp>
      <p:sp>
        <p:nvSpPr>
          <p:cNvPr id="3" name="Content Placeholder 2"/>
          <p:cNvSpPr>
            <a:spLocks noGrp="1"/>
          </p:cNvSpPr>
          <p:nvPr>
            <p:ph idx="1"/>
          </p:nvPr>
        </p:nvSpPr>
        <p:spPr>
          <a:xfrm>
            <a:off x="4495800" y="1600200"/>
            <a:ext cx="4191000" cy="4525963"/>
          </a:xfrm>
        </p:spPr>
        <p:txBody>
          <a:bodyPr/>
          <a:lstStyle/>
          <a:p>
            <a:r>
              <a:rPr lang="en-US" dirty="0" smtClean="0">
                <a:solidFill>
                  <a:schemeClr val="bg1"/>
                </a:solidFill>
              </a:rPr>
              <a:t>Morrill Act of 1862 gave land and money to public universities to teach Ag</a:t>
            </a:r>
          </a:p>
        </p:txBody>
      </p:sp>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447" y="1828800"/>
            <a:ext cx="4627261" cy="3465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373851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Expanding Education to Blacks</a:t>
            </a:r>
            <a:endParaRPr lang="en-US" dirty="0">
              <a:solidFill>
                <a:schemeClr val="bg1"/>
              </a:solidFill>
            </a:endParaRPr>
          </a:p>
        </p:txBody>
      </p:sp>
      <p:sp>
        <p:nvSpPr>
          <p:cNvPr id="3" name="Content Placeholder 2"/>
          <p:cNvSpPr>
            <a:spLocks noGrp="1"/>
          </p:cNvSpPr>
          <p:nvPr>
            <p:ph idx="1"/>
          </p:nvPr>
        </p:nvSpPr>
        <p:spPr>
          <a:xfrm>
            <a:off x="4572000" y="1600200"/>
            <a:ext cx="4114800" cy="4525963"/>
          </a:xfrm>
        </p:spPr>
        <p:txBody>
          <a:bodyPr/>
          <a:lstStyle/>
          <a:p>
            <a:r>
              <a:rPr lang="en-US" dirty="0" smtClean="0">
                <a:solidFill>
                  <a:schemeClr val="bg1"/>
                </a:solidFill>
              </a:rPr>
              <a:t>Booker T. Washington founded the Tuskegee Institute in 1881</a:t>
            </a:r>
          </a:p>
          <a:p>
            <a:endParaRPr lang="en-US" dirty="0">
              <a:solidFill>
                <a:schemeClr val="bg1"/>
              </a:solidFill>
            </a:endParaRPr>
          </a:p>
          <a:p>
            <a:r>
              <a:rPr lang="en-US" dirty="0" smtClean="0">
                <a:solidFill>
                  <a:schemeClr val="bg1"/>
                </a:solidFill>
              </a:rPr>
              <a:t>Taught agriculture and vocational trades</a:t>
            </a:r>
            <a:endParaRPr lang="en-US" dirty="0">
              <a:solidFill>
                <a:schemeClr val="bg1"/>
              </a:solidFill>
            </a:endParaRP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799" y="1676400"/>
            <a:ext cx="3460955"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453102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George Washington Carver</a:t>
            </a:r>
            <a:endParaRPr lang="en-US" dirty="0">
              <a:solidFill>
                <a:schemeClr val="bg1"/>
              </a:solidFill>
            </a:endParaRPr>
          </a:p>
        </p:txBody>
      </p:sp>
      <p:sp>
        <p:nvSpPr>
          <p:cNvPr id="3" name="Content Placeholder 2"/>
          <p:cNvSpPr>
            <a:spLocks noGrp="1"/>
          </p:cNvSpPr>
          <p:nvPr>
            <p:ph idx="1"/>
          </p:nvPr>
        </p:nvSpPr>
        <p:spPr>
          <a:xfrm>
            <a:off x="3657600" y="1600200"/>
            <a:ext cx="5029200" cy="4525963"/>
          </a:xfrm>
        </p:spPr>
        <p:txBody>
          <a:bodyPr/>
          <a:lstStyle/>
          <a:p>
            <a:r>
              <a:rPr lang="en-US" dirty="0" smtClean="0">
                <a:solidFill>
                  <a:schemeClr val="bg1"/>
                </a:solidFill>
              </a:rPr>
              <a:t>Taught at Tuskegee Institute</a:t>
            </a:r>
          </a:p>
          <a:p>
            <a:endParaRPr lang="en-US" dirty="0">
              <a:solidFill>
                <a:schemeClr val="bg1"/>
              </a:solidFill>
            </a:endParaRPr>
          </a:p>
          <a:p>
            <a:r>
              <a:rPr lang="en-US" dirty="0" smtClean="0">
                <a:solidFill>
                  <a:schemeClr val="bg1"/>
                </a:solidFill>
              </a:rPr>
              <a:t>Discovered new uses for the peanut (shampoo, axle grease), sweet potato (vinegar), and soybean (paint)</a:t>
            </a:r>
            <a:endParaRPr lang="en-US" dirty="0">
              <a:solidFill>
                <a:schemeClr val="bg1"/>
              </a:solidFill>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788" y="1600200"/>
            <a:ext cx="3590026" cy="432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1901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r>
              <a:rPr lang="en-US" dirty="0" smtClean="0"/>
              <a:t>Entrepreneur – a person who organizes and operates a biz, taking on greater than normal financial risks to do so. </a:t>
            </a:r>
            <a:endParaRPr lang="en-US" dirty="0"/>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r>
              <a:rPr lang="en-US" dirty="0" smtClean="0"/>
              <a:t>new businesses fail</a:t>
            </a:r>
          </a:p>
          <a:p>
            <a:r>
              <a:rPr lang="en-US" dirty="0" smtClean="0"/>
              <a:t>(depends on the source) </a:t>
            </a:r>
            <a:endParaRPr lang="en-US" dirty="0"/>
          </a:p>
        </p:txBody>
      </p:sp>
    </p:spTree>
    <p:extLst>
      <p:ext uri="{BB962C8B-B14F-4D97-AF65-F5344CB8AC3E}">
        <p14:creationId xmlns="" xmlns:p14="http://schemas.microsoft.com/office/powerpoint/2010/main" val="381958047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W.E.B. Du Bois</a:t>
            </a:r>
            <a:endParaRPr lang="en-US" dirty="0">
              <a:solidFill>
                <a:schemeClr val="bg1"/>
              </a:solidFill>
            </a:endParaRPr>
          </a:p>
        </p:txBody>
      </p:sp>
      <p:sp>
        <p:nvSpPr>
          <p:cNvPr id="3" name="Content Placeholder 2"/>
          <p:cNvSpPr>
            <a:spLocks noGrp="1"/>
          </p:cNvSpPr>
          <p:nvPr>
            <p:ph idx="1"/>
          </p:nvPr>
        </p:nvSpPr>
        <p:spPr>
          <a:xfrm>
            <a:off x="4419600" y="1600200"/>
            <a:ext cx="4267200" cy="4525963"/>
          </a:xfrm>
        </p:spPr>
        <p:txBody>
          <a:bodyPr/>
          <a:lstStyle/>
          <a:p>
            <a:r>
              <a:rPr lang="en-US" dirty="0" smtClean="0">
                <a:solidFill>
                  <a:schemeClr val="bg1"/>
                </a:solidFill>
              </a:rPr>
              <a:t>First black to attain a doctorate from Harvard</a:t>
            </a:r>
          </a:p>
          <a:p>
            <a:endParaRPr lang="en-US" dirty="0">
              <a:solidFill>
                <a:schemeClr val="bg1"/>
              </a:solidFill>
            </a:endParaRPr>
          </a:p>
          <a:p>
            <a:r>
              <a:rPr lang="en-US" dirty="0" smtClean="0">
                <a:solidFill>
                  <a:schemeClr val="bg1"/>
                </a:solidFill>
              </a:rPr>
              <a:t>Helped found the NAACP which demanded complete equality for blacks</a:t>
            </a:r>
            <a:endParaRPr lang="en-US" dirty="0">
              <a:solidFill>
                <a:schemeClr val="bg1"/>
              </a:solidFill>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600200"/>
            <a:ext cx="40386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1728310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Print Publications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Newspapers turned to sensationalism of sex, scandals, and other stories to sell papers</a:t>
            </a:r>
          </a:p>
          <a:p>
            <a:endParaRPr lang="en-US" dirty="0">
              <a:solidFill>
                <a:schemeClr val="bg1"/>
              </a:solidFill>
            </a:endParaRPr>
          </a:p>
          <a:p>
            <a:r>
              <a:rPr lang="en-US" dirty="0" smtClean="0">
                <a:solidFill>
                  <a:schemeClr val="bg1"/>
                </a:solidFill>
              </a:rPr>
              <a:t>Joseph Pulitzer (New York World), William Randolph Hearst (owned numerous papers)</a:t>
            </a:r>
            <a:endParaRPr lang="en-US" dirty="0">
              <a:solidFill>
                <a:schemeClr val="bg1"/>
              </a:solidFill>
            </a:endParaRPr>
          </a:p>
        </p:txBody>
      </p:sp>
    </p:spTree>
    <p:extLst>
      <p:ext uri="{BB962C8B-B14F-4D97-AF65-F5344CB8AC3E}">
        <p14:creationId xmlns="" xmlns:p14="http://schemas.microsoft.com/office/powerpoint/2010/main" val="83822162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Literary Writings</a:t>
            </a:r>
            <a:endParaRPr lang="en-US" dirty="0"/>
          </a:p>
        </p:txBody>
      </p:sp>
      <p:sp>
        <p:nvSpPr>
          <p:cNvPr id="3" name="Content Placeholder 2"/>
          <p:cNvSpPr>
            <a:spLocks noGrp="1"/>
          </p:cNvSpPr>
          <p:nvPr>
            <p:ph idx="1"/>
          </p:nvPr>
        </p:nvSpPr>
        <p:spPr/>
        <p:txBody>
          <a:bodyPr/>
          <a:lstStyle/>
          <a:p>
            <a:r>
              <a:rPr lang="en-US" dirty="0" smtClean="0"/>
              <a:t>Samuel Langhorne Clemons (Mark Twain) – Adventures of Tom Sawyer</a:t>
            </a:r>
          </a:p>
          <a:p>
            <a:endParaRPr lang="en-US" dirty="0"/>
          </a:p>
          <a:p>
            <a:r>
              <a:rPr lang="en-US" dirty="0" smtClean="0"/>
              <a:t>Jack London – Call of the Wild</a:t>
            </a:r>
          </a:p>
          <a:p>
            <a:endParaRPr lang="en-US" dirty="0"/>
          </a:p>
          <a:p>
            <a:r>
              <a:rPr lang="en-US" dirty="0" smtClean="0"/>
              <a:t>Emily Dickinson </a:t>
            </a:r>
            <a:endParaRPr lang="en-US" dirty="0"/>
          </a:p>
        </p:txBody>
      </p:sp>
    </p:spTree>
    <p:extLst>
      <p:ext uri="{BB962C8B-B14F-4D97-AF65-F5344CB8AC3E}">
        <p14:creationId xmlns="" xmlns:p14="http://schemas.microsoft.com/office/powerpoint/2010/main" val="332554743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Morals</a:t>
            </a:r>
            <a:endParaRPr lang="en-US" dirty="0"/>
          </a:p>
        </p:txBody>
      </p:sp>
      <p:sp>
        <p:nvSpPr>
          <p:cNvPr id="3" name="Content Placeholder 2"/>
          <p:cNvSpPr>
            <a:spLocks noGrp="1"/>
          </p:cNvSpPr>
          <p:nvPr>
            <p:ph idx="1"/>
          </p:nvPr>
        </p:nvSpPr>
        <p:spPr>
          <a:xfrm>
            <a:off x="4500282" y="1600200"/>
            <a:ext cx="4186518" cy="4525963"/>
          </a:xfrm>
        </p:spPr>
        <p:txBody>
          <a:bodyPr/>
          <a:lstStyle/>
          <a:p>
            <a:r>
              <a:rPr lang="en-US" dirty="0" smtClean="0"/>
              <a:t>Women’s liberation spawned sexual freedom</a:t>
            </a:r>
          </a:p>
          <a:p>
            <a:endParaRPr lang="en-US" dirty="0"/>
          </a:p>
          <a:p>
            <a:r>
              <a:rPr lang="en-US" dirty="0" smtClean="0"/>
              <a:t>Increased divorce rates, birth control, and free love</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3776" y="1828800"/>
            <a:ext cx="3895725" cy="3895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5343382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Women’s Suffrage</a:t>
            </a:r>
            <a:endParaRPr lang="en-US" dirty="0">
              <a:solidFill>
                <a:schemeClr val="bg1"/>
              </a:solidFill>
            </a:endParaRPr>
          </a:p>
        </p:txBody>
      </p:sp>
      <p:sp>
        <p:nvSpPr>
          <p:cNvPr id="3" name="Content Placeholder 2"/>
          <p:cNvSpPr>
            <a:spLocks noGrp="1"/>
          </p:cNvSpPr>
          <p:nvPr>
            <p:ph idx="1"/>
          </p:nvPr>
        </p:nvSpPr>
        <p:spPr>
          <a:xfrm>
            <a:off x="4572000" y="1600200"/>
            <a:ext cx="4114800" cy="4525963"/>
          </a:xfrm>
        </p:spPr>
        <p:txBody>
          <a:bodyPr/>
          <a:lstStyle/>
          <a:p>
            <a:r>
              <a:rPr lang="en-US" dirty="0" smtClean="0">
                <a:solidFill>
                  <a:schemeClr val="bg1"/>
                </a:solidFill>
              </a:rPr>
              <a:t>Wyoming 1</a:t>
            </a:r>
            <a:r>
              <a:rPr lang="en-US" baseline="30000" dirty="0" smtClean="0">
                <a:solidFill>
                  <a:schemeClr val="bg1"/>
                </a:solidFill>
              </a:rPr>
              <a:t>st</a:t>
            </a:r>
            <a:r>
              <a:rPr lang="en-US" dirty="0" smtClean="0">
                <a:solidFill>
                  <a:schemeClr val="bg1"/>
                </a:solidFill>
              </a:rPr>
              <a:t> state in 1869 to give women the right to vote</a:t>
            </a:r>
          </a:p>
          <a:p>
            <a:endParaRPr lang="en-US" dirty="0">
              <a:solidFill>
                <a:schemeClr val="bg1"/>
              </a:solidFill>
            </a:endParaRPr>
          </a:p>
          <a:p>
            <a:r>
              <a:rPr lang="en-US" dirty="0" smtClean="0">
                <a:solidFill>
                  <a:schemeClr val="bg1"/>
                </a:solidFill>
              </a:rPr>
              <a:t>By 1918 most states had full or partial suffrage</a:t>
            </a:r>
            <a:endParaRPr lang="en-US"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905000"/>
            <a:ext cx="4655955" cy="3338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0843119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Prohibition</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Women’s Christian Temperance Union (WCTU) 1874</a:t>
            </a:r>
          </a:p>
          <a:p>
            <a:endParaRPr lang="en-US" dirty="0">
              <a:solidFill>
                <a:schemeClr val="bg1"/>
              </a:solidFill>
            </a:endParaRPr>
          </a:p>
          <a:p>
            <a:r>
              <a:rPr lang="en-US" dirty="0" smtClean="0">
                <a:solidFill>
                  <a:schemeClr val="bg1"/>
                </a:solidFill>
              </a:rPr>
              <a:t>Anti-Saloon League 1893</a:t>
            </a:r>
          </a:p>
          <a:p>
            <a:endParaRPr lang="en-US" dirty="0">
              <a:solidFill>
                <a:schemeClr val="bg1"/>
              </a:solidFill>
            </a:endParaRPr>
          </a:p>
          <a:p>
            <a:r>
              <a:rPr lang="en-US" dirty="0" smtClean="0">
                <a:solidFill>
                  <a:schemeClr val="bg1"/>
                </a:solidFill>
              </a:rPr>
              <a:t>Both wanted to outlaw sale of alcohol</a:t>
            </a:r>
            <a:endParaRPr lang="en-US" dirty="0">
              <a:solidFill>
                <a:schemeClr val="bg1"/>
              </a:solidFill>
            </a:endParaRPr>
          </a:p>
        </p:txBody>
      </p:sp>
    </p:spTree>
    <p:extLst>
      <p:ext uri="{BB962C8B-B14F-4D97-AF65-F5344CB8AC3E}">
        <p14:creationId xmlns="" xmlns:p14="http://schemas.microsoft.com/office/powerpoint/2010/main" val="255086527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241797" cy="6858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2384373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“Kansas Cyclone”</a:t>
            </a:r>
            <a:endParaRPr lang="en-US" dirty="0"/>
          </a:p>
        </p:txBody>
      </p:sp>
      <p:sp>
        <p:nvSpPr>
          <p:cNvPr id="3" name="Content Placeholder 2"/>
          <p:cNvSpPr>
            <a:spLocks noGrp="1"/>
          </p:cNvSpPr>
          <p:nvPr>
            <p:ph idx="1"/>
          </p:nvPr>
        </p:nvSpPr>
        <p:spPr>
          <a:xfrm>
            <a:off x="4572000" y="1600200"/>
            <a:ext cx="4114800" cy="4525963"/>
          </a:xfrm>
        </p:spPr>
        <p:txBody>
          <a:bodyPr/>
          <a:lstStyle/>
          <a:p>
            <a:r>
              <a:rPr lang="en-US" dirty="0" smtClean="0"/>
              <a:t>Carrie A. Nation smashed bottles and bars with a hatchet</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851212"/>
            <a:ext cx="3343275" cy="3654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7829071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Amusement Time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Phineas T. </a:t>
            </a:r>
            <a:r>
              <a:rPr lang="en-US" u="sng" dirty="0" smtClean="0">
                <a:solidFill>
                  <a:schemeClr val="bg1"/>
                </a:solidFill>
              </a:rPr>
              <a:t>Barnum</a:t>
            </a:r>
            <a:r>
              <a:rPr lang="en-US" dirty="0" smtClean="0">
                <a:solidFill>
                  <a:schemeClr val="bg1"/>
                </a:solidFill>
              </a:rPr>
              <a:t> and James A. </a:t>
            </a:r>
            <a:r>
              <a:rPr lang="en-US" u="sng" dirty="0" smtClean="0">
                <a:solidFill>
                  <a:schemeClr val="bg1"/>
                </a:solidFill>
              </a:rPr>
              <a:t>Bailey</a:t>
            </a:r>
            <a:r>
              <a:rPr lang="en-US" dirty="0" smtClean="0">
                <a:solidFill>
                  <a:schemeClr val="bg1"/>
                </a:solidFill>
              </a:rPr>
              <a:t> joined to form the “Greatest Show on Earth” in 1881</a:t>
            </a:r>
          </a:p>
          <a:p>
            <a:endParaRPr lang="en-US" u="sng" dirty="0"/>
          </a:p>
          <a:p>
            <a:endParaRPr lang="en-US" u="sng"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7800" y="2830107"/>
            <a:ext cx="5943600" cy="3855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936751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Wild West Show</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William “Buffalo Bill” Cody first performed in 1883</a:t>
            </a:r>
          </a:p>
          <a:p>
            <a:endParaRPr lang="en-US" dirty="0"/>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5400" y="2596062"/>
            <a:ext cx="6400800" cy="42440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72333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endParaRPr lang="en-US" dirty="0"/>
          </a:p>
        </p:txBody>
      </p:sp>
      <p:sp>
        <p:nvSpPr>
          <p:cNvPr id="265218" name="Text Placeholder 7"/>
          <p:cNvSpPr>
            <a:spLocks noGrp="1"/>
          </p:cNvSpPr>
          <p:nvPr>
            <p:ph type="body" idx="1"/>
          </p:nvPr>
        </p:nvSpPr>
        <p:spPr>
          <a:xfrm>
            <a:off x="320675" y="838201"/>
            <a:ext cx="4040188" cy="1017588"/>
          </a:xfrm>
        </p:spPr>
        <p:txBody>
          <a:bodyPr/>
          <a:lstStyle/>
          <a:p>
            <a:r>
              <a:rPr lang="en-US" dirty="0">
                <a:latin typeface="Century Schoolbook" charset="0"/>
              </a:rPr>
              <a:t>Daily Openers 				</a:t>
            </a:r>
          </a:p>
        </p:txBody>
      </p:sp>
      <p:sp>
        <p:nvSpPr>
          <p:cNvPr id="265220" name="Text Placeholder 9"/>
          <p:cNvSpPr>
            <a:spLocks noGrp="1"/>
          </p:cNvSpPr>
          <p:nvPr>
            <p:ph type="body" sz="quarter" idx="3"/>
          </p:nvPr>
        </p:nvSpPr>
        <p:spPr>
          <a:xfrm>
            <a:off x="4648200" y="609600"/>
            <a:ext cx="4041775" cy="923925"/>
          </a:xfrm>
        </p:spPr>
        <p:txBody>
          <a:bodyPr/>
          <a:lstStyle/>
          <a:p>
            <a:r>
              <a:rPr lang="en-US" dirty="0">
                <a:latin typeface="Century Schoolbook" charset="0"/>
              </a:rPr>
              <a:t>Agenda </a:t>
            </a:r>
          </a:p>
        </p:txBody>
      </p:sp>
      <p:sp>
        <p:nvSpPr>
          <p:cNvPr id="265221" name="Content Placeholder 10"/>
          <p:cNvSpPr>
            <a:spLocks noGrp="1"/>
          </p:cNvSpPr>
          <p:nvPr>
            <p:ph sz="quarter" idx="4"/>
          </p:nvPr>
        </p:nvSpPr>
        <p:spPr>
          <a:xfrm>
            <a:off x="4572001" y="1600200"/>
            <a:ext cx="4114800" cy="3551238"/>
          </a:xfrm>
        </p:spPr>
        <p:txBody>
          <a:bodyPr>
            <a:normAutofit fontScale="92500" lnSpcReduction="10000"/>
          </a:bodyPr>
          <a:lstStyle/>
          <a:p>
            <a:r>
              <a:rPr lang="en-US" dirty="0">
                <a:latin typeface="Century Schoolbook" charset="0"/>
              </a:rPr>
              <a:t>Daily Openers</a:t>
            </a:r>
          </a:p>
          <a:p>
            <a:r>
              <a:rPr lang="en-US" dirty="0">
                <a:latin typeface="Century Schoolbook" charset="0"/>
              </a:rPr>
              <a:t>Notes/Video clips/ </a:t>
            </a:r>
            <a:r>
              <a:rPr lang="en-US" dirty="0" smtClean="0">
                <a:latin typeface="Century Schoolbook" charset="0"/>
              </a:rPr>
              <a:t>Discussion/Mini Presentations</a:t>
            </a:r>
          </a:p>
          <a:p>
            <a:r>
              <a:rPr lang="en-US" dirty="0" err="1" smtClean="0">
                <a:latin typeface="Century Schoolbook" charset="0"/>
              </a:rPr>
              <a:t>Quizlet</a:t>
            </a:r>
            <a:r>
              <a:rPr lang="en-US" dirty="0" smtClean="0">
                <a:latin typeface="Century Schoolbook" charset="0"/>
              </a:rPr>
              <a:t> Review </a:t>
            </a:r>
            <a:endParaRPr lang="en-US" dirty="0">
              <a:latin typeface="Century Schoolbook" charset="0"/>
            </a:endParaRPr>
          </a:p>
          <a:p>
            <a:r>
              <a:rPr lang="en-US" dirty="0" err="1" smtClean="0">
                <a:latin typeface="Century Schoolbook" charset="0"/>
              </a:rPr>
              <a:t>Socrative</a:t>
            </a:r>
            <a:r>
              <a:rPr lang="en-US" dirty="0" smtClean="0">
                <a:latin typeface="Century Schoolbook" charset="0"/>
              </a:rPr>
              <a:t> Quiz</a:t>
            </a:r>
            <a:endParaRPr lang="en-US" dirty="0">
              <a:latin typeface="Century Schoolbook" charset="0"/>
            </a:endParaRPr>
          </a:p>
          <a:p>
            <a:r>
              <a:rPr lang="en-US" dirty="0">
                <a:latin typeface="Century Schoolbook" charset="0"/>
              </a:rPr>
              <a:t>Extended Writing </a:t>
            </a:r>
          </a:p>
          <a:p>
            <a:pPr lvl="1"/>
            <a:r>
              <a:rPr lang="en-US" dirty="0" err="1">
                <a:latin typeface="Century Schoolbook" charset="0"/>
              </a:rPr>
              <a:t>Brainstrom</a:t>
            </a:r>
            <a:endParaRPr lang="en-US" dirty="0">
              <a:latin typeface="Century Schoolbook" charset="0"/>
            </a:endParaRPr>
          </a:p>
          <a:p>
            <a:pPr lvl="1"/>
            <a:r>
              <a:rPr lang="en-US" dirty="0">
                <a:latin typeface="Century Schoolbook" charset="0"/>
              </a:rPr>
              <a:t>Think, Pair, Share</a:t>
            </a:r>
          </a:p>
          <a:p>
            <a:pPr lvl="1"/>
            <a:r>
              <a:rPr lang="en-US" dirty="0">
                <a:latin typeface="Century Schoolbook" charset="0"/>
              </a:rPr>
              <a:t>Writing Assignment </a:t>
            </a:r>
          </a:p>
          <a:p>
            <a:pPr lvl="1"/>
            <a:endParaRPr lang="en-US" dirty="0">
              <a:latin typeface="Century Schoolbook" charset="0"/>
            </a:endParaRPr>
          </a:p>
        </p:txBody>
      </p:sp>
      <p:sp>
        <p:nvSpPr>
          <p:cNvPr id="12" name="TextBox 11"/>
          <p:cNvSpPr txBox="1"/>
          <p:nvPr/>
        </p:nvSpPr>
        <p:spPr>
          <a:xfrm>
            <a:off x="152400" y="5181600"/>
            <a:ext cx="7924800" cy="1828800"/>
          </a:xfrm>
          <a:prstGeom prst="rect">
            <a:avLst/>
          </a:prstGeom>
          <a:noFill/>
        </p:spPr>
        <p:txBody>
          <a:bodyPr wrap="square">
            <a:spAutoFit/>
          </a:bodyPr>
          <a:lstStyle/>
          <a:p>
            <a:pPr algn="ctr">
              <a:defRPr/>
            </a:pPr>
            <a:r>
              <a:rPr lang="en-US" sz="2400" b="1" dirty="0"/>
              <a:t>Standard: </a:t>
            </a:r>
            <a:r>
              <a:rPr lang="en-US" dirty="0">
                <a:ea typeface="+mn-ea"/>
                <a:cs typeface="+mn-cs"/>
              </a:rPr>
              <a:t>US.6 Describe the changes in American life that resulted from the inventions and innovations of business leaders and entrepreneurs of the period: Henry Bessemer, George Pullman, Alexander Graham Bell, Andrew Carnegie, Thomas Edison, J.P. Morgan, John D. Rockefeller, Swift and </a:t>
            </a:r>
            <a:r>
              <a:rPr lang="en-US" dirty="0" err="1">
                <a:ea typeface="+mn-ea"/>
                <a:cs typeface="+mn-cs"/>
              </a:rPr>
              <a:t>Armour</a:t>
            </a:r>
            <a:r>
              <a:rPr lang="en-US" dirty="0">
                <a:ea typeface="+mn-ea"/>
                <a:cs typeface="+mn-cs"/>
              </a:rPr>
              <a:t>, &amp; Cornelius Vanderbilt.  </a:t>
            </a:r>
            <a:r>
              <a:rPr lang="en-US" b="1" dirty="0">
                <a:ea typeface="+mn-ea"/>
                <a:cs typeface="+mn-cs"/>
              </a:rPr>
              <a:t>Unit: Gilded Age </a:t>
            </a:r>
            <a:endParaRPr lang="en-US" dirty="0">
              <a:ea typeface="+mn-ea"/>
              <a:cs typeface="+mn-cs"/>
            </a:endParaRPr>
          </a:p>
          <a:p>
            <a:pPr>
              <a:defRPr/>
            </a:pPr>
            <a:endParaRPr lang="en-US" dirty="0"/>
          </a:p>
        </p:txBody>
      </p:sp>
      <p:sp>
        <p:nvSpPr>
          <p:cNvPr id="2" name="TextBox 1"/>
          <p:cNvSpPr txBox="1"/>
          <p:nvPr/>
        </p:nvSpPr>
        <p:spPr>
          <a:xfrm>
            <a:off x="457200" y="2133600"/>
            <a:ext cx="3581400" cy="1477328"/>
          </a:xfrm>
          <a:prstGeom prst="rect">
            <a:avLst/>
          </a:prstGeom>
          <a:noFill/>
        </p:spPr>
        <p:txBody>
          <a:bodyPr wrap="square" rtlCol="0">
            <a:spAutoFit/>
          </a:bodyPr>
          <a:lstStyle/>
          <a:p>
            <a:pPr marL="457200" indent="-457200">
              <a:buAutoNum type="arabicPeriod"/>
            </a:pPr>
            <a:r>
              <a:rPr lang="en-US" dirty="0"/>
              <a:t>If you could start your own business, what would you do?  (Any Creations?) </a:t>
            </a:r>
          </a:p>
          <a:p>
            <a:pPr marL="457200" indent="-457200">
              <a:buAutoNum type="arabicPeriod"/>
            </a:pPr>
            <a:r>
              <a:rPr lang="en-US" dirty="0"/>
              <a:t>What is an entrepreneur? </a:t>
            </a:r>
          </a:p>
          <a:p>
            <a:endParaRPr lang="en-US" dirty="0"/>
          </a:p>
        </p:txBody>
      </p:sp>
    </p:spTree>
    <p:extLst>
      <p:ext uri="{BB962C8B-B14F-4D97-AF65-F5344CB8AC3E}">
        <p14:creationId xmlns="" xmlns:p14="http://schemas.microsoft.com/office/powerpoint/2010/main" val="2186408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Spectator Sports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Baseball becomes a professional sport in 1870s </a:t>
            </a:r>
          </a:p>
          <a:p>
            <a:endParaRPr lang="en-US" dirty="0">
              <a:solidFill>
                <a:schemeClr val="bg1"/>
              </a:solidFill>
            </a:endParaRPr>
          </a:p>
          <a:p>
            <a:r>
              <a:rPr lang="en-US" dirty="0" smtClean="0">
                <a:solidFill>
                  <a:schemeClr val="bg1"/>
                </a:solidFill>
              </a:rPr>
              <a:t>Basketball invented by James Naismith in 1891</a:t>
            </a:r>
          </a:p>
          <a:p>
            <a:endParaRPr lang="en-US" dirty="0">
              <a:solidFill>
                <a:schemeClr val="bg1"/>
              </a:solidFill>
            </a:endParaRPr>
          </a:p>
          <a:p>
            <a:r>
              <a:rPr lang="en-US" dirty="0" smtClean="0">
                <a:solidFill>
                  <a:schemeClr val="bg1"/>
                </a:solidFill>
              </a:rPr>
              <a:t>Football became popular as well</a:t>
            </a:r>
            <a:endParaRPr lang="en-US" dirty="0">
              <a:solidFill>
                <a:schemeClr val="bg1"/>
              </a:solidFill>
            </a:endParaRPr>
          </a:p>
        </p:txBody>
      </p:sp>
    </p:spTree>
    <p:extLst>
      <p:ext uri="{BB962C8B-B14F-4D97-AF65-F5344CB8AC3E}">
        <p14:creationId xmlns="" xmlns:p14="http://schemas.microsoft.com/office/powerpoint/2010/main" val="271024987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2892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1843609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29" y="1219200"/>
            <a:ext cx="4459172" cy="4810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2037509"/>
            <a:ext cx="4540624" cy="3297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3723047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204040" cy="6831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3869583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Recreational Activities</a:t>
            </a:r>
            <a:endParaRPr lang="en-US" dirty="0"/>
          </a:p>
        </p:txBody>
      </p:sp>
      <p:sp>
        <p:nvSpPr>
          <p:cNvPr id="3" name="Content Placeholder 2"/>
          <p:cNvSpPr>
            <a:spLocks noGrp="1"/>
          </p:cNvSpPr>
          <p:nvPr>
            <p:ph idx="1"/>
          </p:nvPr>
        </p:nvSpPr>
        <p:spPr/>
        <p:txBody>
          <a:bodyPr/>
          <a:lstStyle/>
          <a:p>
            <a:r>
              <a:rPr lang="en-US" dirty="0" smtClean="0"/>
              <a:t>Bicycling, tennis, and croquet became popular</a:t>
            </a: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52600" y="2438400"/>
            <a:ext cx="5374341" cy="4282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0787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38200"/>
            <a:ext cx="7467600" cy="1143000"/>
          </a:xfrm>
        </p:spPr>
        <p:txBody>
          <a:bodyPr>
            <a:noAutofit/>
          </a:bodyPr>
          <a:lstStyle/>
          <a:p>
            <a:pPr>
              <a:defRPr/>
            </a:pPr>
            <a:r>
              <a:rPr lang="en-US" sz="2500" b="1" dirty="0" smtClean="0"/>
              <a:t>US.6 Describe the changes in American life that resulted from the inventions and innovations of  business leaders and entrepreneurs of the period: (C, E)</a:t>
            </a:r>
            <a:br>
              <a:rPr lang="en-US" sz="2500" b="1" dirty="0" smtClean="0"/>
            </a:br>
            <a:endParaRPr lang="en-US" sz="2500" dirty="0"/>
          </a:p>
        </p:txBody>
      </p:sp>
      <p:sp>
        <p:nvSpPr>
          <p:cNvPr id="266242" name="Content Placeholder 2"/>
          <p:cNvSpPr>
            <a:spLocks noGrp="1"/>
          </p:cNvSpPr>
          <p:nvPr>
            <p:ph sz="half" idx="1"/>
          </p:nvPr>
        </p:nvSpPr>
        <p:spPr/>
        <p:txBody>
          <a:bodyPr/>
          <a:lstStyle/>
          <a:p>
            <a:pPr marL="0" indent="0">
              <a:buFont typeface="Wingdings" charset="0"/>
              <a:buNone/>
            </a:pPr>
            <a:endParaRPr lang="en-US" sz="2300">
              <a:latin typeface="Century Schoolbook" charset="0"/>
            </a:endParaRPr>
          </a:p>
          <a:p>
            <a:pPr marL="0" indent="0">
              <a:buFont typeface="Wingdings" charset="0"/>
              <a:buNone/>
            </a:pPr>
            <a:r>
              <a:rPr lang="en-US" sz="2300">
                <a:latin typeface="Century Schoolbook" charset="0"/>
              </a:rPr>
              <a:t>· Henry Bessemer</a:t>
            </a:r>
          </a:p>
          <a:p>
            <a:pPr marL="0" indent="0">
              <a:buFont typeface="Wingdings" charset="0"/>
              <a:buNone/>
            </a:pPr>
            <a:endParaRPr lang="en-US" sz="2300">
              <a:latin typeface="Century Schoolbook" charset="0"/>
            </a:endParaRPr>
          </a:p>
          <a:p>
            <a:pPr marL="0" indent="0">
              <a:buFont typeface="Wingdings" charset="0"/>
              <a:buNone/>
            </a:pPr>
            <a:r>
              <a:rPr lang="en-US" sz="2300">
                <a:latin typeface="Century Schoolbook" charset="0"/>
              </a:rPr>
              <a:t>· George Pullman</a:t>
            </a:r>
          </a:p>
          <a:p>
            <a:pPr marL="0" indent="0">
              <a:buFont typeface="Wingdings" charset="0"/>
              <a:buNone/>
            </a:pPr>
            <a:endParaRPr lang="en-US" sz="2300">
              <a:latin typeface="Century Schoolbook" charset="0"/>
            </a:endParaRPr>
          </a:p>
          <a:p>
            <a:pPr marL="0" indent="0">
              <a:buFont typeface="Wingdings" charset="0"/>
              <a:buNone/>
            </a:pPr>
            <a:r>
              <a:rPr lang="en-US" sz="2300">
                <a:latin typeface="Century Schoolbook" charset="0"/>
              </a:rPr>
              <a:t>· Alexander Graham Bell</a:t>
            </a:r>
          </a:p>
          <a:p>
            <a:pPr marL="0" indent="0">
              <a:buFont typeface="Wingdings" charset="0"/>
              <a:buNone/>
            </a:pPr>
            <a:endParaRPr lang="en-US" sz="2300">
              <a:latin typeface="Century Schoolbook" charset="0"/>
            </a:endParaRPr>
          </a:p>
          <a:p>
            <a:pPr marL="0" indent="0">
              <a:buFont typeface="Wingdings" charset="0"/>
              <a:buNone/>
            </a:pPr>
            <a:r>
              <a:rPr lang="en-US" sz="2300">
                <a:latin typeface="Century Schoolbook" charset="0"/>
              </a:rPr>
              <a:t>· Andrew Carnegie</a:t>
            </a:r>
          </a:p>
          <a:p>
            <a:pPr marL="0" indent="0">
              <a:buFont typeface="Wingdings" charset="0"/>
              <a:buNone/>
            </a:pPr>
            <a:endParaRPr lang="en-US" sz="2300">
              <a:latin typeface="Century Schoolbook" charset="0"/>
            </a:endParaRPr>
          </a:p>
          <a:p>
            <a:pPr marL="0" indent="0">
              <a:buFont typeface="Wingdings" charset="0"/>
              <a:buNone/>
            </a:pPr>
            <a:r>
              <a:rPr lang="en-US" sz="2300">
                <a:latin typeface="Century Schoolbook" charset="0"/>
              </a:rPr>
              <a:t>· Thomas Edison</a:t>
            </a:r>
          </a:p>
        </p:txBody>
      </p:sp>
      <p:sp>
        <p:nvSpPr>
          <p:cNvPr id="5" name="Content Placeholder 4"/>
          <p:cNvSpPr>
            <a:spLocks noGrp="1"/>
          </p:cNvSpPr>
          <p:nvPr>
            <p:ph sz="half" idx="2"/>
          </p:nvPr>
        </p:nvSpPr>
        <p:spPr>
          <a:xfrm>
            <a:off x="4270375" y="1600200"/>
            <a:ext cx="3657600" cy="4572000"/>
          </a:xfrm>
        </p:spPr>
        <p:txBody>
          <a:bodyPr/>
          <a:lstStyle/>
          <a:p>
            <a:pPr marL="0" indent="0">
              <a:buFont typeface="Wingdings" charset="0"/>
              <a:buNone/>
              <a:defRPr/>
            </a:pPr>
            <a:endParaRPr lang="en-US" sz="2300" dirty="0" smtClean="0"/>
          </a:p>
          <a:p>
            <a:pPr marL="0" indent="0">
              <a:buFont typeface="Wingdings" charset="0"/>
              <a:buNone/>
              <a:defRPr/>
            </a:pPr>
            <a:r>
              <a:rPr lang="en-US" sz="2300" dirty="0" smtClean="0"/>
              <a:t>· J.P. Morgan</a:t>
            </a:r>
          </a:p>
          <a:p>
            <a:pPr marL="0" indent="0">
              <a:buFont typeface="Wingdings" charset="0"/>
              <a:buNone/>
              <a:defRPr/>
            </a:pPr>
            <a:endParaRPr lang="en-US" sz="2300" dirty="0"/>
          </a:p>
          <a:p>
            <a:pPr marL="0" indent="0">
              <a:buFont typeface="Wingdings" charset="0"/>
              <a:buNone/>
              <a:defRPr/>
            </a:pPr>
            <a:r>
              <a:rPr lang="en-US" sz="2300" dirty="0" smtClean="0"/>
              <a:t>· John D. Rockefeller</a:t>
            </a:r>
          </a:p>
          <a:p>
            <a:pPr>
              <a:defRPr/>
            </a:pPr>
            <a:endParaRPr lang="en-US" sz="2300" dirty="0" smtClean="0"/>
          </a:p>
          <a:p>
            <a:pPr marL="0" indent="0">
              <a:buFont typeface="Wingdings" charset="0"/>
              <a:buNone/>
              <a:defRPr/>
            </a:pPr>
            <a:r>
              <a:rPr lang="en-US" sz="2300" dirty="0" smtClean="0"/>
              <a:t>· Swift and </a:t>
            </a:r>
            <a:r>
              <a:rPr lang="en-US" sz="2300" dirty="0" err="1" smtClean="0"/>
              <a:t>Armour</a:t>
            </a:r>
            <a:endParaRPr lang="en-US" sz="2300" dirty="0" smtClean="0"/>
          </a:p>
          <a:p>
            <a:pPr>
              <a:defRPr/>
            </a:pPr>
            <a:endParaRPr lang="en-US" sz="2300" dirty="0" smtClean="0"/>
          </a:p>
          <a:p>
            <a:pPr marL="0" indent="0">
              <a:buFont typeface="Wingdings" charset="0"/>
              <a:buNone/>
              <a:defRPr/>
            </a:pPr>
            <a:r>
              <a:rPr lang="en-US" sz="2300" dirty="0" smtClean="0"/>
              <a:t>· Cornelius Vanderbilt</a:t>
            </a:r>
          </a:p>
          <a:p>
            <a:pPr>
              <a:defRPr/>
            </a:pPr>
            <a:endParaRPr lang="en-US" dirty="0"/>
          </a:p>
        </p:txBody>
      </p:sp>
    </p:spTree>
    <p:extLst>
      <p:ext uri="{BB962C8B-B14F-4D97-AF65-F5344CB8AC3E}">
        <p14:creationId xmlns="" xmlns:p14="http://schemas.microsoft.com/office/powerpoint/2010/main" val="386763766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24200"/>
            <a:ext cx="6172200" cy="1893888"/>
          </a:xfrm>
        </p:spPr>
        <p:txBody>
          <a:bodyPr>
            <a:normAutofit fontScale="90000"/>
          </a:bodyPr>
          <a:lstStyle/>
          <a:p>
            <a:pPr>
              <a:defRPr/>
            </a:pPr>
            <a:r>
              <a:rPr lang="en-US" i="1" dirty="0" smtClean="0"/>
              <a:t>The Men Who Built America</a:t>
            </a:r>
            <a:br>
              <a:rPr lang="en-US" i="1" dirty="0" smtClean="0"/>
            </a:br>
            <a:r>
              <a:rPr lang="en-US" dirty="0" smtClean="0"/>
              <a:t>Intro trailer stop at 1:32</a:t>
            </a:r>
            <a:endParaRPr lang="en-US" dirty="0"/>
          </a:p>
        </p:txBody>
      </p:sp>
      <p:sp>
        <p:nvSpPr>
          <p:cNvPr id="267266" name="Subtitle 2"/>
          <p:cNvSpPr>
            <a:spLocks noGrp="1"/>
          </p:cNvSpPr>
          <p:nvPr>
            <p:ph type="subTitle" idx="1"/>
          </p:nvPr>
        </p:nvSpPr>
        <p:spPr>
          <a:xfrm>
            <a:off x="2286000" y="5003800"/>
            <a:ext cx="6172200" cy="1371600"/>
          </a:xfrm>
        </p:spPr>
        <p:txBody>
          <a:bodyPr/>
          <a:lstStyle/>
          <a:p>
            <a:r>
              <a:rPr lang="en-US" dirty="0">
                <a:latin typeface="Century Schoolbook" charset="0"/>
                <a:hlinkClick r:id="rId2"/>
              </a:rPr>
              <a:t>https://www.youtube.com/watch?v=</a:t>
            </a:r>
            <a:r>
              <a:rPr lang="en-US" dirty="0" smtClean="0">
                <a:latin typeface="Century Schoolbook" charset="0"/>
                <a:hlinkClick r:id="rId2"/>
              </a:rPr>
              <a:t>Rk5h3_l4h_Q</a:t>
            </a:r>
            <a:endParaRPr lang="en-US" dirty="0" smtClean="0">
              <a:latin typeface="Century Schoolbook" charset="0"/>
            </a:endParaRPr>
          </a:p>
          <a:p>
            <a:endParaRPr lang="en-US" dirty="0">
              <a:latin typeface="Century Schoolbook" charset="0"/>
            </a:endParaRPr>
          </a:p>
        </p:txBody>
      </p:sp>
    </p:spTree>
    <p:extLst>
      <p:ext uri="{BB962C8B-B14F-4D97-AF65-F5344CB8AC3E}">
        <p14:creationId xmlns="" xmlns:p14="http://schemas.microsoft.com/office/powerpoint/2010/main" val="92089953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ctrTitle"/>
          </p:nvPr>
        </p:nvSpPr>
        <p:spPr>
          <a:xfrm>
            <a:off x="990600" y="457200"/>
            <a:ext cx="5029200" cy="3184525"/>
          </a:xfrm>
        </p:spPr>
        <p:txBody>
          <a:bodyPr/>
          <a:lstStyle/>
          <a:p>
            <a:pPr>
              <a:defRPr/>
            </a:pPr>
            <a:r>
              <a:rPr lang="en-US">
                <a:latin typeface="Times New Roman" charset="0"/>
              </a:rPr>
              <a:t>Robber Barons or Captains of Industry?</a:t>
            </a:r>
          </a:p>
        </p:txBody>
      </p:sp>
      <p:sp>
        <p:nvSpPr>
          <p:cNvPr id="18434" name="Rectangle 3"/>
          <p:cNvSpPr>
            <a:spLocks noGrp="1" noChangeArrowheads="1"/>
          </p:cNvSpPr>
          <p:nvPr>
            <p:ph type="subTitle" idx="1"/>
          </p:nvPr>
        </p:nvSpPr>
        <p:spPr>
          <a:xfrm>
            <a:off x="2286000" y="5003800"/>
            <a:ext cx="6172200" cy="1371600"/>
          </a:xfrm>
        </p:spPr>
        <p:txBody>
          <a:bodyPr rtlCol="0">
            <a:normAutofit fontScale="70000" lnSpcReduction="20000"/>
          </a:bodyPr>
          <a:lstStyle/>
          <a:p>
            <a:pPr fontAlgn="auto">
              <a:lnSpc>
                <a:spcPct val="90000"/>
              </a:lnSpc>
              <a:spcAft>
                <a:spcPts val="0"/>
              </a:spcAft>
              <a:defRPr/>
            </a:pPr>
            <a:r>
              <a:rPr lang="en-US" sz="2400" dirty="0">
                <a:latin typeface="Arial" charset="0"/>
                <a:ea typeface="+mn-ea"/>
                <a:cs typeface="+mn-cs"/>
              </a:rPr>
              <a:t>US.6 Describe the changes in American life that resulted from the inventions and innovations of business leaders and entrepreneurs of the period: Henry Bessemer, George Pullman, Alexander Graham Bell, Andrew Carnegie, Thomas Edison, J.P. Morgan, John D. Rockefeller, Swift and </a:t>
            </a:r>
            <a:r>
              <a:rPr lang="en-US" sz="2400" dirty="0" err="1">
                <a:latin typeface="Arial" charset="0"/>
                <a:ea typeface="+mn-ea"/>
                <a:cs typeface="+mn-cs"/>
              </a:rPr>
              <a:t>Armour</a:t>
            </a:r>
            <a:r>
              <a:rPr lang="en-US" sz="2400" dirty="0">
                <a:latin typeface="Arial" charset="0"/>
                <a:ea typeface="+mn-ea"/>
                <a:cs typeface="+mn-cs"/>
              </a:rPr>
              <a:t>, &amp; Cornelius Vanderbilt </a:t>
            </a:r>
          </a:p>
        </p:txBody>
      </p:sp>
      <p:pic>
        <p:nvPicPr>
          <p:cNvPr id="270339" name="Picture 5" descr="money-stack-black-white-piles-350x30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7400" y="152400"/>
            <a:ext cx="3048000"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0617678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pPr>
              <a:defRPr/>
            </a:pPr>
            <a:r>
              <a:rPr lang="en-US">
                <a:latin typeface="Garamond" charset="0"/>
              </a:rPr>
              <a:t>Today: </a:t>
            </a:r>
          </a:p>
        </p:txBody>
      </p:sp>
      <p:sp>
        <p:nvSpPr>
          <p:cNvPr id="4099" name="Content Placeholder 2"/>
          <p:cNvSpPr>
            <a:spLocks noGrp="1"/>
          </p:cNvSpPr>
          <p:nvPr>
            <p:ph idx="1"/>
          </p:nvPr>
        </p:nvSpPr>
        <p:spPr>
          <a:xfrm>
            <a:off x="457200" y="1600200"/>
            <a:ext cx="7467600" cy="4873625"/>
          </a:xfrm>
        </p:spPr>
        <p:txBody>
          <a:bodyPr/>
          <a:lstStyle/>
          <a:p>
            <a:r>
              <a:rPr lang="en-US">
                <a:latin typeface="Arial" charset="0"/>
              </a:rPr>
              <a:t>Do billionaires have a responsibility to help the poor?</a:t>
            </a:r>
          </a:p>
          <a:p>
            <a:pPr lvl="1"/>
            <a:r>
              <a:rPr lang="en-US">
                <a:latin typeface="Arial" charset="0"/>
              </a:rPr>
              <a:t>Do millionaires?</a:t>
            </a:r>
          </a:p>
        </p:txBody>
      </p:sp>
    </p:spTree>
    <p:extLst>
      <p:ext uri="{BB962C8B-B14F-4D97-AF65-F5344CB8AC3E}">
        <p14:creationId xmlns="" xmlns:p14="http://schemas.microsoft.com/office/powerpoint/2010/main" val="13225325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linds(horizontal)">
                                      <p:cBhvr>
                                        <p:cTn id="7" dur="500"/>
                                        <p:tgtEl>
                                          <p:spTgt spid="409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0" dur="500"/>
                                        <p:tgtEl>
                                          <p:spTgt spid="4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4486582" y="1463355"/>
            <a:ext cx="4200218" cy="4845866"/>
          </a:xfrm>
        </p:spPr>
        <p:txBody>
          <a:bodyPr rtlCol="0">
            <a:normAutofit/>
          </a:bodyPr>
          <a:lstStyle/>
          <a:p>
            <a:pPr>
              <a:defRPr/>
            </a:pPr>
            <a:r>
              <a:rPr lang="en-US" sz="3800" dirty="0">
                <a:latin typeface="Times New Roman" charset="0"/>
                <a:ea typeface="+mj-ea"/>
                <a:cs typeface="+mj-cs"/>
              </a:rPr>
              <a:t>Who are the billionaires (Robber Barons) of today</a:t>
            </a:r>
            <a:r>
              <a:rPr lang="en-US" sz="3800" dirty="0" smtClean="0">
                <a:latin typeface="Times New Roman" charset="0"/>
                <a:ea typeface="+mj-ea"/>
                <a:cs typeface="+mj-cs"/>
              </a:rPr>
              <a:t>?</a:t>
            </a:r>
            <a:br>
              <a:rPr lang="en-US" sz="3800" dirty="0" smtClean="0">
                <a:latin typeface="Times New Roman" charset="0"/>
                <a:ea typeface="+mj-ea"/>
                <a:cs typeface="+mj-cs"/>
              </a:rPr>
            </a:br>
            <a:r>
              <a:rPr lang="en-US" sz="3800" dirty="0" smtClean="0">
                <a:latin typeface="Times New Roman" charset="0"/>
                <a:ea typeface="+mj-ea"/>
                <a:cs typeface="+mj-cs"/>
              </a:rPr>
              <a:t/>
            </a:r>
            <a:br>
              <a:rPr lang="en-US" sz="3800" dirty="0" smtClean="0">
                <a:latin typeface="Times New Roman" charset="0"/>
                <a:ea typeface="+mj-ea"/>
                <a:cs typeface="+mj-cs"/>
              </a:rPr>
            </a:br>
            <a:r>
              <a:rPr lang="en-US" sz="1300" dirty="0">
                <a:latin typeface="Times New Roman" charset="0"/>
              </a:rPr>
              <a:t/>
            </a:r>
            <a:br>
              <a:rPr lang="en-US" sz="1300" dirty="0">
                <a:latin typeface="Times New Roman" charset="0"/>
              </a:rPr>
            </a:br>
            <a:r>
              <a:rPr lang="en-US" sz="1300" dirty="0">
                <a:latin typeface="Arial" charset="0"/>
              </a:rPr>
              <a:t>http://</a:t>
            </a:r>
            <a:r>
              <a:rPr lang="en-US" sz="1300" dirty="0" err="1">
                <a:latin typeface="Arial" charset="0"/>
              </a:rPr>
              <a:t>www.forbes.com</a:t>
            </a:r>
            <a:r>
              <a:rPr lang="en-US" sz="1300" dirty="0">
                <a:latin typeface="Arial" charset="0"/>
              </a:rPr>
              <a:t>/billionaires/list/#</a:t>
            </a:r>
            <a:r>
              <a:rPr lang="en-US" sz="1300" dirty="0" err="1">
                <a:latin typeface="Arial" charset="0"/>
              </a:rPr>
              <a:t>tab:overall</a:t>
            </a:r>
            <a:r>
              <a:rPr lang="en-US" sz="1300" dirty="0">
                <a:latin typeface="Arial" charset="0"/>
              </a:rPr>
              <a:t/>
            </a:r>
            <a:br>
              <a:rPr lang="en-US" sz="1300" dirty="0">
                <a:latin typeface="Arial" charset="0"/>
              </a:rPr>
            </a:br>
            <a:r>
              <a:rPr lang="en-US" sz="3800" dirty="0">
                <a:latin typeface="Times New Roman" charset="0"/>
              </a:rPr>
              <a:t/>
            </a:r>
            <a:br>
              <a:rPr lang="en-US" sz="3800" dirty="0">
                <a:latin typeface="Times New Roman" charset="0"/>
              </a:rPr>
            </a:br>
            <a:endParaRPr lang="en-US" sz="3800" dirty="0">
              <a:latin typeface="Times New Roman" charset="0"/>
              <a:ea typeface="+mj-ea"/>
              <a:cs typeface="+mj-cs"/>
            </a:endParaRPr>
          </a:p>
        </p:txBody>
      </p:sp>
      <p:pic>
        <p:nvPicPr>
          <p:cNvPr id="274434" name="Picture 5" descr="The-Real-Robber-Baron"/>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a:xfrm>
            <a:off x="616704" y="1164514"/>
            <a:ext cx="3159125" cy="4343400"/>
          </a:xfrm>
        </p:spPr>
      </p:pic>
    </p:spTree>
    <p:extLst>
      <p:ext uri="{BB962C8B-B14F-4D97-AF65-F5344CB8AC3E}">
        <p14:creationId xmlns="" xmlns:p14="http://schemas.microsoft.com/office/powerpoint/2010/main" val="58819464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pPr>
              <a:defRPr/>
            </a:pPr>
            <a:r>
              <a:rPr lang="en-US">
                <a:latin typeface="Garamond" charset="0"/>
              </a:rPr>
              <a:t>Today’s Billionaires List – Forbes </a:t>
            </a:r>
          </a:p>
        </p:txBody>
      </p:sp>
      <p:sp>
        <p:nvSpPr>
          <p:cNvPr id="276482" name="Content Placeholder 2"/>
          <p:cNvSpPr>
            <a:spLocks noGrp="1"/>
          </p:cNvSpPr>
          <p:nvPr>
            <p:ph idx="1"/>
          </p:nvPr>
        </p:nvSpPr>
        <p:spPr>
          <a:xfrm>
            <a:off x="457200" y="1600200"/>
            <a:ext cx="7467600" cy="4873625"/>
          </a:xfrm>
        </p:spPr>
        <p:txBody>
          <a:bodyPr/>
          <a:lstStyle/>
          <a:p>
            <a:r>
              <a:rPr lang="en-US" dirty="0">
                <a:latin typeface="Arial" charset="0"/>
                <a:hlinkClick r:id="rId2"/>
              </a:rPr>
              <a:t>http://www.forbes.com/billionaires/list/#</a:t>
            </a:r>
            <a:r>
              <a:rPr lang="en-US" dirty="0" smtClean="0">
                <a:latin typeface="Arial" charset="0"/>
                <a:hlinkClick r:id="rId2"/>
              </a:rPr>
              <a:t>tab:overall</a:t>
            </a:r>
            <a:endParaRPr lang="en-US" dirty="0" smtClean="0">
              <a:latin typeface="Arial" charset="0"/>
            </a:endParaRPr>
          </a:p>
          <a:p>
            <a:endParaRPr lang="en-US" dirty="0">
              <a:latin typeface="Arial" charset="0"/>
            </a:endParaRPr>
          </a:p>
        </p:txBody>
      </p:sp>
    </p:spTree>
    <p:extLst>
      <p:ext uri="{BB962C8B-B14F-4D97-AF65-F5344CB8AC3E}">
        <p14:creationId xmlns="" xmlns:p14="http://schemas.microsoft.com/office/powerpoint/2010/main" val="1842130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Vocabulary Terms to Know</a:t>
            </a:r>
            <a:endParaRPr lang="en-US" dirty="0"/>
          </a:p>
        </p:txBody>
      </p:sp>
      <p:sp>
        <p:nvSpPr>
          <p:cNvPr id="3" name="Content Placeholder 2"/>
          <p:cNvSpPr>
            <a:spLocks noGrp="1"/>
          </p:cNvSpPr>
          <p:nvPr>
            <p:ph idx="1"/>
          </p:nvPr>
        </p:nvSpPr>
        <p:spPr>
          <a:xfrm>
            <a:off x="457200" y="1600200"/>
            <a:ext cx="7467600" cy="4873625"/>
          </a:xfrm>
        </p:spPr>
        <p:txBody>
          <a:bodyPr/>
          <a:lstStyle/>
          <a:p>
            <a:pPr>
              <a:defRPr/>
            </a:pPr>
            <a:r>
              <a:rPr lang="en-US" dirty="0" smtClean="0"/>
              <a:t>Monopoly?</a:t>
            </a:r>
          </a:p>
          <a:p>
            <a:pPr>
              <a:defRPr/>
            </a:pPr>
            <a:r>
              <a:rPr lang="en-US" dirty="0" smtClean="0"/>
              <a:t>Trust?</a:t>
            </a:r>
          </a:p>
          <a:p>
            <a:pPr>
              <a:defRPr/>
            </a:pPr>
            <a:r>
              <a:rPr lang="en-US" dirty="0" smtClean="0"/>
              <a:t>Corporation? </a:t>
            </a:r>
          </a:p>
          <a:p>
            <a:pPr>
              <a:defRPr/>
            </a:pPr>
            <a:endParaRPr lang="en-US" dirty="0"/>
          </a:p>
          <a:p>
            <a:pPr marL="0" indent="0">
              <a:buFont typeface="Wingdings" charset="0"/>
              <a:buNone/>
              <a:defRPr/>
            </a:pPr>
            <a:endParaRPr lang="en-US" dirty="0" smtClean="0"/>
          </a:p>
          <a:p>
            <a:pPr>
              <a:defRPr/>
            </a:pPr>
            <a:endParaRPr lang="en-US" dirty="0"/>
          </a:p>
        </p:txBody>
      </p:sp>
    </p:spTree>
    <p:extLst>
      <p:ext uri="{BB962C8B-B14F-4D97-AF65-F5344CB8AC3E}">
        <p14:creationId xmlns="" xmlns:p14="http://schemas.microsoft.com/office/powerpoint/2010/main" val="25212441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Railroads </a:t>
            </a:r>
            <a:endParaRPr lang="en-US" dirty="0"/>
          </a:p>
        </p:txBody>
      </p:sp>
      <p:sp>
        <p:nvSpPr>
          <p:cNvPr id="11267" name="Content Placeholder 2"/>
          <p:cNvSpPr>
            <a:spLocks noGrp="1"/>
          </p:cNvSpPr>
          <p:nvPr>
            <p:ph sz="quarter" idx="1"/>
          </p:nvPr>
        </p:nvSpPr>
        <p:spPr>
          <a:xfrm>
            <a:off x="457200" y="1600200"/>
            <a:ext cx="7467600" cy="4873625"/>
          </a:xfrm>
        </p:spPr>
        <p:txBody>
          <a:bodyPr/>
          <a:lstStyle/>
          <a:p>
            <a:pPr eaLnBrk="1" hangingPunct="1"/>
            <a:r>
              <a:rPr lang="en-US" smtClean="0"/>
              <a:t>1</a:t>
            </a:r>
            <a:r>
              <a:rPr lang="en-US" baseline="30000" smtClean="0"/>
              <a:t>st</a:t>
            </a:r>
            <a:r>
              <a:rPr lang="en-US" smtClean="0"/>
              <a:t> transcontinental linked up in 1869 </a:t>
            </a:r>
          </a:p>
          <a:p>
            <a:pPr eaLnBrk="1" hangingPunct="1"/>
            <a:endParaRPr lang="en-US" smtClean="0"/>
          </a:p>
          <a:p>
            <a:pPr eaLnBrk="1" hangingPunct="1"/>
            <a:r>
              <a:rPr lang="en-US" smtClean="0"/>
              <a:t>How would wars spur the growth of railroads?</a:t>
            </a:r>
          </a:p>
          <a:p>
            <a:pPr eaLnBrk="1" hangingPunct="1"/>
            <a:endParaRPr lang="en-US" smtClean="0"/>
          </a:p>
          <a:p>
            <a:pPr eaLnBrk="1" hangingPunct="1"/>
            <a:r>
              <a:rPr lang="en-US" smtClean="0"/>
              <a:t>Effects?</a:t>
            </a:r>
          </a:p>
          <a:p>
            <a:pPr eaLnBrk="1" hangingPunct="1"/>
            <a:endParaRPr lang="en-US" smtClean="0"/>
          </a:p>
          <a:p>
            <a:pPr eaLnBrk="1" hangingPunct="1">
              <a:buFont typeface="Wingdings" pitchFamily="2" charset="2"/>
              <a:buNone/>
            </a:pPr>
            <a:endParaRPr lang="en-US"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457200" y="277813"/>
            <a:ext cx="8229600" cy="865187"/>
          </a:xfrm>
        </p:spPr>
        <p:txBody>
          <a:bodyPr/>
          <a:lstStyle/>
          <a:p>
            <a:pPr>
              <a:defRPr/>
            </a:pPr>
            <a:r>
              <a:rPr lang="en-US" dirty="0">
                <a:latin typeface="Times New Roman" charset="0"/>
              </a:rPr>
              <a:t>Vocabulary words to Know </a:t>
            </a:r>
          </a:p>
        </p:txBody>
      </p:sp>
      <p:sp>
        <p:nvSpPr>
          <p:cNvPr id="14339" name="Rectangle 3"/>
          <p:cNvSpPr>
            <a:spLocks noGrp="1" noChangeArrowheads="1"/>
          </p:cNvSpPr>
          <p:nvPr>
            <p:ph type="body" sz="half" idx="1"/>
          </p:nvPr>
        </p:nvSpPr>
        <p:spPr>
          <a:xfrm>
            <a:off x="0" y="1219200"/>
            <a:ext cx="4495800" cy="4530725"/>
          </a:xfrm>
        </p:spPr>
        <p:txBody>
          <a:bodyPr rtlCol="0">
            <a:normAutofit lnSpcReduction="10000"/>
          </a:bodyPr>
          <a:lstStyle/>
          <a:p>
            <a:pPr fontAlgn="auto">
              <a:lnSpc>
                <a:spcPct val="90000"/>
              </a:lnSpc>
              <a:spcAft>
                <a:spcPts val="0"/>
              </a:spcAft>
              <a:buFont typeface="Arial" pitchFamily="34" charset="0"/>
              <a:buChar char="•"/>
              <a:defRPr/>
            </a:pPr>
            <a:r>
              <a:rPr lang="en-US" sz="2200" b="1" u="sng">
                <a:latin typeface="Arial" charset="0"/>
                <a:ea typeface="+mn-ea"/>
                <a:cs typeface="+mn-cs"/>
              </a:rPr>
              <a:t>Monopoly</a:t>
            </a:r>
            <a:r>
              <a:rPr lang="en-US" sz="2200" b="1">
                <a:latin typeface="Arial" charset="0"/>
                <a:ea typeface="+mn-ea"/>
                <a:cs typeface="+mn-cs"/>
              </a:rPr>
              <a:t>:</a:t>
            </a:r>
            <a:r>
              <a:rPr lang="en-US" sz="2200">
                <a:latin typeface="Arial" charset="0"/>
                <a:ea typeface="+mn-ea"/>
                <a:cs typeface="+mn-cs"/>
              </a:rPr>
              <a:t> A company that completely dominates a particular industry</a:t>
            </a:r>
          </a:p>
          <a:p>
            <a:pPr fontAlgn="auto">
              <a:lnSpc>
                <a:spcPct val="90000"/>
              </a:lnSpc>
              <a:spcAft>
                <a:spcPts val="0"/>
              </a:spcAft>
              <a:buFont typeface="Wingdings" charset="0"/>
              <a:buNone/>
              <a:defRPr/>
            </a:pPr>
            <a:endParaRPr lang="en-US" sz="2200">
              <a:latin typeface="Arial" charset="0"/>
              <a:ea typeface="+mn-ea"/>
              <a:cs typeface="+mn-cs"/>
            </a:endParaRPr>
          </a:p>
          <a:p>
            <a:pPr fontAlgn="auto">
              <a:lnSpc>
                <a:spcPct val="90000"/>
              </a:lnSpc>
              <a:spcAft>
                <a:spcPts val="0"/>
              </a:spcAft>
              <a:buFont typeface="Arial" pitchFamily="34" charset="0"/>
              <a:buChar char="•"/>
              <a:defRPr/>
            </a:pPr>
            <a:r>
              <a:rPr lang="en-US" sz="2200" b="1" u="sng">
                <a:latin typeface="Arial" charset="0"/>
                <a:ea typeface="+mn-ea"/>
                <a:cs typeface="+mn-cs"/>
              </a:rPr>
              <a:t>Trust:</a:t>
            </a:r>
            <a:r>
              <a:rPr lang="en-US" sz="2200">
                <a:latin typeface="Arial" charset="0"/>
                <a:ea typeface="+mn-ea"/>
                <a:cs typeface="+mn-cs"/>
              </a:rPr>
              <a:t> a set of companies managed by a small group known as trustees, who can prevent companies in the trust from competing with each other</a:t>
            </a:r>
          </a:p>
          <a:p>
            <a:pPr fontAlgn="auto">
              <a:lnSpc>
                <a:spcPct val="90000"/>
              </a:lnSpc>
              <a:spcAft>
                <a:spcPts val="0"/>
              </a:spcAft>
              <a:buFont typeface="Arial" pitchFamily="34" charset="0"/>
              <a:buChar char="•"/>
              <a:defRPr/>
            </a:pPr>
            <a:endParaRPr lang="en-US" sz="2200">
              <a:latin typeface="Arial" charset="0"/>
              <a:ea typeface="+mn-ea"/>
              <a:cs typeface="+mn-cs"/>
            </a:endParaRPr>
          </a:p>
          <a:p>
            <a:pPr fontAlgn="auto">
              <a:lnSpc>
                <a:spcPct val="90000"/>
              </a:lnSpc>
              <a:spcAft>
                <a:spcPts val="0"/>
              </a:spcAft>
              <a:buFont typeface="Arial" pitchFamily="34" charset="0"/>
              <a:buChar char="•"/>
              <a:defRPr/>
            </a:pPr>
            <a:r>
              <a:rPr lang="en-US" sz="2200" b="1" u="sng">
                <a:latin typeface="Arial" charset="0"/>
                <a:ea typeface="+mn-ea"/>
                <a:cs typeface="+mn-cs"/>
              </a:rPr>
              <a:t>Corporation</a:t>
            </a:r>
            <a:r>
              <a:rPr lang="en-US" sz="2200" b="1">
                <a:latin typeface="Arial" charset="0"/>
                <a:ea typeface="+mn-ea"/>
                <a:cs typeface="+mn-cs"/>
              </a:rPr>
              <a:t>:</a:t>
            </a:r>
            <a:r>
              <a:rPr lang="en-US" sz="2200">
                <a:latin typeface="Arial" charset="0"/>
                <a:ea typeface="+mn-ea"/>
                <a:cs typeface="+mn-cs"/>
              </a:rPr>
              <a:t> A company recognized by law to exist independently from its owners, with the ability to own property, borrow money, sue or be sued</a:t>
            </a:r>
          </a:p>
          <a:p>
            <a:pPr fontAlgn="auto">
              <a:lnSpc>
                <a:spcPct val="90000"/>
              </a:lnSpc>
              <a:spcAft>
                <a:spcPts val="0"/>
              </a:spcAft>
              <a:buFont typeface="Arial" pitchFamily="34" charset="0"/>
              <a:buChar char="•"/>
              <a:defRPr/>
            </a:pPr>
            <a:endParaRPr lang="en-US" sz="2200">
              <a:latin typeface="Arial" charset="0"/>
              <a:ea typeface="+mn-ea"/>
              <a:cs typeface="+mn-cs"/>
            </a:endParaRPr>
          </a:p>
        </p:txBody>
      </p:sp>
      <p:pic>
        <p:nvPicPr>
          <p:cNvPr id="278531" name="Picture 7" descr="pennybagslogo"/>
          <p:cNvPicPr>
            <a:picLocks noGrp="1" noChangeAspect="1" noChangeArrowheads="1"/>
          </p:cNvPicPr>
          <p:nvPr>
            <p:ph sz="quarter" idx="2"/>
          </p:nvPr>
        </p:nvPicPr>
        <p:blipFill>
          <a:blip r:embed="rId2" cstate="print">
            <a:extLst>
              <a:ext uri="{28A0092B-C50C-407E-A947-70E740481C1C}">
                <a14:useLocalDpi xmlns="" xmlns:a14="http://schemas.microsoft.com/office/drawing/2010/main" val="0"/>
              </a:ext>
            </a:extLst>
          </a:blip>
          <a:srcRect/>
          <a:stretch>
            <a:fillRect/>
          </a:stretch>
        </p:blipFill>
        <p:spPr>
          <a:xfrm>
            <a:off x="4724400" y="1219200"/>
            <a:ext cx="4038600" cy="1009650"/>
          </a:xfrm>
        </p:spPr>
      </p:pic>
      <p:pic>
        <p:nvPicPr>
          <p:cNvPr id="278532" name="Picture 10" descr="fishschool"/>
          <p:cNvPicPr>
            <a:picLocks noGrp="1" noChangeAspect="1" noChangeArrowheads="1"/>
          </p:cNvPicPr>
          <p:nvPr>
            <p:ph sz="quarter" idx="3"/>
          </p:nvPr>
        </p:nvPicPr>
        <p:blipFill>
          <a:blip r:embed="rId3" cstate="print">
            <a:extLst>
              <a:ext uri="{28A0092B-C50C-407E-A947-70E740481C1C}">
                <a14:useLocalDpi xmlns="" xmlns:a14="http://schemas.microsoft.com/office/drawing/2010/main" val="0"/>
              </a:ext>
            </a:extLst>
          </a:blip>
          <a:srcRect/>
          <a:stretch>
            <a:fillRect/>
          </a:stretch>
        </p:blipFill>
        <p:spPr>
          <a:xfrm>
            <a:off x="5410200" y="2590800"/>
            <a:ext cx="2895600" cy="1939925"/>
          </a:xfrm>
        </p:spPr>
      </p:pic>
      <p:pic>
        <p:nvPicPr>
          <p:cNvPr id="278533" name="Picture 12" descr="main_realty_300x375a"/>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5600" y="4953000"/>
            <a:ext cx="1312863"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4" name="Picture 14" descr="ldservices_r5_c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19800" y="5867400"/>
            <a:ext cx="28575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5" name="Picture 15" descr="ldservices_r5_c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38800" y="5867400"/>
            <a:ext cx="28575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6" name="Picture 16" descr="ldservices_r5_c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57800" y="5867400"/>
            <a:ext cx="28575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2957785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39">
                                            <p:txEl>
                                              <p:pRg st="2" end="2"/>
                                            </p:txEl>
                                          </p:spTgt>
                                        </p:tgtEl>
                                        <p:attrNameLst>
                                          <p:attrName>style.visibility</p:attrName>
                                        </p:attrNameLst>
                                      </p:cBhvr>
                                      <p:to>
                                        <p:strVal val="visible"/>
                                      </p:to>
                                    </p:set>
                                    <p:animEffect transition="in" filter="blinds(horizontal)">
                                      <p:cBhvr>
                                        <p:cTn id="12" dur="500"/>
                                        <p:tgtEl>
                                          <p:spTgt spid="143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339">
                                            <p:txEl>
                                              <p:pRg st="4" end="4"/>
                                            </p:txEl>
                                          </p:spTgt>
                                        </p:tgtEl>
                                        <p:attrNameLst>
                                          <p:attrName>style.visibility</p:attrName>
                                        </p:attrNameLst>
                                      </p:cBhvr>
                                      <p:to>
                                        <p:strVal val="visible"/>
                                      </p:to>
                                    </p:set>
                                    <p:animEffect transition="in" filter="blinds(horizontal)">
                                      <p:cBhvr>
                                        <p:cTn id="17"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2743200" y="838200"/>
            <a:ext cx="6019800" cy="16002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3314" name="Rectangle 2"/>
          <p:cNvSpPr>
            <a:spLocks noGrp="1" noChangeArrowheads="1"/>
          </p:cNvSpPr>
          <p:nvPr>
            <p:ph type="title"/>
          </p:nvPr>
        </p:nvSpPr>
        <p:spPr>
          <a:xfrm>
            <a:off x="457200" y="228600"/>
            <a:ext cx="8686800" cy="1189038"/>
          </a:xfrm>
        </p:spPr>
        <p:txBody>
          <a:bodyPr/>
          <a:lstStyle/>
          <a:p>
            <a:pPr>
              <a:defRPr/>
            </a:pPr>
            <a:r>
              <a:rPr lang="en-US" sz="4000">
                <a:latin typeface="Garamond" charset="0"/>
              </a:rPr>
              <a:t>Corporate Monopolies</a:t>
            </a:r>
            <a:endParaRPr lang="en-US" sz="3800">
              <a:latin typeface="Garamond" charset="0"/>
            </a:endParaRPr>
          </a:p>
        </p:txBody>
      </p:sp>
      <p:sp>
        <p:nvSpPr>
          <p:cNvPr id="26627" name="Rectangle 3"/>
          <p:cNvSpPr>
            <a:spLocks noGrp="1" noChangeArrowheads="1"/>
          </p:cNvSpPr>
          <p:nvPr>
            <p:ph idx="1"/>
          </p:nvPr>
        </p:nvSpPr>
        <p:spPr>
          <a:xfrm>
            <a:off x="304800" y="1600200"/>
            <a:ext cx="2667000" cy="4530725"/>
          </a:xfrm>
        </p:spPr>
        <p:txBody>
          <a:bodyPr rtlCol="0">
            <a:normAutofit/>
          </a:bodyPr>
          <a:lstStyle/>
          <a:p>
            <a:pPr fontAlgn="auto">
              <a:spcAft>
                <a:spcPts val="0"/>
              </a:spcAft>
              <a:buFont typeface="Arial" pitchFamily="34" charset="0"/>
              <a:buChar char="•"/>
              <a:defRPr/>
            </a:pPr>
            <a:r>
              <a:rPr lang="en-US" dirty="0">
                <a:latin typeface="Arial" charset="0"/>
                <a:ea typeface="+mn-ea"/>
                <a:cs typeface="+mn-cs"/>
              </a:rPr>
              <a:t>Horizontal and Vertical Integration</a:t>
            </a:r>
          </a:p>
          <a:p>
            <a:pPr marL="0" indent="0" fontAlgn="auto">
              <a:spcAft>
                <a:spcPts val="0"/>
              </a:spcAft>
              <a:buFont typeface="Wingdings" charset="0"/>
              <a:buNone/>
              <a:defRPr/>
            </a:pPr>
            <a:endParaRPr lang="en-US" dirty="0">
              <a:latin typeface="Arial" charset="0"/>
              <a:ea typeface="+mn-ea"/>
              <a:cs typeface="+mn-cs"/>
            </a:endParaRPr>
          </a:p>
        </p:txBody>
      </p:sp>
      <p:pic>
        <p:nvPicPr>
          <p:cNvPr id="27955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62550" y="45720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57"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05200" y="4572000"/>
            <a:ext cx="14097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58"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81800" y="4572000"/>
            <a:ext cx="14097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59"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5200" y="2438400"/>
            <a:ext cx="1457325"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60"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400" y="2438400"/>
            <a:ext cx="1457325"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61"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5600" y="2438400"/>
            <a:ext cx="1457325"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62"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29200" y="1219200"/>
            <a:ext cx="1524000"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63" name="Picture 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000" y="1219200"/>
            <a:ext cx="1524000"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64" name="Picture 1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5600" y="1219200"/>
            <a:ext cx="153987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Oval 17"/>
          <p:cNvSpPr/>
          <p:nvPr/>
        </p:nvSpPr>
        <p:spPr>
          <a:xfrm>
            <a:off x="3276600" y="838200"/>
            <a:ext cx="1981200" cy="58674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Tree>
    <p:extLst>
      <p:ext uri="{BB962C8B-B14F-4D97-AF65-F5344CB8AC3E}">
        <p14:creationId xmlns="" xmlns:p14="http://schemas.microsoft.com/office/powerpoint/2010/main" val="333986015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a:defRPr/>
            </a:pPr>
            <a:r>
              <a:rPr lang="en-US">
                <a:latin typeface="Garamond" charset="0"/>
              </a:rPr>
              <a:t>Henry Bessemer </a:t>
            </a:r>
          </a:p>
        </p:txBody>
      </p:sp>
      <p:sp>
        <p:nvSpPr>
          <p:cNvPr id="67586" name="Content Placeholder 2"/>
          <p:cNvSpPr>
            <a:spLocks noGrp="1"/>
          </p:cNvSpPr>
          <p:nvPr>
            <p:ph idx="1"/>
          </p:nvPr>
        </p:nvSpPr>
        <p:spPr>
          <a:xfrm>
            <a:off x="457200" y="1600200"/>
            <a:ext cx="7467600" cy="4873625"/>
          </a:xfrm>
        </p:spPr>
        <p:txBody>
          <a:bodyPr rtlCol="0">
            <a:normAutofit/>
          </a:bodyPr>
          <a:lstStyle/>
          <a:p>
            <a:pPr fontAlgn="auto">
              <a:spcAft>
                <a:spcPts val="0"/>
              </a:spcAft>
              <a:buFont typeface="Arial" pitchFamily="34" charset="0"/>
              <a:buChar char="•"/>
              <a:defRPr/>
            </a:pPr>
            <a:r>
              <a:rPr lang="en-US" dirty="0" smtClean="0">
                <a:latin typeface="Arial" charset="0"/>
                <a:ea typeface="+mn-ea"/>
                <a:cs typeface="+mn-cs"/>
              </a:rPr>
              <a:t>Developed the first cost-efficient process to manufacture steel around 1854. This helped lead to the Industrial Revolution. </a:t>
            </a:r>
          </a:p>
          <a:p>
            <a:pPr fontAlgn="auto">
              <a:spcAft>
                <a:spcPts val="0"/>
              </a:spcAft>
              <a:buFont typeface="Arial" pitchFamily="34" charset="0"/>
              <a:buChar char="•"/>
              <a:defRPr/>
            </a:pPr>
            <a:endParaRPr lang="en-US" dirty="0" smtClean="0">
              <a:latin typeface="Arial" charset="0"/>
              <a:ea typeface="+mn-ea"/>
              <a:cs typeface="+mn-cs"/>
            </a:endParaRPr>
          </a:p>
        </p:txBody>
      </p:sp>
    </p:spTree>
    <p:extLst>
      <p:ext uri="{BB962C8B-B14F-4D97-AF65-F5344CB8AC3E}">
        <p14:creationId xmlns="" xmlns:p14="http://schemas.microsoft.com/office/powerpoint/2010/main" val="20742023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457200" y="277813"/>
            <a:ext cx="5638800" cy="1139825"/>
          </a:xfrm>
        </p:spPr>
        <p:txBody>
          <a:bodyPr rtlCol="0">
            <a:normAutofit fontScale="90000"/>
          </a:bodyPr>
          <a:lstStyle/>
          <a:p>
            <a:pPr fontAlgn="auto">
              <a:spcAft>
                <a:spcPts val="0"/>
              </a:spcAft>
              <a:defRPr/>
            </a:pPr>
            <a:r>
              <a:rPr lang="en-US" sz="3800" dirty="0">
                <a:latin typeface="Times New Roman" charset="0"/>
                <a:ea typeface="+mj-ea"/>
                <a:cs typeface="+mj-cs"/>
              </a:rPr>
              <a:t>Andrew Carnegie</a:t>
            </a:r>
            <a:br>
              <a:rPr lang="en-US" sz="3800" dirty="0">
                <a:latin typeface="Times New Roman" charset="0"/>
                <a:ea typeface="+mj-ea"/>
                <a:cs typeface="+mj-cs"/>
              </a:rPr>
            </a:br>
            <a:r>
              <a:rPr lang="en-US" sz="3800" dirty="0">
                <a:latin typeface="Times New Roman" charset="0"/>
                <a:ea typeface="+mj-ea"/>
                <a:cs typeface="+mj-cs"/>
              </a:rPr>
              <a:t>$75 Billion</a:t>
            </a:r>
          </a:p>
        </p:txBody>
      </p:sp>
      <p:sp>
        <p:nvSpPr>
          <p:cNvPr id="281602" name="Rectangle 3"/>
          <p:cNvSpPr>
            <a:spLocks noGrp="1" noChangeArrowheads="1"/>
          </p:cNvSpPr>
          <p:nvPr>
            <p:ph type="body" sz="half" idx="1"/>
          </p:nvPr>
        </p:nvSpPr>
        <p:spPr>
          <a:xfrm>
            <a:off x="457200" y="1417638"/>
            <a:ext cx="5334000" cy="5211762"/>
          </a:xfrm>
        </p:spPr>
        <p:txBody>
          <a:bodyPr>
            <a:normAutofit/>
          </a:bodyPr>
          <a:lstStyle/>
          <a:p>
            <a:pPr>
              <a:lnSpc>
                <a:spcPct val="80000"/>
              </a:lnSpc>
            </a:pPr>
            <a:r>
              <a:rPr lang="en-US" sz="2000" dirty="0">
                <a:latin typeface="Arial" charset="0"/>
              </a:rPr>
              <a:t>Andrew Carnegie came from Scotland with his parents in 1848. </a:t>
            </a:r>
          </a:p>
          <a:p>
            <a:pPr>
              <a:lnSpc>
                <a:spcPct val="80000"/>
              </a:lnSpc>
              <a:buFont typeface="Wingdings" charset="0"/>
              <a:buNone/>
            </a:pPr>
            <a:endParaRPr lang="en-US" sz="2000" dirty="0">
              <a:latin typeface="Arial" charset="0"/>
            </a:endParaRPr>
          </a:p>
          <a:p>
            <a:pPr>
              <a:lnSpc>
                <a:spcPct val="80000"/>
              </a:lnSpc>
            </a:pPr>
            <a:r>
              <a:rPr lang="en-US" sz="2000" dirty="0">
                <a:latin typeface="Arial" charset="0"/>
              </a:rPr>
              <a:t>In 1861, at the age of 26, he started up the Freedom Iron Company, and used the new Bessemer process for making steel </a:t>
            </a:r>
          </a:p>
          <a:p>
            <a:pPr>
              <a:lnSpc>
                <a:spcPct val="80000"/>
              </a:lnSpc>
              <a:buFont typeface="Wingdings" charset="0"/>
              <a:buNone/>
            </a:pPr>
            <a:endParaRPr lang="en-US" sz="2000" dirty="0">
              <a:latin typeface="Arial" charset="0"/>
            </a:endParaRPr>
          </a:p>
          <a:p>
            <a:pPr>
              <a:lnSpc>
                <a:spcPct val="80000"/>
              </a:lnSpc>
            </a:pPr>
            <a:r>
              <a:rPr lang="en-US" sz="2000" dirty="0">
                <a:latin typeface="Arial" charset="0"/>
              </a:rPr>
              <a:t>He formed all of his companies into the Carnegie Steel Company in 1899, which controlled raw materials, manufacturing, storage, and distribution for steel.</a:t>
            </a:r>
          </a:p>
          <a:p>
            <a:pPr lvl="1">
              <a:lnSpc>
                <a:spcPct val="80000"/>
              </a:lnSpc>
            </a:pPr>
            <a:r>
              <a:rPr lang="en-US" sz="2000" dirty="0">
                <a:latin typeface="Arial" charset="0"/>
              </a:rPr>
              <a:t>Vertical </a:t>
            </a:r>
            <a:r>
              <a:rPr lang="en-US" sz="2000" dirty="0" smtClean="0">
                <a:latin typeface="Arial" charset="0"/>
              </a:rPr>
              <a:t>Integration</a:t>
            </a:r>
          </a:p>
          <a:p>
            <a:pPr lvl="1">
              <a:lnSpc>
                <a:spcPct val="80000"/>
              </a:lnSpc>
            </a:pPr>
            <a:endParaRPr lang="en-US" sz="1800" dirty="0">
              <a:latin typeface="Arial" charset="0"/>
            </a:endParaRPr>
          </a:p>
          <a:p>
            <a:pPr lvl="1">
              <a:lnSpc>
                <a:spcPct val="80000"/>
              </a:lnSpc>
            </a:pPr>
            <a:r>
              <a:rPr lang="en-US" sz="1800" dirty="0" smtClean="0">
                <a:latin typeface="Arial" charset="0"/>
                <a:hlinkClick r:id="rId2"/>
              </a:rPr>
              <a:t>http://www.biography.com/people/andrew-carnegie-9238756/videos/andrew-carnegie-steel-people-2079161373</a:t>
            </a:r>
            <a:endParaRPr lang="en-US" sz="1800" dirty="0" smtClean="0">
              <a:latin typeface="Arial" charset="0"/>
            </a:endParaRPr>
          </a:p>
          <a:p>
            <a:pPr lvl="1">
              <a:lnSpc>
                <a:spcPct val="80000"/>
              </a:lnSpc>
            </a:pPr>
            <a:r>
              <a:rPr lang="en-US" sz="1800" dirty="0" smtClean="0">
                <a:hlinkClick r:id="rId3"/>
              </a:rPr>
              <a:t>http://www.history.com/topics/andrew-carnegie/videos/the-men-who-built-america-andrew-carnegie#</a:t>
            </a:r>
            <a:endParaRPr lang="en-US" sz="1800" dirty="0" smtClean="0"/>
          </a:p>
          <a:p>
            <a:pPr lvl="1">
              <a:lnSpc>
                <a:spcPct val="80000"/>
              </a:lnSpc>
            </a:pPr>
            <a:endParaRPr lang="en-US" sz="1800" dirty="0">
              <a:latin typeface="Arial" charset="0"/>
            </a:endParaRPr>
          </a:p>
        </p:txBody>
      </p:sp>
      <p:pic>
        <p:nvPicPr>
          <p:cNvPr id="281603" name="Picture 7" descr="Image:Andrew Carnegie, three-quarter length portrait, seated, facing slightly left, 1913.jpg">
            <a:hlinkClick r:id="rId4"/>
          </p:cNvPr>
          <p:cNvPicPr>
            <a:picLocks noGrp="1" noChangeAspect="1" noChangeArrowheads="1"/>
          </p:cNvPicPr>
          <p:nvPr>
            <p:ph sz="half" idx="2"/>
          </p:nvPr>
        </p:nvPicPr>
        <p:blipFill>
          <a:blip r:embed="rId5" cstate="print">
            <a:extLst>
              <a:ext uri="{28A0092B-C50C-407E-A947-70E740481C1C}">
                <a14:useLocalDpi xmlns="" xmlns:a14="http://schemas.microsoft.com/office/drawing/2010/main" val="0"/>
              </a:ext>
            </a:extLst>
          </a:blip>
          <a:srcRect/>
          <a:stretch>
            <a:fillRect/>
          </a:stretch>
        </p:blipFill>
        <p:spPr>
          <a:xfrm>
            <a:off x="6096000" y="381000"/>
            <a:ext cx="2809875" cy="3276600"/>
          </a:xfrm>
        </p:spPr>
      </p:pic>
    </p:spTree>
    <p:extLst>
      <p:ext uri="{BB962C8B-B14F-4D97-AF65-F5344CB8AC3E}">
        <p14:creationId xmlns="" xmlns:p14="http://schemas.microsoft.com/office/powerpoint/2010/main" val="841399595"/>
      </p:ext>
    </p:extLst>
  </p:cSld>
  <p:clrMapOvr>
    <a:masterClrMapping/>
  </p:clrMapOvr>
  <p:transition>
    <p:randomBa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1217781"/>
            <a:ext cx="8229600" cy="1143000"/>
          </a:xfrm>
        </p:spPr>
        <p:txBody>
          <a:bodyPr>
            <a:normAutofit fontScale="90000"/>
          </a:bodyPr>
          <a:lstStyle/>
          <a:p>
            <a:pPr>
              <a:defRPr/>
            </a:pPr>
            <a:r>
              <a:rPr lang="en-US" i="1" dirty="0" smtClean="0">
                <a:latin typeface="Calibri" charset="0"/>
              </a:rPr>
              <a:t>The </a:t>
            </a:r>
            <a:r>
              <a:rPr lang="en-US" i="1" dirty="0">
                <a:latin typeface="Calibri" charset="0"/>
              </a:rPr>
              <a:t>Gospel of Wealth </a:t>
            </a:r>
            <a:r>
              <a:rPr lang="en-US" dirty="0">
                <a:latin typeface="Calibri" charset="0"/>
              </a:rPr>
              <a:t>by  Andrew Carnegie</a:t>
            </a:r>
            <a:br>
              <a:rPr lang="en-US" dirty="0">
                <a:latin typeface="Calibri" charset="0"/>
              </a:rPr>
            </a:br>
            <a:endParaRPr lang="en-US" dirty="0">
              <a:latin typeface="Calibri" charset="0"/>
            </a:endParaRPr>
          </a:p>
        </p:txBody>
      </p:sp>
      <p:sp>
        <p:nvSpPr>
          <p:cNvPr id="269314" name="Content Placeholder 2"/>
          <p:cNvSpPr>
            <a:spLocks noGrp="1"/>
          </p:cNvSpPr>
          <p:nvPr>
            <p:ph idx="1"/>
          </p:nvPr>
        </p:nvSpPr>
        <p:spPr>
          <a:xfrm>
            <a:off x="457200" y="2360781"/>
            <a:ext cx="7467600" cy="4113044"/>
          </a:xfrm>
        </p:spPr>
        <p:txBody>
          <a:bodyPr>
            <a:normAutofit/>
          </a:bodyPr>
          <a:lstStyle/>
          <a:p>
            <a:endParaRPr lang="en-US" dirty="0">
              <a:latin typeface="Calibri" charset="0"/>
            </a:endParaRPr>
          </a:p>
          <a:p>
            <a:r>
              <a:rPr lang="en-US" dirty="0" smtClean="0">
                <a:latin typeface="Calibri" charset="0"/>
              </a:rPr>
              <a:t>“In bestowing charity, the main consideration should be to help those who will help themselves; to produce part of the means by which those who desire to improve may do so; to give those who desire to rise the aids by which they may rise; to assist.”</a:t>
            </a:r>
            <a:endParaRPr lang="en-US" dirty="0">
              <a:latin typeface="Calibri" charset="0"/>
            </a:endParaRPr>
          </a:p>
        </p:txBody>
      </p:sp>
    </p:spTree>
    <p:extLst>
      <p:ext uri="{BB962C8B-B14F-4D97-AF65-F5344CB8AC3E}">
        <p14:creationId xmlns="" xmlns:p14="http://schemas.microsoft.com/office/powerpoint/2010/main" val="880178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Bloom’s Questions </a:t>
            </a:r>
            <a:endParaRPr lang="en-US" dirty="0"/>
          </a:p>
        </p:txBody>
      </p:sp>
      <p:sp>
        <p:nvSpPr>
          <p:cNvPr id="3" name="Text Placeholder 2"/>
          <p:cNvSpPr>
            <a:spLocks noGrp="1"/>
          </p:cNvSpPr>
          <p:nvPr>
            <p:ph type="body" sz="half" idx="1"/>
          </p:nvPr>
        </p:nvSpPr>
        <p:spPr/>
        <p:txBody>
          <a:bodyPr>
            <a:normAutofit fontScale="70000" lnSpcReduction="20000"/>
          </a:bodyPr>
          <a:lstStyle/>
          <a:p>
            <a:pPr marL="514350" indent="-514350">
              <a:buFont typeface="+mj-lt"/>
              <a:buAutoNum type="arabicPeriod"/>
            </a:pPr>
            <a:r>
              <a:rPr lang="en-US" dirty="0" smtClean="0"/>
              <a:t>Who was he? How would you describe his impact on the Gilded Age? </a:t>
            </a:r>
          </a:p>
          <a:p>
            <a:pPr marL="514350" indent="-514350">
              <a:buFont typeface="+mj-lt"/>
              <a:buAutoNum type="arabicPeriod"/>
            </a:pPr>
            <a:r>
              <a:rPr lang="en-US" dirty="0" smtClean="0"/>
              <a:t>Classify him as an inventor, entrepreneur, or ‘robber baron.’ </a:t>
            </a:r>
          </a:p>
          <a:p>
            <a:pPr marL="514350" indent="-514350">
              <a:buFont typeface="+mj-lt"/>
              <a:buAutoNum type="arabicPeriod"/>
            </a:pPr>
            <a:r>
              <a:rPr lang="en-US" dirty="0" smtClean="0"/>
              <a:t>What facts/textual evidence back this up? </a:t>
            </a:r>
          </a:p>
          <a:p>
            <a:pPr marL="514350" indent="-514350">
              <a:buFont typeface="+mj-lt"/>
              <a:buAutoNum type="arabicPeriod"/>
            </a:pPr>
            <a:r>
              <a:rPr lang="en-US" dirty="0" smtClean="0"/>
              <a:t>Contributions to the Gilded Age? </a:t>
            </a:r>
          </a:p>
          <a:p>
            <a:pPr marL="514350" indent="-514350">
              <a:buFont typeface="+mj-lt"/>
              <a:buAutoNum type="arabicPeriod"/>
            </a:pPr>
            <a:r>
              <a:rPr lang="en-US" dirty="0" smtClean="0"/>
              <a:t>Support the importance of this man’s contributions to the Gilded Age. Give criteria. </a:t>
            </a:r>
          </a:p>
          <a:p>
            <a:endParaRPr lang="en-US" dirty="0"/>
          </a:p>
        </p:txBody>
      </p:sp>
      <p:sp>
        <p:nvSpPr>
          <p:cNvPr id="4" name="Content Placeholder 3"/>
          <p:cNvSpPr>
            <a:spLocks noGrp="1"/>
          </p:cNvSpPr>
          <p:nvPr>
            <p:ph sz="half" idx="2"/>
          </p:nvPr>
        </p:nvSpPr>
        <p:spPr/>
        <p:txBody>
          <a:bodyPr>
            <a:normAutofit fontScale="77500" lnSpcReduction="20000"/>
          </a:bodyPr>
          <a:lstStyle/>
          <a:p>
            <a:pPr marL="0" indent="0">
              <a:buNone/>
            </a:pPr>
            <a:r>
              <a:rPr lang="en-US" dirty="0" smtClean="0"/>
              <a:t>6. Can you predict the outcome if your assigned person never existed? What would life have been like in America? </a:t>
            </a:r>
          </a:p>
          <a:p>
            <a:pPr marL="0" indent="0">
              <a:buNone/>
            </a:pPr>
            <a:r>
              <a:rPr lang="en-US" dirty="0" smtClean="0"/>
              <a:t>7. How could you improve upon their invention today? </a:t>
            </a:r>
          </a:p>
          <a:p>
            <a:pPr marL="0" indent="0">
              <a:buNone/>
            </a:pPr>
            <a:r>
              <a:rPr lang="en-US" dirty="0" smtClean="0"/>
              <a:t>8. Come up with an invention for America today. How will this invention affect American life? </a:t>
            </a:r>
            <a:endParaRPr lang="en-US" dirty="0"/>
          </a:p>
        </p:txBody>
      </p:sp>
    </p:spTree>
    <p:extLst>
      <p:ext uri="{BB962C8B-B14F-4D97-AF65-F5344CB8AC3E}">
        <p14:creationId xmlns="" xmlns:p14="http://schemas.microsoft.com/office/powerpoint/2010/main" val="25743798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57200" y="277813"/>
            <a:ext cx="5299430" cy="1139825"/>
          </a:xfrm>
        </p:spPr>
        <p:txBody>
          <a:bodyPr rtlCol="0">
            <a:normAutofit fontScale="90000"/>
          </a:bodyPr>
          <a:lstStyle/>
          <a:p>
            <a:pPr fontAlgn="auto">
              <a:spcAft>
                <a:spcPts val="0"/>
              </a:spcAft>
              <a:defRPr/>
            </a:pPr>
            <a:r>
              <a:rPr lang="en-US" sz="3800" dirty="0">
                <a:latin typeface="Times New Roman" charset="0"/>
                <a:ea typeface="+mj-ea"/>
                <a:cs typeface="+mj-cs"/>
              </a:rPr>
              <a:t>John D. Rockefeller</a:t>
            </a:r>
            <a:br>
              <a:rPr lang="en-US" sz="3800" dirty="0">
                <a:latin typeface="Times New Roman" charset="0"/>
                <a:ea typeface="+mj-ea"/>
                <a:cs typeface="+mj-cs"/>
              </a:rPr>
            </a:br>
            <a:r>
              <a:rPr lang="en-US" sz="3800" dirty="0">
                <a:latin typeface="Times New Roman" charset="0"/>
                <a:ea typeface="+mj-ea"/>
                <a:cs typeface="+mj-cs"/>
              </a:rPr>
              <a:t>$192 Billion</a:t>
            </a:r>
          </a:p>
        </p:txBody>
      </p:sp>
      <p:sp>
        <p:nvSpPr>
          <p:cNvPr id="282626" name="Rectangle 3"/>
          <p:cNvSpPr>
            <a:spLocks noGrp="1" noChangeArrowheads="1"/>
          </p:cNvSpPr>
          <p:nvPr>
            <p:ph type="body" sz="half" idx="1"/>
          </p:nvPr>
        </p:nvSpPr>
        <p:spPr>
          <a:xfrm>
            <a:off x="457200" y="1600200"/>
            <a:ext cx="4648200" cy="4530725"/>
          </a:xfrm>
        </p:spPr>
        <p:txBody>
          <a:bodyPr/>
          <a:lstStyle/>
          <a:p>
            <a:r>
              <a:rPr lang="en-US" sz="2200" dirty="0">
                <a:latin typeface="Arial" charset="0"/>
              </a:rPr>
              <a:t>Born in 1839</a:t>
            </a:r>
          </a:p>
          <a:p>
            <a:r>
              <a:rPr lang="en-US" sz="2200" dirty="0">
                <a:latin typeface="Arial" charset="0"/>
              </a:rPr>
              <a:t>S</a:t>
            </a:r>
            <a:r>
              <a:rPr lang="en-US" sz="2200" dirty="0" smtClean="0">
                <a:latin typeface="Arial" charset="0"/>
              </a:rPr>
              <a:t>tarted out as </a:t>
            </a:r>
            <a:r>
              <a:rPr lang="en-US" sz="2200" dirty="0">
                <a:latin typeface="Arial" charset="0"/>
              </a:rPr>
              <a:t>a bookkeeper </a:t>
            </a:r>
          </a:p>
          <a:p>
            <a:r>
              <a:rPr lang="en-US" sz="2200" dirty="0">
                <a:latin typeface="Arial" charset="0"/>
              </a:rPr>
              <a:t>E</a:t>
            </a:r>
            <a:r>
              <a:rPr lang="en-US" sz="2200" dirty="0" smtClean="0">
                <a:latin typeface="Arial" charset="0"/>
              </a:rPr>
              <a:t>stablished </a:t>
            </a:r>
            <a:r>
              <a:rPr lang="en-US" sz="2200" dirty="0">
                <a:latin typeface="Arial" charset="0"/>
              </a:rPr>
              <a:t>one of the first oil refineries</a:t>
            </a:r>
          </a:p>
          <a:p>
            <a:r>
              <a:rPr lang="en-US" sz="2200" dirty="0">
                <a:latin typeface="Arial" charset="0"/>
              </a:rPr>
              <a:t>1870—With partners, forms a business trust: Standard Oil</a:t>
            </a:r>
          </a:p>
          <a:p>
            <a:r>
              <a:rPr lang="en-US" sz="2200" dirty="0">
                <a:latin typeface="Arial" charset="0"/>
              </a:rPr>
              <a:t>At its peak, controls 90% of all oil companies</a:t>
            </a:r>
          </a:p>
          <a:p>
            <a:pPr lvl="1"/>
            <a:r>
              <a:rPr lang="en-US" sz="1800" dirty="0">
                <a:latin typeface="Arial" charset="0"/>
              </a:rPr>
              <a:t>Horizontal Integration</a:t>
            </a:r>
          </a:p>
        </p:txBody>
      </p:sp>
      <p:pic>
        <p:nvPicPr>
          <p:cNvPr id="282627" name="Picture 10" descr="Image:OILSTOCK.JPG">
            <a:hlinkClick r:id="rId2"/>
          </p:cNvPr>
          <p:cNvPicPr>
            <a:picLocks noGrp="1" noChangeAspect="1" noChangeArrowheads="1"/>
          </p:cNvPicPr>
          <p:nvPr>
            <p:ph sz="quarter" idx="2"/>
          </p:nvPr>
        </p:nvPicPr>
        <p:blipFill>
          <a:blip r:embed="rId3" cstate="print">
            <a:extLst>
              <a:ext uri="{28A0092B-C50C-407E-A947-70E740481C1C}">
                <a14:useLocalDpi xmlns="" xmlns:a14="http://schemas.microsoft.com/office/drawing/2010/main" val="0"/>
              </a:ext>
            </a:extLst>
          </a:blip>
          <a:srcRect t="5569" b="5569"/>
          <a:stretch>
            <a:fillRect/>
          </a:stretch>
        </p:blipFill>
        <p:spPr>
          <a:xfrm>
            <a:off x="4627563" y="4662488"/>
            <a:ext cx="3771900" cy="2044700"/>
          </a:xfrm>
        </p:spPr>
      </p:pic>
      <p:pic>
        <p:nvPicPr>
          <p:cNvPr id="282628" name="Picture 5" descr="Image:John D. Rockefeller 1885.jpg">
            <a:hlinkClick r:id="rId4"/>
          </p:cNvPr>
          <p:cNvPicPr>
            <a:picLocks noGrp="1" noChangeAspect="1" noChangeArrowheads="1"/>
          </p:cNvPicPr>
          <p:nvPr>
            <p:ph sz="quarter" idx="3"/>
          </p:nvPr>
        </p:nvPicPr>
        <p:blipFill>
          <a:blip r:embed="rId5" cstate="print">
            <a:extLst>
              <a:ext uri="{28A0092B-C50C-407E-A947-70E740481C1C}">
                <a14:useLocalDpi xmlns="" xmlns:a14="http://schemas.microsoft.com/office/drawing/2010/main" val="0"/>
              </a:ext>
            </a:extLst>
          </a:blip>
          <a:srcRect/>
          <a:stretch>
            <a:fillRect/>
          </a:stretch>
        </p:blipFill>
        <p:spPr>
          <a:xfrm>
            <a:off x="6019800" y="381000"/>
            <a:ext cx="2692400" cy="3886200"/>
          </a:xfrm>
        </p:spPr>
      </p:pic>
    </p:spTree>
    <p:extLst>
      <p:ext uri="{BB962C8B-B14F-4D97-AF65-F5344CB8AC3E}">
        <p14:creationId xmlns="" xmlns:p14="http://schemas.microsoft.com/office/powerpoint/2010/main" val="1080648940"/>
      </p:ext>
    </p:extLst>
  </p:cSld>
  <p:clrMapOvr>
    <a:masterClrMapping/>
  </p:clrMapOvr>
  <p:transition>
    <p:randomBa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normAutofit/>
          </a:bodyPr>
          <a:lstStyle/>
          <a:p>
            <a:pPr>
              <a:defRPr/>
            </a:pPr>
            <a:r>
              <a:rPr lang="en-US" sz="4000">
                <a:latin typeface="Tahoma" charset="0"/>
              </a:rPr>
              <a:t>John Rockefeller and Standard Oil</a:t>
            </a:r>
          </a:p>
        </p:txBody>
      </p:sp>
      <p:sp>
        <p:nvSpPr>
          <p:cNvPr id="283650" name="Rectangle 3"/>
          <p:cNvSpPr>
            <a:spLocks noGrp="1" noChangeArrowheads="1"/>
          </p:cNvSpPr>
          <p:nvPr>
            <p:ph sz="half" idx="1"/>
          </p:nvPr>
        </p:nvSpPr>
        <p:spPr/>
        <p:txBody>
          <a:bodyPr/>
          <a:lstStyle/>
          <a:p>
            <a:pPr>
              <a:lnSpc>
                <a:spcPct val="90000"/>
              </a:lnSpc>
              <a:buFont typeface="Wingdings" charset="0"/>
              <a:buChar char="n"/>
            </a:pPr>
            <a:r>
              <a:rPr lang="en-US" dirty="0">
                <a:latin typeface="Calibri" charset="0"/>
              </a:rPr>
              <a:t>Recognized the potential of the oil industry</a:t>
            </a:r>
          </a:p>
          <a:p>
            <a:pPr>
              <a:lnSpc>
                <a:spcPct val="90000"/>
              </a:lnSpc>
              <a:buFont typeface="Wingdings" charset="0"/>
              <a:buChar char="n"/>
            </a:pPr>
            <a:r>
              <a:rPr lang="en-US" dirty="0">
                <a:latin typeface="Calibri" charset="0"/>
              </a:rPr>
              <a:t>Very hard worker</a:t>
            </a:r>
          </a:p>
          <a:p>
            <a:pPr>
              <a:lnSpc>
                <a:spcPct val="90000"/>
              </a:lnSpc>
              <a:buFont typeface="Wingdings" charset="0"/>
              <a:buChar char="n"/>
            </a:pPr>
            <a:r>
              <a:rPr lang="en-US" dirty="0">
                <a:latin typeface="Calibri" charset="0"/>
              </a:rPr>
              <a:t>Spent most profits from the company to improve production</a:t>
            </a:r>
          </a:p>
          <a:p>
            <a:pPr>
              <a:lnSpc>
                <a:spcPct val="90000"/>
              </a:lnSpc>
              <a:buFont typeface="Wingdings" charset="0"/>
              <a:buChar char="n"/>
            </a:pPr>
            <a:r>
              <a:rPr lang="en-US" b="1" u="sng" dirty="0" smtClean="0">
                <a:latin typeface="Calibri" charset="0"/>
              </a:rPr>
              <a:t>Philanthropist-</a:t>
            </a:r>
            <a:r>
              <a:rPr lang="en-US" dirty="0" smtClean="0">
                <a:latin typeface="Calibri" charset="0"/>
              </a:rPr>
              <a:t> </a:t>
            </a:r>
            <a:r>
              <a:rPr lang="en-US" dirty="0">
                <a:latin typeface="Calibri" charset="0"/>
              </a:rPr>
              <a:t>gave over $500 million to charities</a:t>
            </a:r>
          </a:p>
          <a:p>
            <a:pPr lvl="1">
              <a:lnSpc>
                <a:spcPct val="90000"/>
              </a:lnSpc>
              <a:buFont typeface="Wingdings" charset="0"/>
              <a:buChar char="n"/>
            </a:pPr>
            <a:endParaRPr lang="en-US" dirty="0">
              <a:latin typeface="Calibri" charset="0"/>
            </a:endParaRPr>
          </a:p>
        </p:txBody>
      </p:sp>
      <p:sp>
        <p:nvSpPr>
          <p:cNvPr id="283651" name="Rectangle 4"/>
          <p:cNvSpPr>
            <a:spLocks noGrp="1" noChangeArrowheads="1"/>
          </p:cNvSpPr>
          <p:nvPr>
            <p:ph sz="half" idx="2"/>
          </p:nvPr>
        </p:nvSpPr>
        <p:spPr>
          <a:xfrm>
            <a:off x="4191000" y="1600200"/>
            <a:ext cx="4724400" cy="5029200"/>
          </a:xfrm>
        </p:spPr>
        <p:txBody>
          <a:bodyPr/>
          <a:lstStyle/>
          <a:p>
            <a:pPr>
              <a:lnSpc>
                <a:spcPct val="90000"/>
              </a:lnSpc>
            </a:pPr>
            <a:r>
              <a:rPr lang="en-US" dirty="0">
                <a:latin typeface="Tahoma" charset="0"/>
              </a:rPr>
              <a:t>Made deals with the railroads to charge competitors more</a:t>
            </a:r>
          </a:p>
          <a:p>
            <a:pPr>
              <a:lnSpc>
                <a:spcPct val="90000"/>
              </a:lnSpc>
            </a:pPr>
            <a:r>
              <a:rPr lang="en-US" dirty="0" smtClean="0">
                <a:latin typeface="Tahoma" charset="0"/>
              </a:rPr>
              <a:t>Lowered </a:t>
            </a:r>
            <a:r>
              <a:rPr lang="en-US" dirty="0">
                <a:latin typeface="Tahoma" charset="0"/>
              </a:rPr>
              <a:t>prices to force other companies out of business-then raised prices</a:t>
            </a:r>
          </a:p>
          <a:p>
            <a:pPr>
              <a:lnSpc>
                <a:spcPct val="90000"/>
              </a:lnSpc>
            </a:pPr>
            <a:r>
              <a:rPr lang="en-US" dirty="0">
                <a:latin typeface="Tahoma" charset="0"/>
              </a:rPr>
              <a:t>Low pay for workers</a:t>
            </a:r>
          </a:p>
          <a:p>
            <a:pPr>
              <a:lnSpc>
                <a:spcPct val="90000"/>
              </a:lnSpc>
            </a:pPr>
            <a:r>
              <a:rPr lang="en-US" dirty="0">
                <a:latin typeface="Tahoma" charset="0"/>
              </a:rPr>
              <a:t>Sabotaged competitors</a:t>
            </a:r>
          </a:p>
          <a:p>
            <a:pPr>
              <a:lnSpc>
                <a:spcPct val="90000"/>
              </a:lnSpc>
            </a:pPr>
            <a:r>
              <a:rPr lang="en-US" dirty="0">
                <a:latin typeface="Tahoma" charset="0"/>
              </a:rPr>
              <a:t>Paid government officials in the Senate</a:t>
            </a:r>
          </a:p>
        </p:txBody>
      </p:sp>
    </p:spTree>
    <p:extLst>
      <p:ext uri="{BB962C8B-B14F-4D97-AF65-F5344CB8AC3E}">
        <p14:creationId xmlns="" xmlns:p14="http://schemas.microsoft.com/office/powerpoint/2010/main" val="36449707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5" descr="rock"/>
          <p:cNvPicPr>
            <a:picLocks noGrp="1" noChangeAspect="1" noChangeArrowheads="1"/>
          </p:cNvPicPr>
          <p:nvPr>
            <p:ph/>
          </p:nvPr>
        </p:nvPicPr>
        <p:blipFill>
          <a:blip r:embed="rId3" cstate="print">
            <a:extLst>
              <a:ext uri="{28A0092B-C50C-407E-A947-70E740481C1C}">
                <a14:useLocalDpi xmlns="" xmlns:a14="http://schemas.microsoft.com/office/drawing/2010/main" val="0"/>
              </a:ext>
            </a:extLst>
          </a:blip>
          <a:srcRect/>
          <a:stretch>
            <a:fillRect/>
          </a:stretch>
        </p:blipFill>
        <p:spPr>
          <a:xfrm>
            <a:off x="533400" y="898525"/>
            <a:ext cx="7856538" cy="4884738"/>
          </a:xfrm>
        </p:spPr>
      </p:pic>
      <p:sp>
        <p:nvSpPr>
          <p:cNvPr id="2" name="TextBox 1"/>
          <p:cNvSpPr txBox="1"/>
          <p:nvPr/>
        </p:nvSpPr>
        <p:spPr>
          <a:xfrm>
            <a:off x="635024" y="276115"/>
            <a:ext cx="3000078" cy="369332"/>
          </a:xfrm>
          <a:prstGeom prst="rect">
            <a:avLst/>
          </a:prstGeom>
          <a:noFill/>
        </p:spPr>
        <p:txBody>
          <a:bodyPr wrap="none" rtlCol="0">
            <a:spAutoFit/>
          </a:bodyPr>
          <a:lstStyle/>
          <a:p>
            <a:r>
              <a:rPr lang="en-US" dirty="0" smtClean="0"/>
              <a:t>Rockefeller – Political Cartoon </a:t>
            </a:r>
            <a:endParaRPr lang="en-US" dirty="0"/>
          </a:p>
        </p:txBody>
      </p:sp>
    </p:spTree>
    <p:extLst>
      <p:ext uri="{BB962C8B-B14F-4D97-AF65-F5344CB8AC3E}">
        <p14:creationId xmlns="" xmlns:p14="http://schemas.microsoft.com/office/powerpoint/2010/main" val="873374736"/>
      </p:ext>
    </p:extLst>
  </p:cSld>
  <p:clrMapOvr>
    <a:masterClrMapping/>
  </p:clrMapOvr>
  <p:transition>
    <p:randomBa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7" descr="Standard_oil_octopus_loc_color"/>
          <p:cNvPicPr>
            <a:picLocks noGrp="1" noChangeAspect="1" noChangeArrowheads="1"/>
          </p:cNvPicPr>
          <p:nvPr>
            <p:ph/>
          </p:nvPr>
        </p:nvPicPr>
        <p:blipFill>
          <a:blip r:embed="rId3" cstate="print">
            <a:extLst>
              <a:ext uri="{28A0092B-C50C-407E-A947-70E740481C1C}">
                <a14:useLocalDpi xmlns="" xmlns:a14="http://schemas.microsoft.com/office/drawing/2010/main" val="0"/>
              </a:ext>
            </a:extLst>
          </a:blip>
          <a:srcRect l="7066" r="7066"/>
          <a:stretch>
            <a:fillRect/>
          </a:stretch>
        </p:blipFill>
        <p:spPr/>
      </p:pic>
    </p:spTree>
    <p:extLst>
      <p:ext uri="{BB962C8B-B14F-4D97-AF65-F5344CB8AC3E}">
        <p14:creationId xmlns="" xmlns:p14="http://schemas.microsoft.com/office/powerpoint/2010/main" val="2309751682"/>
      </p:ext>
    </p:extLst>
  </p:cSld>
  <p:clrMapOvr>
    <a:masterClrMapping/>
  </p:clrMapOvr>
  <p:transition>
    <p:randomBa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Railroads effects </a:t>
            </a:r>
            <a:endParaRPr lang="en-US" dirty="0"/>
          </a:p>
        </p:txBody>
      </p:sp>
      <p:sp>
        <p:nvSpPr>
          <p:cNvPr id="12291" name="Content Placeholder 2"/>
          <p:cNvSpPr>
            <a:spLocks noGrp="1"/>
          </p:cNvSpPr>
          <p:nvPr>
            <p:ph sz="quarter" idx="1"/>
          </p:nvPr>
        </p:nvSpPr>
        <p:spPr>
          <a:xfrm>
            <a:off x="457200" y="1600200"/>
            <a:ext cx="7467600" cy="4873625"/>
          </a:xfrm>
        </p:spPr>
        <p:txBody>
          <a:bodyPr/>
          <a:lstStyle/>
          <a:p>
            <a:pPr eaLnBrk="1" hangingPunct="1"/>
            <a:r>
              <a:rPr lang="en-US" smtClean="0"/>
              <a:t>Faster transportation, communication</a:t>
            </a:r>
          </a:p>
          <a:p>
            <a:pPr eaLnBrk="1" hangingPunct="1"/>
            <a:r>
              <a:rPr lang="en-US" smtClean="0"/>
              <a:t>Shrinking world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4A0C76-2040-CA43-9356-0489822D3369}" type="slidenum">
              <a:rPr lang="en-US" sz="1200"/>
              <a:pPr eaLnBrk="1" hangingPunct="1"/>
              <a:t>50</a:t>
            </a:fld>
            <a:endParaRPr lang="en-US" sz="1200"/>
          </a:p>
        </p:txBody>
      </p:sp>
      <p:sp>
        <p:nvSpPr>
          <p:cNvPr id="328706" name="Text Box 2"/>
          <p:cNvSpPr txBox="1">
            <a:spLocks noChangeArrowheads="1"/>
          </p:cNvSpPr>
          <p:nvPr/>
        </p:nvSpPr>
        <p:spPr bwMode="auto">
          <a:xfrm>
            <a:off x="152400" y="152400"/>
            <a:ext cx="8915400" cy="831850"/>
          </a:xfrm>
          <a:prstGeom prst="rect">
            <a:avLst/>
          </a:prstGeom>
          <a:solidFill>
            <a:srgbClr val="B6C6A2"/>
          </a:solidFill>
          <a:ln w="9525">
            <a:solidFill>
              <a:schemeClr val="tx1"/>
            </a:solidFill>
            <a:miter lim="800000"/>
            <a:headEnd/>
            <a:tailEnd/>
          </a:ln>
          <a:effectLst/>
        </p:spPr>
        <p:txBody>
          <a:bodyPr>
            <a:spAutoFit/>
          </a:bodyPr>
          <a:lstStyle/>
          <a:p>
            <a:pPr algn="ctr">
              <a:spcBef>
                <a:spcPct val="50000"/>
              </a:spcBef>
              <a:defRPr/>
            </a:pPr>
            <a:r>
              <a:rPr lang="en-US" sz="2400" dirty="0">
                <a:solidFill>
                  <a:schemeClr val="accent6"/>
                </a:solidFill>
                <a:latin typeface="Tahoma" pitchFamily="34" charset="0"/>
                <a:ea typeface="+mn-ea"/>
              </a:rPr>
              <a:t>Large corporations developed in two major ways: horizontal or vertical integration </a:t>
            </a:r>
          </a:p>
        </p:txBody>
      </p:sp>
      <p:sp>
        <p:nvSpPr>
          <p:cNvPr id="289795" name="Text Box 3"/>
          <p:cNvSpPr txBox="1">
            <a:spLocks noChangeArrowheads="1"/>
          </p:cNvSpPr>
          <p:nvPr/>
        </p:nvSpPr>
        <p:spPr bwMode="auto">
          <a:xfrm>
            <a:off x="381000" y="1143000"/>
            <a:ext cx="8458200" cy="1749425"/>
          </a:xfrm>
          <a:prstGeom prst="rect">
            <a:avLst/>
          </a:prstGeom>
          <a:solidFill>
            <a:srgbClr val="F1EFAF"/>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2D5C8A"/>
                </a:solidFill>
                <a:latin typeface="Tahoma" charset="0"/>
              </a:rPr>
              <a:t>Horizontal integration is the growth of a business through acquiring additional business activities in the same industry. </a:t>
            </a:r>
          </a:p>
          <a:p>
            <a:pPr eaLnBrk="1" hangingPunct="1"/>
            <a:r>
              <a:rPr lang="en-US" sz="1800">
                <a:solidFill>
                  <a:srgbClr val="2D5C8A"/>
                </a:solidFill>
                <a:latin typeface="Tahoma" charset="0"/>
              </a:rPr>
              <a:t>   </a:t>
            </a:r>
          </a:p>
          <a:p>
            <a:pPr eaLnBrk="1" hangingPunct="1"/>
            <a:endParaRPr lang="en-US" sz="1800">
              <a:solidFill>
                <a:srgbClr val="2D5C8A"/>
              </a:solidFill>
              <a:latin typeface="Tahoma" charset="0"/>
            </a:endParaRPr>
          </a:p>
          <a:p>
            <a:pPr eaLnBrk="1" hangingPunct="1"/>
            <a:endParaRPr lang="en-US" sz="1800">
              <a:solidFill>
                <a:srgbClr val="2D5C8A"/>
              </a:solidFill>
              <a:latin typeface="Tahoma" charset="0"/>
            </a:endParaRPr>
          </a:p>
          <a:p>
            <a:pPr eaLnBrk="1" hangingPunct="1"/>
            <a:r>
              <a:rPr lang="en-US" sz="1800">
                <a:solidFill>
                  <a:srgbClr val="2D5C8A"/>
                </a:solidFill>
                <a:latin typeface="Tahoma" charset="0"/>
              </a:rPr>
              <a:t>   J.D.Rockefeller</a:t>
            </a:r>
            <a:r>
              <a:rPr lang="ja-JP" altLang="en-US" sz="1800">
                <a:solidFill>
                  <a:srgbClr val="2D5C8A"/>
                </a:solidFill>
                <a:latin typeface="Tahoma" charset="0"/>
              </a:rPr>
              <a:t>’</a:t>
            </a:r>
            <a:r>
              <a:rPr lang="en-US" altLang="ja-JP" sz="1800">
                <a:solidFill>
                  <a:srgbClr val="2D5C8A"/>
                </a:solidFill>
                <a:latin typeface="Tahoma" charset="0"/>
              </a:rPr>
              <a:t>s Standard Oil</a:t>
            </a:r>
            <a:endParaRPr lang="en-US" sz="1800">
              <a:solidFill>
                <a:srgbClr val="2D5C8A"/>
              </a:solidFill>
              <a:latin typeface="Tahoma" charset="0"/>
            </a:endParaRPr>
          </a:p>
        </p:txBody>
      </p:sp>
      <p:sp>
        <p:nvSpPr>
          <p:cNvPr id="289796" name="Text Box 4"/>
          <p:cNvSpPr txBox="1">
            <a:spLocks noChangeArrowheads="1"/>
          </p:cNvSpPr>
          <p:nvPr/>
        </p:nvSpPr>
        <p:spPr bwMode="auto">
          <a:xfrm>
            <a:off x="381000" y="4114800"/>
            <a:ext cx="8458200" cy="1616075"/>
          </a:xfrm>
          <a:prstGeom prst="rect">
            <a:avLst/>
          </a:prstGeom>
          <a:solidFill>
            <a:srgbClr val="F6BB8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2D5C8A"/>
                </a:solidFill>
                <a:latin typeface="Tahoma" charset="0"/>
              </a:rPr>
              <a:t>Vertical integration is the growth of a business through the acquisition of the materials that make the product, the factories that manufacture the products including the machines needed to produce the product, as well as the distribution channels to take the product to market. </a:t>
            </a:r>
          </a:p>
          <a:p>
            <a:pPr eaLnBrk="1" hangingPunct="1">
              <a:spcBef>
                <a:spcPct val="50000"/>
              </a:spcBef>
            </a:pPr>
            <a:r>
              <a:rPr lang="en-US" sz="1800">
                <a:solidFill>
                  <a:srgbClr val="2D5C8A"/>
                </a:solidFill>
                <a:latin typeface="Tahoma" charset="0"/>
              </a:rPr>
              <a:t>Andrew Carnegie's steel company</a:t>
            </a:r>
          </a:p>
        </p:txBody>
      </p:sp>
    </p:spTree>
    <p:extLst>
      <p:ext uri="{BB962C8B-B14F-4D97-AF65-F5344CB8AC3E}">
        <p14:creationId xmlns="" xmlns:p14="http://schemas.microsoft.com/office/powerpoint/2010/main" val="34722407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extBox 1"/>
          <p:cNvSpPr txBox="1">
            <a:spLocks noChangeArrowheads="1"/>
          </p:cNvSpPr>
          <p:nvPr/>
        </p:nvSpPr>
        <p:spPr bwMode="auto">
          <a:xfrm>
            <a:off x="609600" y="914400"/>
            <a:ext cx="7391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a:t>Compare and contrast horizontal and vertical integration. </a:t>
            </a:r>
          </a:p>
          <a:p>
            <a:pPr algn="ctr" eaLnBrk="1" hangingPunct="1"/>
            <a:endParaRPr lang="en-US" sz="3000"/>
          </a:p>
          <a:p>
            <a:pPr algn="ctr" eaLnBrk="1" hangingPunct="1"/>
            <a:r>
              <a:rPr lang="en-US" sz="3000"/>
              <a:t> </a:t>
            </a:r>
          </a:p>
        </p:txBody>
      </p:sp>
    </p:spTree>
    <p:extLst>
      <p:ext uri="{BB962C8B-B14F-4D97-AF65-F5344CB8AC3E}">
        <p14:creationId xmlns="" xmlns:p14="http://schemas.microsoft.com/office/powerpoint/2010/main" val="6720292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BC9C2D-A1A1-C745-AD53-3DFF1F90A4DC}" type="slidenum">
              <a:rPr lang="en-US" sz="1200"/>
              <a:pPr eaLnBrk="1" hangingPunct="1"/>
              <a:t>52</a:t>
            </a:fld>
            <a:endParaRPr lang="en-US" sz="1200"/>
          </a:p>
        </p:txBody>
      </p:sp>
      <p:sp>
        <p:nvSpPr>
          <p:cNvPr id="292866" name="Text Box 2"/>
          <p:cNvSpPr txBox="1">
            <a:spLocks noChangeArrowheads="1"/>
          </p:cNvSpPr>
          <p:nvPr/>
        </p:nvSpPr>
        <p:spPr bwMode="auto">
          <a:xfrm>
            <a:off x="0" y="1828800"/>
            <a:ext cx="8915400" cy="3568700"/>
          </a:xfrm>
          <a:prstGeom prst="rect">
            <a:avLst/>
          </a:prstGeom>
          <a:gradFill rotWithShape="1">
            <a:gsLst>
              <a:gs pos="0">
                <a:schemeClr val="accent1"/>
              </a:gs>
              <a:gs pos="100000">
                <a:schemeClr val="bg1"/>
              </a:gs>
            </a:gsLst>
            <a:lin ang="5400000" scaled="1"/>
          </a:gra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SzPct val="250000"/>
              <a:buFontTx/>
              <a:buBlip>
                <a:blip r:embed="rId3"/>
              </a:buBlip>
            </a:pPr>
            <a:r>
              <a:rPr lang="en-US" sz="1900">
                <a:latin typeface="Tahoma" charset="0"/>
              </a:rPr>
              <a:t>  Shipping tycoon- millionaire by 1846</a:t>
            </a:r>
          </a:p>
          <a:p>
            <a:pPr eaLnBrk="1" hangingPunct="1">
              <a:spcBef>
                <a:spcPct val="50000"/>
              </a:spcBef>
              <a:buSzPct val="250000"/>
              <a:buFontTx/>
              <a:buBlip>
                <a:blip r:embed="rId3"/>
              </a:buBlip>
            </a:pPr>
            <a:r>
              <a:rPr lang="en-US" sz="1900">
                <a:latin typeface="Tahoma" charset="0"/>
              </a:rPr>
              <a:t> Nicknamed </a:t>
            </a:r>
            <a:r>
              <a:rPr lang="ja-JP" altLang="en-US" sz="1900">
                <a:latin typeface="Tahoma" charset="0"/>
              </a:rPr>
              <a:t>“</a:t>
            </a:r>
            <a:r>
              <a:rPr lang="en-US" altLang="ja-JP" sz="1900">
                <a:latin typeface="Tahoma" charset="0"/>
              </a:rPr>
              <a:t>Commodore</a:t>
            </a:r>
            <a:r>
              <a:rPr lang="ja-JP" altLang="en-US" sz="1900">
                <a:latin typeface="Tahoma" charset="0"/>
              </a:rPr>
              <a:t>”</a:t>
            </a:r>
            <a:endParaRPr lang="en-US" altLang="ja-JP" sz="1900">
              <a:latin typeface="Tahoma" charset="0"/>
            </a:endParaRPr>
          </a:p>
          <a:p>
            <a:pPr eaLnBrk="1" hangingPunct="1">
              <a:spcBef>
                <a:spcPct val="50000"/>
              </a:spcBef>
              <a:buSzPct val="250000"/>
              <a:buFontTx/>
              <a:buBlip>
                <a:blip r:embed="rId3"/>
              </a:buBlip>
            </a:pPr>
            <a:r>
              <a:rPr lang="en-US" sz="1900">
                <a:latin typeface="Tahoma" charset="0"/>
              </a:rPr>
              <a:t>Built the first railroad line connecting New York City and Chicago. He also built New York</a:t>
            </a:r>
            <a:r>
              <a:rPr lang="ja-JP" altLang="en-US" sz="1900">
                <a:latin typeface="Tahoma" charset="0"/>
              </a:rPr>
              <a:t>’</a:t>
            </a:r>
            <a:r>
              <a:rPr lang="en-US" altLang="ja-JP" sz="1900">
                <a:latin typeface="Tahoma" charset="0"/>
              </a:rPr>
              <a:t>s Grand Central station</a:t>
            </a:r>
          </a:p>
          <a:p>
            <a:pPr eaLnBrk="1" hangingPunct="1">
              <a:spcBef>
                <a:spcPct val="50000"/>
              </a:spcBef>
              <a:buSzPct val="250000"/>
              <a:buFontTx/>
              <a:buBlip>
                <a:blip r:embed="rId3"/>
              </a:buBlip>
            </a:pPr>
            <a:r>
              <a:rPr lang="en-US" sz="1900">
                <a:latin typeface="Tahoma" charset="0"/>
              </a:rPr>
              <a:t>Most historians estimate that when he died he was worth $100 million ($1.7 billion in today</a:t>
            </a:r>
            <a:r>
              <a:rPr lang="ja-JP" altLang="en-US" sz="1900">
                <a:latin typeface="Tahoma" charset="0"/>
              </a:rPr>
              <a:t>’</a:t>
            </a:r>
            <a:r>
              <a:rPr lang="en-US" altLang="ja-JP" sz="1900">
                <a:latin typeface="Tahoma" charset="0"/>
              </a:rPr>
              <a:t>s dollars)</a:t>
            </a:r>
          </a:p>
          <a:p>
            <a:pPr eaLnBrk="1" hangingPunct="1">
              <a:spcBef>
                <a:spcPct val="50000"/>
              </a:spcBef>
              <a:buSzPct val="250000"/>
              <a:buFontTx/>
              <a:buBlip>
                <a:blip r:embed="rId3"/>
              </a:buBlip>
            </a:pPr>
            <a:r>
              <a:rPr lang="en-US" sz="1900">
                <a:latin typeface="Tahoma" charset="0"/>
              </a:rPr>
              <a:t>Vanderbilt University</a:t>
            </a:r>
          </a:p>
          <a:p>
            <a:pPr eaLnBrk="1" hangingPunct="1">
              <a:spcBef>
                <a:spcPct val="50000"/>
              </a:spcBef>
              <a:buSzPct val="250000"/>
              <a:buFontTx/>
              <a:buBlip>
                <a:blip r:embed="rId3"/>
              </a:buBlip>
            </a:pPr>
            <a:r>
              <a:rPr lang="en-US" sz="1900">
                <a:latin typeface="Tahoma" charset="0"/>
              </a:rPr>
              <a:t>Biltmore House</a:t>
            </a:r>
          </a:p>
          <a:p>
            <a:pPr eaLnBrk="1" hangingPunct="1">
              <a:spcBef>
                <a:spcPct val="50000"/>
              </a:spcBef>
              <a:buSzPct val="250000"/>
              <a:buFontTx/>
              <a:buBlip>
                <a:blip r:embed="rId3"/>
              </a:buBlip>
            </a:pPr>
            <a:endParaRPr lang="en-US" sz="1900">
              <a:latin typeface="Tahoma" charset="0"/>
            </a:endParaRPr>
          </a:p>
        </p:txBody>
      </p:sp>
      <p:sp>
        <p:nvSpPr>
          <p:cNvPr id="292867" name="Text Box 3"/>
          <p:cNvSpPr txBox="1">
            <a:spLocks noChangeArrowheads="1"/>
          </p:cNvSpPr>
          <p:nvPr/>
        </p:nvSpPr>
        <p:spPr bwMode="auto">
          <a:xfrm>
            <a:off x="457200" y="461963"/>
            <a:ext cx="8153400" cy="4984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600">
                <a:latin typeface="Tahoma" charset="0"/>
              </a:rPr>
              <a:t>Cornelius Vanderbilt 1794-1877 </a:t>
            </a:r>
          </a:p>
        </p:txBody>
      </p:sp>
      <p:pic>
        <p:nvPicPr>
          <p:cNvPr id="292868" name="Picture 4" descr="vanderbil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0" y="76200"/>
            <a:ext cx="1447800" cy="128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2869" name="Picture 5" descr="VANDERB"/>
          <p:cNvPicPr>
            <a:picLocks noChangeAspect="1" noChangeArrowheads="1"/>
          </p:cNvPicPr>
          <p:nvPr/>
        </p:nvPicPr>
        <p:blipFill>
          <a:blip r:embed="rId5" cstate="print">
            <a:extLst>
              <a:ext uri="{28A0092B-C50C-407E-A947-70E740481C1C}">
                <a14:useLocalDpi xmlns="" xmlns:a14="http://schemas.microsoft.com/office/drawing/2010/main" val="0"/>
              </a:ext>
            </a:extLst>
          </a:blip>
          <a:srcRect l="13187" t="14680" r="14285" b="14680"/>
          <a:stretch>
            <a:fillRect/>
          </a:stretch>
        </p:blipFill>
        <p:spPr bwMode="auto">
          <a:xfrm>
            <a:off x="152400" y="0"/>
            <a:ext cx="1066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481721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B938B3-E695-8849-8DB2-8FBC718645B7}" type="slidenum">
              <a:rPr lang="en-US" sz="1200"/>
              <a:pPr eaLnBrk="1" hangingPunct="1"/>
              <a:t>53</a:t>
            </a:fld>
            <a:endParaRPr lang="en-US" sz="1200"/>
          </a:p>
        </p:txBody>
      </p:sp>
      <p:sp>
        <p:nvSpPr>
          <p:cNvPr id="294914" name="Text Box 2"/>
          <p:cNvSpPr txBox="1">
            <a:spLocks noChangeArrowheads="1"/>
          </p:cNvSpPr>
          <p:nvPr/>
        </p:nvSpPr>
        <p:spPr bwMode="auto">
          <a:xfrm>
            <a:off x="533400" y="304800"/>
            <a:ext cx="8077200" cy="466725"/>
          </a:xfrm>
          <a:prstGeom prst="rect">
            <a:avLst/>
          </a:prstGeom>
          <a:solidFill>
            <a:srgbClr val="B6C6A2"/>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atin typeface="Tahoma" charset="0"/>
              </a:rPr>
              <a:t>John Pierpont Morgan 1837-1913</a:t>
            </a:r>
          </a:p>
        </p:txBody>
      </p:sp>
      <p:sp>
        <p:nvSpPr>
          <p:cNvPr id="308227" name="Text Box 3"/>
          <p:cNvSpPr txBox="1">
            <a:spLocks noChangeArrowheads="1"/>
          </p:cNvSpPr>
          <p:nvPr/>
        </p:nvSpPr>
        <p:spPr bwMode="auto">
          <a:xfrm>
            <a:off x="381000" y="1195388"/>
            <a:ext cx="8305800" cy="5401479"/>
          </a:xfrm>
          <a:prstGeom prst="rect">
            <a:avLst/>
          </a:prstGeom>
          <a:gradFill rotWithShape="1">
            <a:gsLst>
              <a:gs pos="0">
                <a:srgbClr val="BAD9E4"/>
              </a:gs>
              <a:gs pos="100000">
                <a:srgbClr val="C5E4BA"/>
              </a:gs>
            </a:gsLst>
            <a:lin ang="5400000" scaled="1"/>
          </a:gradFill>
          <a:ln w="9525">
            <a:solidFill>
              <a:schemeClr val="tx1"/>
            </a:solidFill>
            <a:miter lim="800000"/>
            <a:headEnd/>
            <a:tailEnd/>
          </a:ln>
          <a:effectLst/>
        </p:spPr>
        <p:txBody>
          <a:bodyPr>
            <a:spAutoFit/>
          </a:bodyPr>
          <a:lstStyle/>
          <a:p>
            <a:pPr>
              <a:spcBef>
                <a:spcPct val="50000"/>
              </a:spcBef>
              <a:buSzPct val="250000"/>
              <a:buFont typeface="Wingdings" pitchFamily="2" charset="2"/>
              <a:buBlip>
                <a:blip r:embed="rId3"/>
              </a:buBlip>
              <a:defRPr/>
            </a:pPr>
            <a:r>
              <a:rPr lang="en-US" sz="3000" dirty="0">
                <a:solidFill>
                  <a:schemeClr val="accent6"/>
                </a:solidFill>
                <a:latin typeface="Tahoma" pitchFamily="34" charset="0"/>
                <a:ea typeface="+mn-ea"/>
              </a:rPr>
              <a:t>Born into a wealthy family </a:t>
            </a:r>
          </a:p>
          <a:p>
            <a:pPr>
              <a:spcBef>
                <a:spcPct val="50000"/>
              </a:spcBef>
              <a:buSzPct val="250000"/>
              <a:buFont typeface="Wingdings" pitchFamily="2" charset="2"/>
              <a:buBlip>
                <a:blip r:embed="rId3"/>
              </a:buBlip>
              <a:defRPr/>
            </a:pPr>
            <a:r>
              <a:rPr lang="en-US" sz="3000" dirty="0">
                <a:solidFill>
                  <a:schemeClr val="accent6"/>
                </a:solidFill>
                <a:latin typeface="Tahoma" pitchFamily="34" charset="0"/>
                <a:ea typeface="+mn-ea"/>
              </a:rPr>
              <a:t>Made a huge amount of money by financing railroad companies that were in financial trouble  </a:t>
            </a:r>
          </a:p>
          <a:p>
            <a:pPr>
              <a:spcBef>
                <a:spcPct val="50000"/>
              </a:spcBef>
              <a:buSzPct val="250000"/>
              <a:buFont typeface="Wingdings" pitchFamily="2" charset="2"/>
              <a:buBlip>
                <a:blip r:embed="rId3"/>
              </a:buBlip>
              <a:defRPr/>
            </a:pPr>
            <a:r>
              <a:rPr lang="en-US" sz="3000" dirty="0">
                <a:solidFill>
                  <a:schemeClr val="accent6"/>
                </a:solidFill>
                <a:latin typeface="Tahoma" pitchFamily="34" charset="0"/>
                <a:ea typeface="+mn-ea"/>
              </a:rPr>
              <a:t>In 1901, he bought Carnegie Steel. He turned that into U.S. Steel, the world's first billion-dollar corporation</a:t>
            </a:r>
          </a:p>
          <a:p>
            <a:pPr>
              <a:spcBef>
                <a:spcPct val="50000"/>
              </a:spcBef>
              <a:buSzPct val="250000"/>
              <a:buFont typeface="Wingdings" pitchFamily="2" charset="2"/>
              <a:buBlip>
                <a:blip r:embed="rId3"/>
              </a:buBlip>
              <a:defRPr/>
            </a:pPr>
            <a:r>
              <a:rPr lang="en-US" sz="3000" dirty="0">
                <a:solidFill>
                  <a:schemeClr val="accent6"/>
                </a:solidFill>
                <a:latin typeface="Tahoma" pitchFamily="34" charset="0"/>
                <a:ea typeface="+mn-ea"/>
              </a:rPr>
              <a:t>By the early 1900s, Morgan controlled almost all of the major industries in the U.S. and had a large stake in the financial and insurance </a:t>
            </a:r>
            <a:r>
              <a:rPr lang="en-US" sz="3000" dirty="0" smtClean="0">
                <a:solidFill>
                  <a:schemeClr val="accent6"/>
                </a:solidFill>
                <a:latin typeface="Tahoma" pitchFamily="34" charset="0"/>
                <a:ea typeface="+mn-ea"/>
              </a:rPr>
              <a:t>industries</a:t>
            </a:r>
            <a:endParaRPr lang="en-US" sz="3000" dirty="0">
              <a:solidFill>
                <a:schemeClr val="accent6"/>
              </a:solidFill>
              <a:latin typeface="Tahoma" pitchFamily="34" charset="0"/>
              <a:ea typeface="+mn-ea"/>
            </a:endParaRPr>
          </a:p>
        </p:txBody>
      </p:sp>
      <p:pic>
        <p:nvPicPr>
          <p:cNvPr id="294916" name="Picture 4" descr="morgan"/>
          <p:cNvPicPr>
            <a:picLocks noChangeAspect="1" noChangeArrowheads="1"/>
          </p:cNvPicPr>
          <p:nvPr/>
        </p:nvPicPr>
        <p:blipFill>
          <a:blip r:embed="rId4" cstate="print">
            <a:extLst>
              <a:ext uri="{28A0092B-C50C-407E-A947-70E740481C1C}">
                <a14:useLocalDpi xmlns="" xmlns:a14="http://schemas.microsoft.com/office/drawing/2010/main" val="0"/>
              </a:ext>
            </a:extLst>
          </a:blip>
          <a:srcRect b="9091"/>
          <a:stretch>
            <a:fillRect/>
          </a:stretch>
        </p:blipFill>
        <p:spPr bwMode="auto">
          <a:xfrm>
            <a:off x="7772400" y="0"/>
            <a:ext cx="115252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6315844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a:defRPr/>
            </a:pPr>
            <a:r>
              <a:rPr lang="en-US">
                <a:latin typeface="Garamond" charset="0"/>
              </a:rPr>
              <a:t>George Pullman</a:t>
            </a:r>
          </a:p>
        </p:txBody>
      </p:sp>
      <p:sp>
        <p:nvSpPr>
          <p:cNvPr id="3" name="Content Placeholder 2"/>
          <p:cNvSpPr>
            <a:spLocks noGrp="1"/>
          </p:cNvSpPr>
          <p:nvPr>
            <p:ph idx="1"/>
          </p:nvPr>
        </p:nvSpPr>
        <p:spPr>
          <a:xfrm>
            <a:off x="457200" y="1600200"/>
            <a:ext cx="7467600" cy="4873625"/>
          </a:xfrm>
        </p:spPr>
        <p:txBody>
          <a:bodyPr rtlCol="0">
            <a:normAutofit/>
          </a:bodyPr>
          <a:lstStyle/>
          <a:p>
            <a:pPr fontAlgn="auto">
              <a:spcAft>
                <a:spcPts val="0"/>
              </a:spcAft>
              <a:buFont typeface="Arial" pitchFamily="34" charset="0"/>
              <a:buChar char="•"/>
              <a:defRPr/>
            </a:pPr>
            <a:r>
              <a:rPr lang="en-US" dirty="0" smtClean="0">
                <a:ea typeface="+mn-ea"/>
                <a:cs typeface="+mn-cs"/>
              </a:rPr>
              <a:t>Contributed greatly to long-distance travel with his invention of the sleeping car. </a:t>
            </a:r>
          </a:p>
          <a:p>
            <a:pPr marL="0" indent="0" fontAlgn="auto">
              <a:spcAft>
                <a:spcPts val="0"/>
              </a:spcAft>
              <a:buFont typeface="Wingdings" charset="0"/>
              <a:buNone/>
              <a:defRPr/>
            </a:pPr>
            <a:endParaRPr lang="en-US" dirty="0">
              <a:ea typeface="+mn-ea"/>
              <a:cs typeface="+mn-cs"/>
            </a:endParaRPr>
          </a:p>
        </p:txBody>
      </p:sp>
    </p:spTree>
    <p:extLst>
      <p:ext uri="{BB962C8B-B14F-4D97-AF65-F5344CB8AC3E}">
        <p14:creationId xmlns="" xmlns:p14="http://schemas.microsoft.com/office/powerpoint/2010/main" val="198116991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a:defRPr/>
            </a:pPr>
            <a:r>
              <a:rPr lang="en-US">
                <a:latin typeface="Garamond" charset="0"/>
              </a:rPr>
              <a:t>Alexander Graham Bell</a:t>
            </a:r>
          </a:p>
        </p:txBody>
      </p:sp>
      <p:sp>
        <p:nvSpPr>
          <p:cNvPr id="297986" name="Content Placeholder 2"/>
          <p:cNvSpPr>
            <a:spLocks noGrp="1"/>
          </p:cNvSpPr>
          <p:nvPr>
            <p:ph idx="1"/>
          </p:nvPr>
        </p:nvSpPr>
        <p:spPr>
          <a:xfrm>
            <a:off x="457200" y="1600200"/>
            <a:ext cx="7467600" cy="4873625"/>
          </a:xfrm>
        </p:spPr>
        <p:txBody>
          <a:bodyPr>
            <a:normAutofit fontScale="92500" lnSpcReduction="20000"/>
          </a:bodyPr>
          <a:lstStyle/>
          <a:p>
            <a:r>
              <a:rPr lang="en-US" dirty="0" smtClean="0">
                <a:latin typeface="Arial" charset="0"/>
              </a:rPr>
              <a:t>Bell </a:t>
            </a:r>
            <a:r>
              <a:rPr lang="en-US" dirty="0">
                <a:latin typeface="Arial" charset="0"/>
              </a:rPr>
              <a:t>grew up in Scotland, the son of a speech teacher, and came to America in the early 1870s to establish his own school in Boston. </a:t>
            </a:r>
            <a:endParaRPr lang="en-US" dirty="0" smtClean="0">
              <a:latin typeface="Arial" charset="0"/>
            </a:endParaRPr>
          </a:p>
          <a:p>
            <a:r>
              <a:rPr lang="en-US" dirty="0" smtClean="0">
                <a:latin typeface="Arial" charset="0"/>
              </a:rPr>
              <a:t>Invented the telephone in 1876</a:t>
            </a:r>
          </a:p>
          <a:p>
            <a:pPr marL="0" indent="0">
              <a:buNone/>
            </a:pPr>
            <a:endParaRPr lang="en-US" dirty="0" smtClean="0">
              <a:latin typeface="Arial" charset="0"/>
            </a:endParaRPr>
          </a:p>
          <a:p>
            <a:endParaRPr lang="en-US" dirty="0">
              <a:latin typeface="Arial" charset="0"/>
            </a:endParaRPr>
          </a:p>
          <a:p>
            <a:r>
              <a:rPr lang="en-US" dirty="0" smtClean="0">
                <a:latin typeface="Arial" charset="0"/>
                <a:hlinkClick r:id="rId2"/>
              </a:rPr>
              <a:t>http://www.biography.com/people/alexander-graham-bell-9205497/videos/alexander-graham-bell-father-of-the-telephone-19570755976</a:t>
            </a:r>
            <a:endParaRPr lang="en-US" dirty="0" smtClean="0">
              <a:latin typeface="Arial" charset="0"/>
            </a:endParaRPr>
          </a:p>
          <a:p>
            <a:endParaRPr lang="en-US" dirty="0" smtClean="0">
              <a:latin typeface="Arial" charset="0"/>
            </a:endParaRPr>
          </a:p>
          <a:p>
            <a:endParaRPr lang="en-US" dirty="0">
              <a:latin typeface="Arial" charset="0"/>
            </a:endParaRPr>
          </a:p>
        </p:txBody>
      </p:sp>
    </p:spTree>
    <p:extLst>
      <p:ext uri="{BB962C8B-B14F-4D97-AF65-F5344CB8AC3E}">
        <p14:creationId xmlns="" xmlns:p14="http://schemas.microsoft.com/office/powerpoint/2010/main" val="238543113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Bloom’s Questions </a:t>
            </a:r>
            <a:endParaRPr lang="en-US" dirty="0"/>
          </a:p>
        </p:txBody>
      </p:sp>
      <p:sp>
        <p:nvSpPr>
          <p:cNvPr id="3" name="Text Placeholder 2"/>
          <p:cNvSpPr>
            <a:spLocks noGrp="1"/>
          </p:cNvSpPr>
          <p:nvPr>
            <p:ph type="body" sz="half" idx="1"/>
          </p:nvPr>
        </p:nvSpPr>
        <p:spPr/>
        <p:txBody>
          <a:bodyPr>
            <a:normAutofit fontScale="70000" lnSpcReduction="20000"/>
          </a:bodyPr>
          <a:lstStyle/>
          <a:p>
            <a:pPr marL="514350" indent="-514350">
              <a:buFont typeface="+mj-lt"/>
              <a:buAutoNum type="arabicPeriod"/>
            </a:pPr>
            <a:r>
              <a:rPr lang="en-US" dirty="0" smtClean="0"/>
              <a:t>Who was he? How would you describe his impact on the Gilded Age? </a:t>
            </a:r>
          </a:p>
          <a:p>
            <a:pPr marL="514350" indent="-514350">
              <a:buFont typeface="+mj-lt"/>
              <a:buAutoNum type="arabicPeriod"/>
            </a:pPr>
            <a:r>
              <a:rPr lang="en-US" dirty="0" smtClean="0"/>
              <a:t>Classify him as an inventor, entrepreneur, or ‘robber baron.’ </a:t>
            </a:r>
          </a:p>
          <a:p>
            <a:pPr marL="514350" indent="-514350">
              <a:buFont typeface="+mj-lt"/>
              <a:buAutoNum type="arabicPeriod"/>
            </a:pPr>
            <a:r>
              <a:rPr lang="en-US" dirty="0" smtClean="0"/>
              <a:t>What facts/textual evidence back this up? </a:t>
            </a:r>
          </a:p>
          <a:p>
            <a:pPr marL="514350" indent="-514350">
              <a:buFont typeface="+mj-lt"/>
              <a:buAutoNum type="arabicPeriod"/>
            </a:pPr>
            <a:r>
              <a:rPr lang="en-US" dirty="0" smtClean="0"/>
              <a:t>Contributions to the Gilded Age? </a:t>
            </a:r>
          </a:p>
          <a:p>
            <a:pPr marL="514350" indent="-514350">
              <a:buFont typeface="+mj-lt"/>
              <a:buAutoNum type="arabicPeriod"/>
            </a:pPr>
            <a:r>
              <a:rPr lang="en-US" dirty="0" smtClean="0"/>
              <a:t>Support the importance of this man’s contributions to the Gilded Age. Give criteria. </a:t>
            </a:r>
          </a:p>
          <a:p>
            <a:endParaRPr lang="en-US" dirty="0"/>
          </a:p>
        </p:txBody>
      </p:sp>
      <p:sp>
        <p:nvSpPr>
          <p:cNvPr id="4" name="Content Placeholder 3"/>
          <p:cNvSpPr>
            <a:spLocks noGrp="1"/>
          </p:cNvSpPr>
          <p:nvPr>
            <p:ph sz="half" idx="2"/>
          </p:nvPr>
        </p:nvSpPr>
        <p:spPr/>
        <p:txBody>
          <a:bodyPr>
            <a:normAutofit fontScale="77500" lnSpcReduction="20000"/>
          </a:bodyPr>
          <a:lstStyle/>
          <a:p>
            <a:pPr marL="0" indent="0">
              <a:buNone/>
            </a:pPr>
            <a:r>
              <a:rPr lang="en-US" dirty="0" smtClean="0"/>
              <a:t>6. Can you predict the outcome if your assigned person never existed? What would life have been like in America? </a:t>
            </a:r>
          </a:p>
          <a:p>
            <a:pPr marL="0" indent="0">
              <a:buNone/>
            </a:pPr>
            <a:r>
              <a:rPr lang="en-US" dirty="0" smtClean="0"/>
              <a:t>7. How could you improve upon their invention today? </a:t>
            </a:r>
          </a:p>
          <a:p>
            <a:pPr marL="0" indent="0">
              <a:buNone/>
            </a:pPr>
            <a:r>
              <a:rPr lang="en-US" dirty="0" smtClean="0"/>
              <a:t>8. Come up with an invention for America today. How will this invention affect American life? </a:t>
            </a:r>
            <a:endParaRPr lang="en-US" dirty="0"/>
          </a:p>
        </p:txBody>
      </p:sp>
    </p:spTree>
    <p:extLst>
      <p:ext uri="{BB962C8B-B14F-4D97-AF65-F5344CB8AC3E}">
        <p14:creationId xmlns="" xmlns:p14="http://schemas.microsoft.com/office/powerpoint/2010/main" val="38519769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EXTRA: Gilded Age Innovations clip (1:30)</a:t>
            </a:r>
            <a:endParaRPr lang="en-US" dirty="0"/>
          </a:p>
        </p:txBody>
      </p:sp>
      <p:sp>
        <p:nvSpPr>
          <p:cNvPr id="268290" name="Content Placeholder 2"/>
          <p:cNvSpPr>
            <a:spLocks noGrp="1"/>
          </p:cNvSpPr>
          <p:nvPr>
            <p:ph sz="half" idx="1"/>
          </p:nvPr>
        </p:nvSpPr>
        <p:spPr/>
        <p:txBody>
          <a:bodyPr/>
          <a:lstStyle/>
          <a:p>
            <a:r>
              <a:rPr lang="en-US" dirty="0">
                <a:latin typeface="Century Schoolbook" charset="0"/>
                <a:hlinkClick r:id="rId2"/>
              </a:rPr>
              <a:t>http://app.discoveryeducation.com/search?Ntt=gilded+age+&amp;N=18343</a:t>
            </a:r>
            <a:endParaRPr lang="en-US" dirty="0">
              <a:latin typeface="Century Schoolbook" charset="0"/>
            </a:endParaRPr>
          </a:p>
          <a:p>
            <a:endParaRPr lang="en-US" dirty="0">
              <a:latin typeface="Century Schoolbook" charset="0"/>
            </a:endParaRPr>
          </a:p>
          <a:p>
            <a:endParaRPr lang="en-US" dirty="0">
              <a:latin typeface="Century Schoolbook" charset="0"/>
            </a:endParaRPr>
          </a:p>
        </p:txBody>
      </p:sp>
      <p:sp>
        <p:nvSpPr>
          <p:cNvPr id="268291" name="Content Placeholder 3"/>
          <p:cNvSpPr>
            <a:spLocks noGrp="1"/>
          </p:cNvSpPr>
          <p:nvPr>
            <p:ph sz="half" idx="2"/>
          </p:nvPr>
        </p:nvSpPr>
        <p:spPr>
          <a:xfrm>
            <a:off x="4270375" y="1600200"/>
            <a:ext cx="3657600" cy="4572000"/>
          </a:xfrm>
        </p:spPr>
        <p:txBody>
          <a:bodyPr/>
          <a:lstStyle/>
          <a:p>
            <a:r>
              <a:rPr lang="en-US">
                <a:latin typeface="Century Schoolbook" charset="0"/>
              </a:rPr>
              <a:t>Unitedstreaming</a:t>
            </a:r>
          </a:p>
          <a:p>
            <a:endParaRPr lang="en-US">
              <a:latin typeface="Century Schoolbook" charset="0"/>
            </a:endParaRPr>
          </a:p>
          <a:p>
            <a:r>
              <a:rPr lang="en-US">
                <a:latin typeface="Century Schoolbook" charset="0"/>
              </a:rPr>
              <a:t>Innovations of gilded age </a:t>
            </a:r>
          </a:p>
          <a:p>
            <a:r>
              <a:rPr lang="en-US">
                <a:latin typeface="Century Schoolbook" charset="0"/>
              </a:rPr>
              <a:t>Segment 13/13</a:t>
            </a:r>
          </a:p>
        </p:txBody>
      </p:sp>
    </p:spTree>
    <p:extLst>
      <p:ext uri="{BB962C8B-B14F-4D97-AF65-F5344CB8AC3E}">
        <p14:creationId xmlns="" xmlns:p14="http://schemas.microsoft.com/office/powerpoint/2010/main" val="39491942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defRPr/>
            </a:pPr>
            <a:r>
              <a:rPr lang="en-US">
                <a:latin typeface="Garamond" charset="0"/>
              </a:rPr>
              <a:t>Thomas Edison </a:t>
            </a:r>
          </a:p>
        </p:txBody>
      </p:sp>
      <p:sp>
        <p:nvSpPr>
          <p:cNvPr id="71682" name="Content Placeholder 2"/>
          <p:cNvSpPr>
            <a:spLocks noGrp="1"/>
          </p:cNvSpPr>
          <p:nvPr>
            <p:ph idx="1"/>
          </p:nvPr>
        </p:nvSpPr>
        <p:spPr>
          <a:xfrm>
            <a:off x="457200" y="1600200"/>
            <a:ext cx="7467600" cy="4873625"/>
          </a:xfrm>
        </p:spPr>
        <p:txBody>
          <a:bodyPr rtlCol="0">
            <a:normAutofit fontScale="92500"/>
          </a:bodyPr>
          <a:lstStyle/>
          <a:p>
            <a:pPr fontAlgn="auto">
              <a:spcAft>
                <a:spcPts val="0"/>
              </a:spcAft>
              <a:buFont typeface="Arial" pitchFamily="34" charset="0"/>
              <a:buChar char="•"/>
              <a:defRPr/>
            </a:pPr>
            <a:r>
              <a:rPr lang="en-US">
                <a:latin typeface="Arial" charset="0"/>
                <a:ea typeface="+mn-ea"/>
                <a:cs typeface="+mn-cs"/>
              </a:rPr>
              <a:t>Revolutionized every day life with his invention of the light bulb. </a:t>
            </a:r>
          </a:p>
          <a:p>
            <a:pPr fontAlgn="auto">
              <a:spcAft>
                <a:spcPts val="0"/>
              </a:spcAft>
              <a:buFont typeface="Arial" pitchFamily="34" charset="0"/>
              <a:buChar char="•"/>
              <a:defRPr/>
            </a:pPr>
            <a:r>
              <a:rPr lang="en-US">
                <a:latin typeface="Arial" charset="0"/>
                <a:ea typeface="+mn-ea"/>
                <a:cs typeface="+mn-cs"/>
              </a:rPr>
              <a:t>Three years later, he established the world’s first commercially successful electric power station in New York City. </a:t>
            </a:r>
          </a:p>
          <a:p>
            <a:pPr fontAlgn="auto">
              <a:spcAft>
                <a:spcPts val="0"/>
              </a:spcAft>
              <a:buFont typeface="Arial" pitchFamily="34" charset="0"/>
              <a:buChar char="•"/>
              <a:defRPr/>
            </a:pPr>
            <a:r>
              <a:rPr lang="en-US">
                <a:latin typeface="Arial" charset="0"/>
                <a:ea typeface="+mn-ea"/>
                <a:cs typeface="+mn-cs"/>
              </a:rPr>
              <a:t>Earned 1,093 patents </a:t>
            </a:r>
          </a:p>
          <a:p>
            <a:pPr fontAlgn="auto">
              <a:spcAft>
                <a:spcPts val="0"/>
              </a:spcAft>
              <a:buFont typeface="Arial" pitchFamily="34" charset="0"/>
              <a:buChar char="•"/>
              <a:defRPr/>
            </a:pPr>
            <a:r>
              <a:rPr lang="en-US">
                <a:latin typeface="Arial" charset="0"/>
                <a:ea typeface="+mn-ea"/>
                <a:cs typeface="+mn-cs"/>
              </a:rPr>
              <a:t>(patent – grant of an exclusive right to produce, sell, and profit from an invention for a certain number of years) </a:t>
            </a:r>
          </a:p>
        </p:txBody>
      </p:sp>
    </p:spTree>
    <p:extLst>
      <p:ext uri="{BB962C8B-B14F-4D97-AF65-F5344CB8AC3E}">
        <p14:creationId xmlns="" xmlns:p14="http://schemas.microsoft.com/office/powerpoint/2010/main" val="27716972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Thomas Edison clip </a:t>
            </a:r>
            <a:endParaRPr lang="en-US" dirty="0"/>
          </a:p>
        </p:txBody>
      </p:sp>
      <p:sp>
        <p:nvSpPr>
          <p:cNvPr id="300034" name="Content Placeholder 2"/>
          <p:cNvSpPr>
            <a:spLocks noGrp="1"/>
          </p:cNvSpPr>
          <p:nvPr>
            <p:ph idx="1"/>
          </p:nvPr>
        </p:nvSpPr>
        <p:spPr>
          <a:xfrm>
            <a:off x="457200" y="1600200"/>
            <a:ext cx="7467600" cy="4873625"/>
          </a:xfrm>
        </p:spPr>
        <p:txBody>
          <a:bodyPr/>
          <a:lstStyle/>
          <a:p>
            <a:r>
              <a:rPr lang="en-US">
                <a:latin typeface="Century Schoolbook" charset="0"/>
                <a:hlinkClick r:id="rId2"/>
              </a:rPr>
              <a:t>https://www.youtube.com/watch?v=ZlxVDdBtFQQ</a:t>
            </a:r>
            <a:endParaRPr lang="en-US">
              <a:latin typeface="Century Schoolbook" charset="0"/>
            </a:endParaRPr>
          </a:p>
          <a:p>
            <a:endParaRPr lang="en-US">
              <a:latin typeface="Century Schoolbook" charset="0"/>
            </a:endParaRPr>
          </a:p>
          <a:p>
            <a:r>
              <a:rPr lang="en-US">
                <a:latin typeface="Century Schoolbook" charset="0"/>
              </a:rPr>
              <a:t>Youtube</a:t>
            </a:r>
          </a:p>
          <a:p>
            <a:endParaRPr lang="en-US">
              <a:latin typeface="Century Schoolbook" charset="0"/>
            </a:endParaRPr>
          </a:p>
          <a:p>
            <a:r>
              <a:rPr lang="en-US">
                <a:latin typeface="Century Schoolbook" charset="0"/>
              </a:rPr>
              <a:t>1:45 / 3:04</a:t>
            </a:r>
          </a:p>
          <a:p>
            <a:r>
              <a:rPr lang="en-US">
                <a:latin typeface="Century Schoolbook" charset="0"/>
              </a:rPr>
              <a:t>The History of Thomas Edison - a Short Story</a:t>
            </a:r>
          </a:p>
          <a:p>
            <a:endParaRPr lang="en-US">
              <a:latin typeface="Century Schoolbook" charset="0"/>
            </a:endParaRPr>
          </a:p>
        </p:txBody>
      </p:sp>
    </p:spTree>
    <p:extLst>
      <p:ext uri="{BB962C8B-B14F-4D97-AF65-F5344CB8AC3E}">
        <p14:creationId xmlns="" xmlns:p14="http://schemas.microsoft.com/office/powerpoint/2010/main" val="20999594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Iron vs. Steel</a:t>
            </a:r>
            <a:endParaRPr lang="en-US" dirty="0"/>
          </a:p>
        </p:txBody>
      </p:sp>
      <p:sp>
        <p:nvSpPr>
          <p:cNvPr id="13315" name="Content Placeholder 2"/>
          <p:cNvSpPr>
            <a:spLocks noGrp="1"/>
          </p:cNvSpPr>
          <p:nvPr>
            <p:ph sz="quarter" idx="1"/>
          </p:nvPr>
        </p:nvSpPr>
        <p:spPr>
          <a:xfrm>
            <a:off x="457200" y="1600200"/>
            <a:ext cx="7467600" cy="4873625"/>
          </a:xfrm>
        </p:spPr>
        <p:txBody>
          <a:bodyPr/>
          <a:lstStyle/>
          <a:p>
            <a:pPr eaLnBrk="1" hangingPunct="1"/>
            <a:r>
              <a:rPr lang="en-US" smtClean="0"/>
              <a:t>Iron was widely used to make gun parts, stoves, and machinery.</a:t>
            </a:r>
          </a:p>
          <a:p>
            <a:pPr eaLnBrk="1" hangingPunct="1"/>
            <a:endParaRPr lang="en-US" smtClean="0"/>
          </a:p>
          <a:p>
            <a:pPr eaLnBrk="1" hangingPunct="1"/>
            <a:r>
              <a:rPr lang="en-US" smtClean="0"/>
              <a:t>But in 1855, Henry Bessemer found an efficient way to refine iron into steel.</a:t>
            </a:r>
          </a:p>
          <a:p>
            <a:pPr eaLnBrk="1" hangingPunct="1"/>
            <a:endParaRPr lang="en-US" smtClean="0"/>
          </a:p>
          <a:p>
            <a:pPr eaLnBrk="1" hangingPunct="1"/>
            <a:r>
              <a:rPr lang="en-US" smtClean="0"/>
              <a:t>Steel was preferred bc it was cheaper, harder, and more durable.</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a:defRPr/>
            </a:pPr>
            <a:r>
              <a:rPr lang="en-US">
                <a:latin typeface="Garamond" charset="0"/>
              </a:rPr>
              <a:t>Swift &amp; Armour </a:t>
            </a:r>
          </a:p>
        </p:txBody>
      </p:sp>
      <p:sp>
        <p:nvSpPr>
          <p:cNvPr id="301058" name="Content Placeholder 2"/>
          <p:cNvSpPr>
            <a:spLocks noGrp="1"/>
          </p:cNvSpPr>
          <p:nvPr>
            <p:ph idx="1"/>
          </p:nvPr>
        </p:nvSpPr>
        <p:spPr>
          <a:xfrm>
            <a:off x="457200" y="1600200"/>
            <a:ext cx="7467600" cy="4873625"/>
          </a:xfrm>
        </p:spPr>
        <p:txBody>
          <a:bodyPr/>
          <a:lstStyle/>
          <a:p>
            <a:r>
              <a:rPr lang="en-US">
                <a:latin typeface="Arial" charset="0"/>
              </a:rPr>
              <a:t>Food processing </a:t>
            </a:r>
          </a:p>
          <a:p>
            <a:endParaRPr lang="en-US">
              <a:latin typeface="Arial" charset="0"/>
            </a:endParaRPr>
          </a:p>
          <a:p>
            <a:r>
              <a:rPr lang="en-US">
                <a:latin typeface="Arial" charset="0"/>
              </a:rPr>
              <a:t>Armour – canned meat</a:t>
            </a:r>
          </a:p>
          <a:p>
            <a:endParaRPr lang="en-US">
              <a:latin typeface="Arial" charset="0"/>
            </a:endParaRPr>
          </a:p>
          <a:p>
            <a:r>
              <a:rPr lang="en-US">
                <a:latin typeface="Arial" charset="0"/>
              </a:rPr>
              <a:t>Swift – used a refrigerated car to transport meat </a:t>
            </a:r>
          </a:p>
        </p:txBody>
      </p:sp>
    </p:spTree>
    <p:extLst>
      <p:ext uri="{BB962C8B-B14F-4D97-AF65-F5344CB8AC3E}">
        <p14:creationId xmlns="" xmlns:p14="http://schemas.microsoft.com/office/powerpoint/2010/main" val="12166018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E18EC2-F0ED-5B43-9AEB-A10E0D7CBEF9}" type="slidenum">
              <a:rPr lang="en-US" sz="1200"/>
              <a:pPr eaLnBrk="1" hangingPunct="1"/>
              <a:t>61</a:t>
            </a:fld>
            <a:endParaRPr lang="en-US" sz="1200"/>
          </a:p>
        </p:txBody>
      </p:sp>
      <p:graphicFrame>
        <p:nvGraphicFramePr>
          <p:cNvPr id="302082" name="Object 2"/>
          <p:cNvGraphicFramePr>
            <a:graphicFrameLocks noChangeAspect="1"/>
          </p:cNvGraphicFramePr>
          <p:nvPr/>
        </p:nvGraphicFramePr>
        <p:xfrm>
          <a:off x="0" y="1447800"/>
          <a:ext cx="9144000" cy="5489575"/>
        </p:xfrm>
        <a:graphic>
          <a:graphicData uri="http://schemas.openxmlformats.org/presentationml/2006/ole">
            <p:oleObj spid="_x0000_s1026" name="Worksheet" r:id="rId4" imgW="9144793" imgH="5486876" progId="Excel.Sheet.8">
              <p:embed/>
            </p:oleObj>
          </a:graphicData>
        </a:graphic>
      </p:graphicFrame>
      <p:sp>
        <p:nvSpPr>
          <p:cNvPr id="302083" name="Text Box 3"/>
          <p:cNvSpPr txBox="1">
            <a:spLocks noChangeArrowheads="1"/>
          </p:cNvSpPr>
          <p:nvPr/>
        </p:nvSpPr>
        <p:spPr bwMode="auto">
          <a:xfrm>
            <a:off x="304800" y="304800"/>
            <a:ext cx="8610600" cy="955675"/>
          </a:xfrm>
          <a:prstGeom prst="rect">
            <a:avLst/>
          </a:prstGeom>
          <a:solidFill>
            <a:srgbClr val="C6D3B7"/>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solidFill>
                  <a:srgbClr val="2D5C8A"/>
                </a:solidFill>
                <a:latin typeface="Tahoma" charset="0"/>
              </a:rPr>
              <a:t>How rich were the </a:t>
            </a:r>
            <a:r>
              <a:rPr lang="ja-JP" altLang="en-US" sz="2800">
                <a:solidFill>
                  <a:srgbClr val="2D5C8A"/>
                </a:solidFill>
                <a:latin typeface="Tahoma" charset="0"/>
              </a:rPr>
              <a:t>“</a:t>
            </a:r>
            <a:r>
              <a:rPr lang="en-US" altLang="ja-JP" sz="2800">
                <a:solidFill>
                  <a:srgbClr val="2D5C8A"/>
                </a:solidFill>
                <a:latin typeface="Tahoma" charset="0"/>
              </a:rPr>
              <a:t>robber barons</a:t>
            </a:r>
            <a:r>
              <a:rPr lang="ja-JP" altLang="en-US" sz="2800">
                <a:solidFill>
                  <a:srgbClr val="2D5C8A"/>
                </a:solidFill>
                <a:latin typeface="Tahoma" charset="0"/>
              </a:rPr>
              <a:t>”</a:t>
            </a:r>
            <a:r>
              <a:rPr lang="en-US" altLang="ja-JP" sz="2800">
                <a:solidFill>
                  <a:srgbClr val="2D5C8A"/>
                </a:solidFill>
                <a:latin typeface="Tahoma" charset="0"/>
              </a:rPr>
              <a:t> compared to Microsoft founder Bill Gates?</a:t>
            </a:r>
            <a:endParaRPr lang="en-US" sz="2800">
              <a:solidFill>
                <a:srgbClr val="2D5C8A"/>
              </a:solidFill>
              <a:latin typeface="Tahoma" charset="0"/>
            </a:endParaRPr>
          </a:p>
        </p:txBody>
      </p:sp>
    </p:spTree>
    <p:extLst>
      <p:ext uri="{BB962C8B-B14F-4D97-AF65-F5344CB8AC3E}">
        <p14:creationId xmlns="" xmlns:p14="http://schemas.microsoft.com/office/powerpoint/2010/main" val="42869209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Grp="1" noChangeArrowheads="1"/>
          </p:cNvSpPr>
          <p:nvPr>
            <p:ph type="title"/>
          </p:nvPr>
        </p:nvSpPr>
        <p:spPr/>
        <p:txBody>
          <a:bodyPr rtlCol="0">
            <a:normAutofit fontScale="90000"/>
          </a:bodyPr>
          <a:lstStyle/>
          <a:p>
            <a:pPr fontAlgn="auto">
              <a:spcAft>
                <a:spcPts val="0"/>
              </a:spcAft>
              <a:defRPr/>
            </a:pPr>
            <a:r>
              <a:rPr lang="en-US" sz="4000">
                <a:latin typeface="Tahoma" charset="0"/>
                <a:ea typeface="+mj-ea"/>
                <a:cs typeface="+mj-cs"/>
              </a:rPr>
              <a:t>Justifications for Industrialists</a:t>
            </a:r>
            <a:r>
              <a:rPr lang="ja-JP" altLang="en-US" sz="4000">
                <a:latin typeface="Tahoma" charset="0"/>
                <a:ea typeface="+mj-ea"/>
                <a:cs typeface="+mj-cs"/>
              </a:rPr>
              <a:t>’</a:t>
            </a:r>
            <a:r>
              <a:rPr lang="en-US" altLang="ja-JP" sz="4000">
                <a:latin typeface="Tahoma" charset="0"/>
                <a:ea typeface="+mj-ea"/>
                <a:cs typeface="+mj-cs"/>
              </a:rPr>
              <a:t> Extreme Wealth</a:t>
            </a:r>
            <a:endParaRPr lang="en-US" sz="4000">
              <a:latin typeface="Tahoma" charset="0"/>
              <a:ea typeface="+mj-ea"/>
              <a:cs typeface="+mj-cs"/>
            </a:endParaRPr>
          </a:p>
        </p:txBody>
      </p:sp>
      <p:sp>
        <p:nvSpPr>
          <p:cNvPr id="304130" name="Rectangle 5"/>
          <p:cNvSpPr>
            <a:spLocks noGrp="1" noChangeArrowheads="1"/>
          </p:cNvSpPr>
          <p:nvPr>
            <p:ph sz="half" idx="1"/>
          </p:nvPr>
        </p:nvSpPr>
        <p:spPr/>
        <p:txBody>
          <a:bodyPr/>
          <a:lstStyle/>
          <a:p>
            <a:r>
              <a:rPr lang="en-US" b="1" u="sng">
                <a:latin typeface="Tahoma" charset="0"/>
              </a:rPr>
              <a:t>Social Darwinism</a:t>
            </a:r>
          </a:p>
          <a:p>
            <a:r>
              <a:rPr lang="en-US">
                <a:latin typeface="Tahoma" charset="0"/>
              </a:rPr>
              <a:t>Herbert Spencer</a:t>
            </a:r>
          </a:p>
          <a:p>
            <a:pPr lvl="1"/>
            <a:r>
              <a:rPr lang="en-US" sz="2000">
                <a:latin typeface="Tahoma" charset="0"/>
              </a:rPr>
              <a:t>Based on Charles Darwin</a:t>
            </a:r>
            <a:r>
              <a:rPr lang="ja-JP" altLang="en-US" sz="2000">
                <a:latin typeface="Tahoma" charset="0"/>
              </a:rPr>
              <a:t>’</a:t>
            </a:r>
            <a:r>
              <a:rPr lang="en-US" altLang="ja-JP" sz="2000">
                <a:latin typeface="Tahoma" charset="0"/>
              </a:rPr>
              <a:t>s theory of evolution</a:t>
            </a:r>
          </a:p>
          <a:p>
            <a:pPr lvl="1"/>
            <a:r>
              <a:rPr lang="en-US" sz="2000">
                <a:latin typeface="Tahoma" charset="0"/>
              </a:rPr>
              <a:t>Those who are rich are more fit, than those who are poor</a:t>
            </a:r>
          </a:p>
          <a:p>
            <a:pPr lvl="1"/>
            <a:r>
              <a:rPr lang="en-US" sz="2000">
                <a:latin typeface="Tahoma" charset="0"/>
              </a:rPr>
              <a:t>Attempted to use science to explain social classes</a:t>
            </a:r>
          </a:p>
          <a:p>
            <a:endParaRPr lang="en-US">
              <a:latin typeface="Tahoma" charset="0"/>
            </a:endParaRPr>
          </a:p>
        </p:txBody>
      </p:sp>
      <p:sp>
        <p:nvSpPr>
          <p:cNvPr id="304131" name="Rectangle 6"/>
          <p:cNvSpPr>
            <a:spLocks noGrp="1" noChangeArrowheads="1"/>
          </p:cNvSpPr>
          <p:nvPr>
            <p:ph sz="half" idx="2"/>
          </p:nvPr>
        </p:nvSpPr>
        <p:spPr>
          <a:xfrm>
            <a:off x="4495800" y="1600200"/>
            <a:ext cx="4191000" cy="4953000"/>
          </a:xfrm>
        </p:spPr>
        <p:txBody>
          <a:bodyPr/>
          <a:lstStyle/>
          <a:p>
            <a:endParaRPr lang="en-US" b="1" u="sng" dirty="0">
              <a:latin typeface="Tahoma" charset="0"/>
            </a:endParaRPr>
          </a:p>
          <a:p>
            <a:r>
              <a:rPr lang="en-US" b="1" u="sng" dirty="0">
                <a:latin typeface="Tahoma" charset="0"/>
              </a:rPr>
              <a:t>Gospel of Wealth</a:t>
            </a:r>
          </a:p>
          <a:p>
            <a:r>
              <a:rPr lang="en-US" dirty="0">
                <a:latin typeface="Tahoma" charset="0"/>
              </a:rPr>
              <a:t>Andrew Carnegie</a:t>
            </a:r>
          </a:p>
          <a:p>
            <a:pPr lvl="1"/>
            <a:r>
              <a:rPr lang="en-US" sz="2000" dirty="0">
                <a:latin typeface="Tahoma" charset="0"/>
              </a:rPr>
              <a:t>God gave wealth to the most capable people</a:t>
            </a:r>
          </a:p>
          <a:p>
            <a:pPr lvl="1"/>
            <a:r>
              <a:rPr lang="en-US" sz="2000" dirty="0">
                <a:latin typeface="Tahoma" charset="0"/>
              </a:rPr>
              <a:t>It is the duty of the wealthy to give money to help the poor  </a:t>
            </a:r>
          </a:p>
          <a:p>
            <a:pPr lvl="2"/>
            <a:r>
              <a:rPr lang="en-US" dirty="0">
                <a:latin typeface="Tahoma" charset="0"/>
              </a:rPr>
              <a:t>Carnegie gave millions of dollars away to establish libraries, colleges, and museums</a:t>
            </a:r>
          </a:p>
        </p:txBody>
      </p:sp>
    </p:spTree>
    <p:extLst>
      <p:ext uri="{BB962C8B-B14F-4D97-AF65-F5344CB8AC3E}">
        <p14:creationId xmlns="" xmlns:p14="http://schemas.microsoft.com/office/powerpoint/2010/main" val="33623203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7" descr="USAcarnegie2"/>
          <p:cNvPicPr>
            <a:picLocks noGrp="1" noChangeAspect="1" noChangeArrowheads="1"/>
          </p:cNvPicPr>
          <p:nvPr>
            <p:ph/>
          </p:nvPr>
        </p:nvPicPr>
        <p:blipFill>
          <a:blip r:embed="rId3" cstate="print">
            <a:extLst>
              <a:ext uri="{28A0092B-C50C-407E-A947-70E740481C1C}">
                <a14:useLocalDpi xmlns="" xmlns:a14="http://schemas.microsoft.com/office/drawing/2010/main" val="0"/>
              </a:ext>
            </a:extLst>
          </a:blip>
          <a:srcRect/>
          <a:stretch>
            <a:fillRect/>
          </a:stretch>
        </p:blipFill>
        <p:spPr>
          <a:xfrm>
            <a:off x="1657350" y="304800"/>
            <a:ext cx="5487988" cy="6172200"/>
          </a:xfrm>
        </p:spPr>
      </p:pic>
    </p:spTree>
    <p:extLst>
      <p:ext uri="{BB962C8B-B14F-4D97-AF65-F5344CB8AC3E}">
        <p14:creationId xmlns="" xmlns:p14="http://schemas.microsoft.com/office/powerpoint/2010/main" val="2962942280"/>
      </p:ext>
    </p:extLst>
  </p:cSld>
  <p:clrMapOvr>
    <a:masterClrMapping/>
  </p:clrMapOvr>
  <p:transition>
    <p:randomBa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a:defRPr/>
            </a:pPr>
            <a:r>
              <a:rPr lang="en-US">
                <a:latin typeface="Tahoma" charset="0"/>
              </a:rPr>
              <a:t>Working Conditions</a:t>
            </a:r>
          </a:p>
        </p:txBody>
      </p:sp>
      <p:sp>
        <p:nvSpPr>
          <p:cNvPr id="308226" name="Rectangle 3"/>
          <p:cNvSpPr>
            <a:spLocks noGrp="1" noChangeArrowheads="1"/>
          </p:cNvSpPr>
          <p:nvPr>
            <p:ph idx="1"/>
          </p:nvPr>
        </p:nvSpPr>
        <p:spPr>
          <a:xfrm>
            <a:off x="457200" y="1600200"/>
            <a:ext cx="7467600" cy="4873625"/>
          </a:xfrm>
        </p:spPr>
        <p:txBody>
          <a:bodyPr/>
          <a:lstStyle/>
          <a:p>
            <a:r>
              <a:rPr lang="en-US" dirty="0">
                <a:latin typeface="Tahoma" charset="0"/>
              </a:rPr>
              <a:t>Laborers were immigrants, African Americans, women, and children</a:t>
            </a:r>
          </a:p>
          <a:p>
            <a:r>
              <a:rPr lang="en-US" dirty="0">
                <a:latin typeface="Tahoma" charset="0"/>
              </a:rPr>
              <a:t>12 hour days, six </a:t>
            </a:r>
            <a:r>
              <a:rPr lang="en-US" dirty="0" smtClean="0">
                <a:latin typeface="Tahoma" charset="0"/>
              </a:rPr>
              <a:t>day or 7 days </a:t>
            </a:r>
            <a:r>
              <a:rPr lang="en-US" dirty="0">
                <a:latin typeface="Tahoma" charset="0"/>
              </a:rPr>
              <a:t>a week</a:t>
            </a:r>
          </a:p>
          <a:p>
            <a:r>
              <a:rPr lang="en-US" dirty="0">
                <a:latin typeface="Tahoma" charset="0"/>
              </a:rPr>
              <a:t>Accidents were frequent, deaths occurred often</a:t>
            </a:r>
          </a:p>
          <a:p>
            <a:r>
              <a:rPr lang="en-US" dirty="0">
                <a:latin typeface="Tahoma" charset="0"/>
              </a:rPr>
              <a:t>Low </a:t>
            </a:r>
            <a:r>
              <a:rPr lang="en-US" dirty="0" smtClean="0">
                <a:latin typeface="Tahoma" charset="0"/>
              </a:rPr>
              <a:t>wages</a:t>
            </a:r>
          </a:p>
          <a:p>
            <a:r>
              <a:rPr lang="en-US" dirty="0" smtClean="0">
                <a:latin typeface="Tahoma" charset="0"/>
              </a:rPr>
              <a:t>No benefits, No workers compensation </a:t>
            </a:r>
            <a:endParaRPr lang="en-US" dirty="0">
              <a:latin typeface="Tahoma" charset="0"/>
            </a:endParaRPr>
          </a:p>
        </p:txBody>
      </p:sp>
    </p:spTree>
    <p:extLst>
      <p:ext uri="{BB962C8B-B14F-4D97-AF65-F5344CB8AC3E}">
        <p14:creationId xmlns="" xmlns:p14="http://schemas.microsoft.com/office/powerpoint/2010/main" val="15026451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noChangeArrowheads="1"/>
          </p:cNvSpPr>
          <p:nvPr>
            <p:ph type="title"/>
          </p:nvPr>
        </p:nvSpPr>
        <p:spPr/>
        <p:txBody>
          <a:bodyPr/>
          <a:lstStyle/>
          <a:p>
            <a:pPr>
              <a:defRPr/>
            </a:pPr>
            <a:r>
              <a:rPr lang="en-US">
                <a:latin typeface="Tahoma" charset="0"/>
              </a:rPr>
              <a:t>Opposing View Points</a:t>
            </a:r>
          </a:p>
        </p:txBody>
      </p:sp>
      <p:sp>
        <p:nvSpPr>
          <p:cNvPr id="312322" name="Rectangle 5"/>
          <p:cNvSpPr>
            <a:spLocks noGrp="1" noChangeArrowheads="1"/>
          </p:cNvSpPr>
          <p:nvPr>
            <p:ph sz="half" idx="1"/>
          </p:nvPr>
        </p:nvSpPr>
        <p:spPr>
          <a:xfrm>
            <a:off x="0" y="1600200"/>
            <a:ext cx="4495800" cy="5029200"/>
          </a:xfrm>
        </p:spPr>
        <p:txBody>
          <a:bodyPr/>
          <a:lstStyle/>
          <a:p>
            <a:r>
              <a:rPr lang="en-US">
                <a:latin typeface="Tahoma" charset="0"/>
              </a:rPr>
              <a:t>Captains of Industry</a:t>
            </a:r>
          </a:p>
          <a:p>
            <a:pPr lvl="1"/>
            <a:r>
              <a:rPr lang="en-US">
                <a:latin typeface="Tahoma" charset="0"/>
              </a:rPr>
              <a:t>Created Jobs</a:t>
            </a:r>
          </a:p>
          <a:p>
            <a:pPr lvl="1"/>
            <a:r>
              <a:rPr lang="en-US">
                <a:latin typeface="Tahoma" charset="0"/>
              </a:rPr>
              <a:t>Increased production</a:t>
            </a:r>
          </a:p>
          <a:p>
            <a:pPr lvl="1"/>
            <a:r>
              <a:rPr lang="en-US">
                <a:latin typeface="Tahoma" charset="0"/>
              </a:rPr>
              <a:t>Provided cheap products</a:t>
            </a:r>
          </a:p>
          <a:p>
            <a:pPr lvl="1"/>
            <a:r>
              <a:rPr lang="en-US">
                <a:latin typeface="Tahoma" charset="0"/>
              </a:rPr>
              <a:t>Gave money back to the community</a:t>
            </a:r>
          </a:p>
        </p:txBody>
      </p:sp>
      <p:sp>
        <p:nvSpPr>
          <p:cNvPr id="312323" name="Rectangle 6"/>
          <p:cNvSpPr>
            <a:spLocks noGrp="1" noChangeArrowheads="1"/>
          </p:cNvSpPr>
          <p:nvPr>
            <p:ph sz="half" idx="2"/>
          </p:nvPr>
        </p:nvSpPr>
        <p:spPr>
          <a:xfrm>
            <a:off x="4191000" y="1600200"/>
            <a:ext cx="4495800" cy="4953000"/>
          </a:xfrm>
        </p:spPr>
        <p:txBody>
          <a:bodyPr/>
          <a:lstStyle/>
          <a:p>
            <a:pPr>
              <a:buFont typeface="Wingdings" charset="0"/>
              <a:buChar char="n"/>
            </a:pPr>
            <a:r>
              <a:rPr lang="en-US">
                <a:latin typeface="Calibri" charset="0"/>
              </a:rPr>
              <a:t>Robber Barons</a:t>
            </a:r>
          </a:p>
          <a:p>
            <a:pPr lvl="1">
              <a:buFont typeface="Wingdings" charset="0"/>
              <a:buChar char="n"/>
            </a:pPr>
            <a:r>
              <a:rPr lang="en-US">
                <a:latin typeface="Calibri" charset="0"/>
              </a:rPr>
              <a:t>Exploited workers</a:t>
            </a:r>
          </a:p>
          <a:p>
            <a:pPr lvl="1">
              <a:buFont typeface="Wingdings" charset="0"/>
              <a:buChar char="n"/>
            </a:pPr>
            <a:r>
              <a:rPr lang="en-US">
                <a:latin typeface="Calibri" charset="0"/>
              </a:rPr>
              <a:t>Corrupted the government</a:t>
            </a:r>
          </a:p>
          <a:p>
            <a:pPr lvl="1">
              <a:buFont typeface="Wingdings" charset="0"/>
              <a:buChar char="n"/>
            </a:pPr>
            <a:r>
              <a:rPr lang="en-US">
                <a:latin typeface="Calibri" charset="0"/>
              </a:rPr>
              <a:t>Greedy</a:t>
            </a:r>
          </a:p>
          <a:p>
            <a:pPr lvl="1">
              <a:buFont typeface="Wingdings" charset="0"/>
              <a:buChar char="n"/>
            </a:pPr>
            <a:endParaRPr lang="en-US">
              <a:latin typeface="Calibri" charset="0"/>
            </a:endParaRPr>
          </a:p>
        </p:txBody>
      </p:sp>
    </p:spTree>
    <p:extLst>
      <p:ext uri="{BB962C8B-B14F-4D97-AF65-F5344CB8AC3E}">
        <p14:creationId xmlns="" xmlns:p14="http://schemas.microsoft.com/office/powerpoint/2010/main" val="225696148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t>
            </a:r>
            <a:r>
              <a:rPr lang="en-US" dirty="0" err="1" smtClean="0"/>
              <a:t>Quizlet</a:t>
            </a:r>
            <a:r>
              <a:rPr lang="en-US" dirty="0" smtClean="0"/>
              <a:t> </a:t>
            </a:r>
            <a:endParaRPr lang="en-US" dirty="0"/>
          </a:p>
        </p:txBody>
      </p:sp>
      <p:sp>
        <p:nvSpPr>
          <p:cNvPr id="3" name="Content Placeholder 2"/>
          <p:cNvSpPr>
            <a:spLocks noGrp="1"/>
          </p:cNvSpPr>
          <p:nvPr>
            <p:ph sz="half" idx="1"/>
          </p:nvPr>
        </p:nvSpPr>
        <p:spPr/>
        <p:txBody>
          <a:bodyPr/>
          <a:lstStyle/>
          <a:p>
            <a:r>
              <a:rPr lang="en-US" dirty="0">
                <a:hlinkClick r:id="rId2"/>
              </a:rPr>
              <a:t>https://quizlet.com/46592737/</a:t>
            </a:r>
            <a:r>
              <a:rPr lang="en-US" dirty="0" smtClean="0">
                <a:hlinkClick r:id="rId2"/>
              </a:rPr>
              <a:t>flashcards</a:t>
            </a:r>
            <a:endParaRPr lang="en-US" dirty="0" smtClean="0"/>
          </a:p>
          <a:p>
            <a:endParaRPr lang="en-US" dirty="0"/>
          </a:p>
          <a:p>
            <a:pPr marL="0" indent="0">
              <a:buNone/>
            </a:pPr>
            <a:endParaRPr lang="en-US" dirty="0"/>
          </a:p>
        </p:txBody>
      </p:sp>
      <p:sp>
        <p:nvSpPr>
          <p:cNvPr id="4" name="Content Placeholder 3"/>
          <p:cNvSpPr>
            <a:spLocks noGrp="1"/>
          </p:cNvSpPr>
          <p:nvPr>
            <p:ph sz="half" idx="2"/>
          </p:nvPr>
        </p:nvSpPr>
        <p:spPr/>
        <p:txBody>
          <a:bodyPr/>
          <a:lstStyle/>
          <a:p>
            <a:r>
              <a:rPr lang="en-US" dirty="0" smtClean="0"/>
              <a:t>Study until time is up and then take a quick assessment. </a:t>
            </a:r>
          </a:p>
        </p:txBody>
      </p:sp>
    </p:spTree>
    <p:extLst>
      <p:ext uri="{BB962C8B-B14F-4D97-AF65-F5344CB8AC3E}">
        <p14:creationId xmlns="" xmlns:p14="http://schemas.microsoft.com/office/powerpoint/2010/main" val="7445127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http://www.socrative.com</a:t>
            </a:r>
            <a:r>
              <a:rPr lang="en-US" dirty="0" smtClean="0">
                <a:hlinkClick r:id="rId2"/>
              </a:rPr>
              <a:t>/</a:t>
            </a:r>
            <a:r>
              <a:rPr lang="en-US" dirty="0" smtClean="0"/>
              <a:t> </a:t>
            </a:r>
            <a:endParaRPr lang="en-US" dirty="0"/>
          </a:p>
        </p:txBody>
      </p:sp>
      <p:sp>
        <p:nvSpPr>
          <p:cNvPr id="3" name="Content Placeholder 2"/>
          <p:cNvSpPr>
            <a:spLocks noGrp="1"/>
          </p:cNvSpPr>
          <p:nvPr>
            <p:ph sz="half" idx="1"/>
          </p:nvPr>
        </p:nvSpPr>
        <p:spPr/>
        <p:txBody>
          <a:bodyPr>
            <a:normAutofit fontScale="92500"/>
          </a:bodyPr>
          <a:lstStyle/>
          <a:p>
            <a:r>
              <a:rPr lang="en-US" dirty="0" smtClean="0"/>
              <a:t>Click on the link! </a:t>
            </a:r>
          </a:p>
          <a:p>
            <a:endParaRPr lang="en-US" dirty="0"/>
          </a:p>
          <a:p>
            <a:r>
              <a:rPr lang="en-US" dirty="0" smtClean="0"/>
              <a:t>Or go to safari and type in </a:t>
            </a:r>
            <a:r>
              <a:rPr lang="en-US" dirty="0" smtClean="0">
                <a:hlinkClick r:id="rId3"/>
              </a:rPr>
              <a:t>www.socrative.com</a:t>
            </a:r>
            <a:r>
              <a:rPr lang="en-US" dirty="0" smtClean="0"/>
              <a:t> </a:t>
            </a:r>
            <a:endParaRPr lang="en-US" dirty="0"/>
          </a:p>
        </p:txBody>
      </p:sp>
      <p:sp>
        <p:nvSpPr>
          <p:cNvPr id="4" name="Content Placeholder 3"/>
          <p:cNvSpPr>
            <a:spLocks noGrp="1"/>
          </p:cNvSpPr>
          <p:nvPr>
            <p:ph sz="half" idx="2"/>
          </p:nvPr>
        </p:nvSpPr>
        <p:spPr/>
        <p:txBody>
          <a:bodyPr>
            <a:normAutofit fontScale="92500"/>
          </a:bodyPr>
          <a:lstStyle/>
          <a:p>
            <a:r>
              <a:rPr lang="en-US" dirty="0" smtClean="0"/>
              <a:t>Click on student and then put in the following teacher passcode – </a:t>
            </a:r>
          </a:p>
          <a:p>
            <a:endParaRPr lang="en-US" dirty="0"/>
          </a:p>
          <a:p>
            <a:r>
              <a:rPr lang="en-US" dirty="0" smtClean="0"/>
              <a:t>2E25EBA7</a:t>
            </a:r>
          </a:p>
          <a:p>
            <a:endParaRPr lang="en-US" dirty="0"/>
          </a:p>
          <a:p>
            <a:r>
              <a:rPr lang="en-US" dirty="0" smtClean="0"/>
              <a:t>Once you hit submit, you can’t go back. Be sure you are ready before you </a:t>
            </a:r>
            <a:r>
              <a:rPr lang="en-US" smtClean="0"/>
              <a:t>hit submit!! </a:t>
            </a:r>
            <a:endParaRPr lang="en-US"/>
          </a:p>
        </p:txBody>
      </p:sp>
    </p:spTree>
    <p:extLst>
      <p:ext uri="{BB962C8B-B14F-4D97-AF65-F5344CB8AC3E}">
        <p14:creationId xmlns="" xmlns:p14="http://schemas.microsoft.com/office/powerpoint/2010/main" val="34949251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304800"/>
            <a:ext cx="8229600" cy="1143000"/>
          </a:xfrm>
        </p:spPr>
        <p:txBody>
          <a:bodyPr/>
          <a:lstStyle/>
          <a:p>
            <a:pPr>
              <a:defRPr/>
            </a:pPr>
            <a:r>
              <a:rPr lang="en-US">
                <a:latin typeface="Tahoma" charset="0"/>
              </a:rPr>
              <a:t>Vocabulary Review </a:t>
            </a:r>
          </a:p>
        </p:txBody>
      </p:sp>
      <p:sp>
        <p:nvSpPr>
          <p:cNvPr id="3" name="Content Placeholder 2"/>
          <p:cNvSpPr>
            <a:spLocks noGrp="1"/>
          </p:cNvSpPr>
          <p:nvPr>
            <p:ph idx="1"/>
          </p:nvPr>
        </p:nvSpPr>
        <p:spPr>
          <a:xfrm>
            <a:off x="457200" y="1524000"/>
            <a:ext cx="8229600" cy="5105400"/>
          </a:xfrm>
        </p:spPr>
        <p:txBody>
          <a:bodyPr rtlCol="0">
            <a:normAutofit fontScale="85000" lnSpcReduction="10000"/>
          </a:bodyPr>
          <a:lstStyle/>
          <a:p>
            <a:pPr marL="274320" indent="-274320" fontAlgn="auto">
              <a:spcAft>
                <a:spcPts val="0"/>
              </a:spcAft>
              <a:buClr>
                <a:schemeClr val="accent3"/>
              </a:buClr>
              <a:buFont typeface="Wingdings 2"/>
              <a:buChar char=""/>
              <a:defRPr/>
            </a:pPr>
            <a:r>
              <a:rPr lang="en-US" b="1" dirty="0" smtClean="0">
                <a:ea typeface="+mn-ea"/>
                <a:cs typeface="+mn-cs"/>
              </a:rPr>
              <a:t>Capitalism</a:t>
            </a:r>
            <a:r>
              <a:rPr lang="en-US" dirty="0" smtClean="0">
                <a:ea typeface="+mn-ea"/>
                <a:cs typeface="+mn-cs"/>
              </a:rPr>
              <a:t>:  An economic system in which industries are privately owned, and the prices, production, and distribution of goods are determined by competition on a free market.</a:t>
            </a:r>
          </a:p>
          <a:p>
            <a:pPr marL="274320" indent="-274320" fontAlgn="auto">
              <a:spcAft>
                <a:spcPts val="0"/>
              </a:spcAft>
              <a:buClr>
                <a:schemeClr val="accent3"/>
              </a:buClr>
              <a:buFont typeface="Wingdings 2"/>
              <a:buChar char=""/>
              <a:defRPr/>
            </a:pPr>
            <a:r>
              <a:rPr lang="en-US" b="1" dirty="0" smtClean="0">
                <a:ea typeface="+mn-ea"/>
                <a:cs typeface="+mn-cs"/>
              </a:rPr>
              <a:t>Corporation:  </a:t>
            </a:r>
            <a:r>
              <a:rPr lang="en-US" dirty="0" smtClean="0">
                <a:ea typeface="+mn-ea"/>
                <a:cs typeface="+mn-cs"/>
              </a:rPr>
              <a:t>A large company that can generate capital (money) by selling stock on the stock market.</a:t>
            </a:r>
          </a:p>
          <a:p>
            <a:pPr marL="274320" indent="-274320" fontAlgn="auto">
              <a:spcAft>
                <a:spcPts val="0"/>
              </a:spcAft>
              <a:buClr>
                <a:schemeClr val="accent3"/>
              </a:buClr>
              <a:buFont typeface="Wingdings 2"/>
              <a:buChar char=""/>
              <a:defRPr/>
            </a:pPr>
            <a:r>
              <a:rPr lang="en-US" b="1" dirty="0" smtClean="0">
                <a:ea typeface="+mn-ea"/>
                <a:cs typeface="+mn-cs"/>
              </a:rPr>
              <a:t>Monopoly:</a:t>
            </a:r>
            <a:r>
              <a:rPr lang="en-US" dirty="0" smtClean="0">
                <a:ea typeface="+mn-ea"/>
                <a:cs typeface="+mn-cs"/>
              </a:rPr>
              <a:t>  A situation in which one company has eliminated its competition.</a:t>
            </a:r>
          </a:p>
          <a:p>
            <a:pPr marL="274320" indent="-274320" fontAlgn="auto">
              <a:spcAft>
                <a:spcPts val="0"/>
              </a:spcAft>
              <a:buClr>
                <a:schemeClr val="accent3"/>
              </a:buClr>
              <a:buFont typeface="Wingdings 2"/>
              <a:buChar char=""/>
              <a:defRPr/>
            </a:pPr>
            <a:r>
              <a:rPr lang="en-US" b="1" dirty="0" smtClean="0">
                <a:ea typeface="+mn-ea"/>
                <a:cs typeface="+mn-cs"/>
              </a:rPr>
              <a:t>Trust</a:t>
            </a:r>
            <a:r>
              <a:rPr lang="en-US" dirty="0" smtClean="0">
                <a:ea typeface="+mn-ea"/>
                <a:cs typeface="+mn-cs"/>
              </a:rPr>
              <a:t>:  An alliance of companies, run by a board of trustees, that function as one company.  </a:t>
            </a:r>
          </a:p>
          <a:p>
            <a:pPr marL="274320" indent="-274320" fontAlgn="auto">
              <a:spcAft>
                <a:spcPts val="0"/>
              </a:spcAft>
              <a:buClr>
                <a:schemeClr val="accent3"/>
              </a:buClr>
              <a:buFont typeface="Wingdings 2"/>
              <a:buChar char=""/>
              <a:defRPr/>
            </a:pPr>
            <a:r>
              <a:rPr lang="en-US" dirty="0" smtClean="0">
                <a:ea typeface="+mn-ea"/>
                <a:cs typeface="+mn-cs"/>
              </a:rPr>
              <a:t>Reduces competition</a:t>
            </a:r>
          </a:p>
          <a:p>
            <a:pPr marL="274320" indent="-274320" fontAlgn="auto">
              <a:spcAft>
                <a:spcPts val="0"/>
              </a:spcAft>
              <a:buClr>
                <a:schemeClr val="accent3"/>
              </a:buClr>
              <a:buFont typeface="Wingdings 2"/>
              <a:buChar char=""/>
              <a:defRPr/>
            </a:pPr>
            <a:r>
              <a:rPr lang="en-US" dirty="0" smtClean="0">
                <a:ea typeface="+mn-ea"/>
                <a:cs typeface="+mn-cs"/>
              </a:rPr>
              <a:t>Illegal if it forms a monopoly</a:t>
            </a:r>
          </a:p>
          <a:p>
            <a:pPr marL="274320" indent="-274320" fontAlgn="auto">
              <a:spcAft>
                <a:spcPts val="0"/>
              </a:spcAft>
              <a:buClr>
                <a:schemeClr val="accent3"/>
              </a:buClr>
              <a:buFont typeface="Wingdings 2"/>
              <a:buChar char=""/>
              <a:defRPr/>
            </a:pPr>
            <a:endParaRPr lang="en-US" dirty="0" smtClean="0">
              <a:ea typeface="+mn-ea"/>
              <a:cs typeface="+mn-cs"/>
            </a:endParaRPr>
          </a:p>
        </p:txBody>
      </p:sp>
    </p:spTree>
    <p:extLst>
      <p:ext uri="{BB962C8B-B14F-4D97-AF65-F5344CB8AC3E}">
        <p14:creationId xmlns="" xmlns:p14="http://schemas.microsoft.com/office/powerpoint/2010/main" val="170098677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457200" y="277813"/>
            <a:ext cx="8229600" cy="788987"/>
          </a:xfrm>
        </p:spPr>
        <p:txBody>
          <a:bodyPr/>
          <a:lstStyle/>
          <a:p>
            <a:pPr>
              <a:defRPr/>
            </a:pPr>
            <a:r>
              <a:rPr lang="en-US" dirty="0">
                <a:latin typeface="Times New Roman" charset="0"/>
              </a:rPr>
              <a:t>The Gilded Age…1870s-1900</a:t>
            </a:r>
          </a:p>
        </p:txBody>
      </p:sp>
      <p:sp>
        <p:nvSpPr>
          <p:cNvPr id="54274" name="Rectangle 3"/>
          <p:cNvSpPr>
            <a:spLocks noGrp="1" noChangeArrowheads="1"/>
          </p:cNvSpPr>
          <p:nvPr>
            <p:ph type="body" sz="half" idx="1"/>
          </p:nvPr>
        </p:nvSpPr>
        <p:spPr>
          <a:xfrm>
            <a:off x="152400" y="1143000"/>
            <a:ext cx="5638800" cy="1752600"/>
          </a:xfrm>
        </p:spPr>
        <p:txBody>
          <a:bodyPr rtlCol="0">
            <a:normAutofit lnSpcReduction="10000"/>
          </a:bodyPr>
          <a:lstStyle/>
          <a:p>
            <a:pPr fontAlgn="auto">
              <a:spcAft>
                <a:spcPts val="0"/>
              </a:spcAft>
              <a:buFont typeface="Arial" pitchFamily="34" charset="0"/>
              <a:buChar char="•"/>
              <a:defRPr/>
            </a:pPr>
            <a:r>
              <a:rPr lang="en-US" sz="2600">
                <a:latin typeface="Arial" charset="0"/>
                <a:ea typeface="+mn-ea"/>
                <a:cs typeface="+mn-cs"/>
              </a:rPr>
              <a:t>Where was the most money made?</a:t>
            </a:r>
          </a:p>
          <a:p>
            <a:pPr fontAlgn="auto">
              <a:spcAft>
                <a:spcPts val="0"/>
              </a:spcAft>
              <a:buFont typeface="Arial" pitchFamily="34" charset="0"/>
              <a:buChar char="•"/>
              <a:defRPr/>
            </a:pPr>
            <a:r>
              <a:rPr lang="en-US" sz="2600">
                <a:latin typeface="Arial" charset="0"/>
                <a:ea typeface="+mn-ea"/>
                <a:cs typeface="+mn-cs"/>
              </a:rPr>
              <a:t>Was this positive or negative for America?</a:t>
            </a:r>
          </a:p>
          <a:p>
            <a:pPr fontAlgn="auto">
              <a:spcAft>
                <a:spcPts val="0"/>
              </a:spcAft>
              <a:buFont typeface="Arial" pitchFamily="34" charset="0"/>
              <a:buChar char="•"/>
              <a:defRPr/>
            </a:pPr>
            <a:endParaRPr lang="en-US" sz="2600">
              <a:latin typeface="Arial" charset="0"/>
              <a:ea typeface="+mn-ea"/>
              <a:cs typeface="+mn-cs"/>
            </a:endParaRPr>
          </a:p>
          <a:p>
            <a:pPr fontAlgn="auto">
              <a:spcAft>
                <a:spcPts val="0"/>
              </a:spcAft>
              <a:buFont typeface="Arial" pitchFamily="34" charset="0"/>
              <a:buChar char="•"/>
              <a:defRPr/>
            </a:pPr>
            <a:endParaRPr lang="en-US" sz="2600">
              <a:latin typeface="Arial" charset="0"/>
              <a:ea typeface="+mn-ea"/>
              <a:cs typeface="+mn-cs"/>
            </a:endParaRPr>
          </a:p>
        </p:txBody>
      </p:sp>
      <p:pic>
        <p:nvPicPr>
          <p:cNvPr id="316419" name="Picture 7" descr="Image:The Breakers rear.jpg">
            <a:hlinkClick r:id="rId2"/>
          </p:cNvPr>
          <p:cNvPicPr>
            <a:picLocks noGrp="1" noChangeAspect="1" noChangeArrowheads="1"/>
          </p:cNvPicPr>
          <p:nvPr>
            <p:ph sz="quarter" idx="2"/>
          </p:nvPr>
        </p:nvPicPr>
        <p:blipFill>
          <a:blip r:embed="rId3" cstate="print">
            <a:extLst>
              <a:ext uri="{28A0092B-C50C-407E-A947-70E740481C1C}">
                <a14:useLocalDpi xmlns="" xmlns:a14="http://schemas.microsoft.com/office/drawing/2010/main" val="0"/>
              </a:ext>
            </a:extLst>
          </a:blip>
          <a:srcRect/>
          <a:stretch>
            <a:fillRect/>
          </a:stretch>
        </p:blipFill>
        <p:spPr>
          <a:xfrm>
            <a:off x="6096000" y="1447800"/>
            <a:ext cx="2819400" cy="1954213"/>
          </a:xfrm>
        </p:spPr>
      </p:pic>
      <p:graphicFrame>
        <p:nvGraphicFramePr>
          <p:cNvPr id="15457" name="Group 97"/>
          <p:cNvGraphicFramePr>
            <a:graphicFrameLocks noGrp="1"/>
          </p:cNvGraphicFramePr>
          <p:nvPr>
            <p:ph sz="quarter" idx="3"/>
          </p:nvPr>
        </p:nvGraphicFramePr>
        <p:xfrm>
          <a:off x="381000" y="3124200"/>
          <a:ext cx="4384675" cy="2608262"/>
        </p:xfrm>
        <a:graphic>
          <a:graphicData uri="http://schemas.openxmlformats.org/drawingml/2006/table">
            <a:tbl>
              <a:tblPr/>
              <a:tblGrid>
                <a:gridCol w="1766888"/>
                <a:gridCol w="1308100"/>
                <a:gridCol w="1309687"/>
              </a:tblGrid>
              <a:tr h="50488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000" b="0" i="0" u="none" strike="noStrike" cap="none" normalizeH="0" baseline="0" dirty="0" smtClean="0">
                        <a:ln>
                          <a:noFill/>
                        </a:ln>
                        <a:solidFill>
                          <a:schemeClr val="tx1"/>
                        </a:solidFill>
                        <a:effectLst/>
                        <a:latin typeface="Arial"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1870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1900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Steel Production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77,000 tons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11 million tons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Oil production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5 million barrels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63 million barrels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smtClean="0">
                          <a:ln>
                            <a:noFill/>
                          </a:ln>
                          <a:solidFill>
                            <a:schemeClr val="tx1"/>
                          </a:solidFill>
                          <a:effectLst/>
                          <a:latin typeface="Arial" charset="0"/>
                        </a:rPr>
                        <a:t>Railroad track</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53,000 miles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200,000 miles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3807022046"/>
      </p:ext>
    </p:extLst>
  </p:cSld>
  <p:clrMapOvr>
    <a:masterClrMapping/>
  </p:clrMapOvr>
  <p:transition>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sp>
        <p:nvSpPr>
          <p:cNvPr id="14339" name="Content Placeholder 2"/>
          <p:cNvSpPr>
            <a:spLocks noGrp="1"/>
          </p:cNvSpPr>
          <p:nvPr>
            <p:ph sz="quarter" idx="1"/>
          </p:nvPr>
        </p:nvSpPr>
        <p:spPr>
          <a:xfrm>
            <a:off x="457200" y="1600200"/>
            <a:ext cx="7467600" cy="4873625"/>
          </a:xfrm>
        </p:spPr>
        <p:txBody>
          <a:bodyPr>
            <a:normAutofit lnSpcReduction="10000"/>
          </a:bodyPr>
          <a:lstStyle/>
          <a:p>
            <a:pPr eaLnBrk="1" hangingPunct="1"/>
            <a:r>
              <a:rPr lang="en-US" smtClean="0"/>
              <a:t>An American brought the Bessemer conversion to the United States and began working for Andrew Carnegie, a Scottish immigrant.</a:t>
            </a:r>
          </a:p>
          <a:p>
            <a:pPr eaLnBrk="1" hangingPunct="1"/>
            <a:endParaRPr lang="en-US" smtClean="0"/>
          </a:p>
          <a:p>
            <a:pPr eaLnBrk="1" hangingPunct="1"/>
            <a:r>
              <a:rPr lang="en-US" smtClean="0"/>
              <a:t>Carnegie would go on to amass a fortune. </a:t>
            </a:r>
          </a:p>
          <a:p>
            <a:pPr eaLnBrk="1" hangingPunct="1"/>
            <a:endParaRPr lang="en-US" smtClean="0"/>
          </a:p>
          <a:p>
            <a:pPr eaLnBrk="1" hangingPunct="1"/>
            <a:r>
              <a:rPr lang="en-US" smtClean="0"/>
              <a:t>Raw steel production went from 30,000 tons in the late 1860s to 11 million tons in 1900.</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a:defRPr/>
            </a:pPr>
            <a:r>
              <a:rPr lang="en-US">
                <a:latin typeface="Garamond" charset="0"/>
              </a:rPr>
              <a:t>What would Rockefeller say…</a:t>
            </a:r>
          </a:p>
        </p:txBody>
      </p:sp>
      <p:sp>
        <p:nvSpPr>
          <p:cNvPr id="322562" name="Rectangle 3"/>
          <p:cNvSpPr>
            <a:spLocks noGrp="1" noChangeArrowheads="1"/>
          </p:cNvSpPr>
          <p:nvPr>
            <p:ph type="body" sz="half" idx="1"/>
          </p:nvPr>
        </p:nvSpPr>
        <p:spPr/>
        <p:txBody>
          <a:bodyPr/>
          <a:lstStyle/>
          <a:p>
            <a:r>
              <a:rPr lang="en-US" sz="2600">
                <a:latin typeface="Arial" charset="0"/>
              </a:rPr>
              <a:t>Monopolies are good because we can produce goods at a lower cost to consumers! </a:t>
            </a:r>
          </a:p>
          <a:p>
            <a:r>
              <a:rPr lang="en-US" sz="2600">
                <a:latin typeface="Arial" charset="0"/>
              </a:rPr>
              <a:t>Now everyone can have cheap oil and gas.</a:t>
            </a:r>
          </a:p>
          <a:p>
            <a:endParaRPr lang="en-US" sz="2600">
              <a:latin typeface="Arial" charset="0"/>
            </a:endParaRPr>
          </a:p>
        </p:txBody>
      </p:sp>
      <p:pic>
        <p:nvPicPr>
          <p:cNvPr id="322563" name="Picture 4" descr="Image:John D. Rockefeller 1885.jpg">
            <a:hlinkClick r:id="rId2"/>
          </p:cNvPr>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t="11150" b="11150"/>
          <a:stretch>
            <a:fillRect/>
          </a:stretch>
        </p:blipFill>
        <p:spPr/>
      </p:pic>
    </p:spTree>
    <p:extLst>
      <p:ext uri="{BB962C8B-B14F-4D97-AF65-F5344CB8AC3E}">
        <p14:creationId xmlns="" xmlns:p14="http://schemas.microsoft.com/office/powerpoint/2010/main" val="2244606779"/>
      </p:ext>
    </p:extLst>
  </p:cSld>
  <p:clrMapOvr>
    <a:masterClrMapping/>
  </p:clrMapOvr>
  <p:transition>
    <p:randomBa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rtlCol="0">
            <a:normAutofit fontScale="90000"/>
          </a:bodyPr>
          <a:lstStyle/>
          <a:p>
            <a:pPr fontAlgn="auto">
              <a:spcAft>
                <a:spcPts val="0"/>
              </a:spcAft>
              <a:defRPr/>
            </a:pPr>
            <a:r>
              <a:rPr lang="en-US" sz="3800">
                <a:latin typeface="Garamond" charset="0"/>
                <a:ea typeface="+mj-ea"/>
                <a:cs typeface="+mj-cs"/>
              </a:rPr>
              <a:t>What would the Populists (poor farmers) say?</a:t>
            </a:r>
          </a:p>
        </p:txBody>
      </p:sp>
      <p:sp>
        <p:nvSpPr>
          <p:cNvPr id="323586" name="Rectangle 3"/>
          <p:cNvSpPr>
            <a:spLocks noGrp="1" noChangeArrowheads="1"/>
          </p:cNvSpPr>
          <p:nvPr>
            <p:ph type="body" sz="half" idx="1"/>
          </p:nvPr>
        </p:nvSpPr>
        <p:spPr/>
        <p:txBody>
          <a:bodyPr/>
          <a:lstStyle/>
          <a:p>
            <a:pPr>
              <a:lnSpc>
                <a:spcPct val="90000"/>
              </a:lnSpc>
            </a:pPr>
            <a:r>
              <a:rPr lang="en-US" sz="2600">
                <a:latin typeface="Arial" charset="0"/>
              </a:rPr>
              <a:t>Monopolies are bad because they control the whole industry and there is no competition over prices. </a:t>
            </a:r>
          </a:p>
          <a:p>
            <a:pPr>
              <a:lnSpc>
                <a:spcPct val="90000"/>
              </a:lnSpc>
            </a:pPr>
            <a:r>
              <a:rPr lang="en-US" sz="2600">
                <a:latin typeface="Arial" charset="0"/>
              </a:rPr>
              <a:t>We have to pay high prices to ship our wheat on the trains!</a:t>
            </a:r>
          </a:p>
          <a:p>
            <a:pPr>
              <a:lnSpc>
                <a:spcPct val="90000"/>
              </a:lnSpc>
            </a:pPr>
            <a:r>
              <a:rPr lang="en-US" sz="2600">
                <a:latin typeface="Arial" charset="0"/>
              </a:rPr>
              <a:t>And these companies pay low wages to their workers!</a:t>
            </a:r>
          </a:p>
        </p:txBody>
      </p:sp>
      <p:pic>
        <p:nvPicPr>
          <p:cNvPr id="323587" name="Picture 5" descr="farm%20spring%20exterior%20500"/>
          <p:cNvPicPr>
            <a:picLocks noGrp="1" noChangeAspect="1" noChangeArrowheads="1"/>
          </p:cNvPicPr>
          <p:nvPr>
            <p:ph sz="quarter" idx="2"/>
          </p:nvPr>
        </p:nvPicPr>
        <p:blipFill>
          <a:blip r:embed="rId2" cstate="print">
            <a:extLst>
              <a:ext uri="{28A0092B-C50C-407E-A947-70E740481C1C}">
                <a14:useLocalDpi xmlns="" xmlns:a14="http://schemas.microsoft.com/office/drawing/2010/main" val="0"/>
              </a:ext>
            </a:extLst>
          </a:blip>
          <a:srcRect t="9183" b="9183"/>
          <a:stretch>
            <a:fillRect/>
          </a:stretch>
        </p:blipFill>
        <p:spPr/>
      </p:pic>
      <p:pic>
        <p:nvPicPr>
          <p:cNvPr id="323588" name="Picture 8" descr="farmer%20bob"/>
          <p:cNvPicPr>
            <a:picLocks noGrp="1" noChangeAspect="1" noChangeArrowheads="1"/>
          </p:cNvPicPr>
          <p:nvPr>
            <p:ph sz="quarter" idx="3"/>
          </p:nvPr>
        </p:nvPicPr>
        <p:blipFill>
          <a:blip r:embed="rId3" cstate="print">
            <a:extLst>
              <a:ext uri="{28A0092B-C50C-407E-A947-70E740481C1C}">
                <a14:useLocalDpi xmlns="" xmlns:a14="http://schemas.microsoft.com/office/drawing/2010/main" val="0"/>
              </a:ext>
            </a:extLst>
          </a:blip>
          <a:srcRect/>
          <a:stretch>
            <a:fillRect/>
          </a:stretch>
        </p:blipFill>
        <p:spPr>
          <a:xfrm>
            <a:off x="6096000" y="1371600"/>
            <a:ext cx="2144713" cy="3048000"/>
          </a:xfrm>
        </p:spPr>
      </p:pic>
    </p:spTree>
    <p:extLst>
      <p:ext uri="{BB962C8B-B14F-4D97-AF65-F5344CB8AC3E}">
        <p14:creationId xmlns="" xmlns:p14="http://schemas.microsoft.com/office/powerpoint/2010/main" val="745048975"/>
      </p:ext>
    </p:extLst>
  </p:cSld>
  <p:clrMapOvr>
    <a:masterClrMapping/>
  </p:clrMapOvr>
  <p:transition>
    <p:randomBa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6"/>
          <p:cNvSpPr>
            <a:spLocks noGrp="1" noChangeArrowheads="1"/>
          </p:cNvSpPr>
          <p:nvPr>
            <p:ph type="title"/>
          </p:nvPr>
        </p:nvSpPr>
        <p:spPr/>
        <p:txBody>
          <a:bodyPr/>
          <a:lstStyle/>
          <a:p>
            <a:pPr>
              <a:defRPr/>
            </a:pPr>
            <a:endParaRPr lang="en-US">
              <a:latin typeface="Garamond" charset="0"/>
            </a:endParaRPr>
          </a:p>
        </p:txBody>
      </p:sp>
      <p:pic>
        <p:nvPicPr>
          <p:cNvPr id="324610" name="Picture 5" descr="robber%20barons"/>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0" y="0"/>
            <a:ext cx="9144000" cy="6858000"/>
          </a:xfrm>
        </p:spPr>
      </p:pic>
    </p:spTree>
    <p:extLst>
      <p:ext uri="{BB962C8B-B14F-4D97-AF65-F5344CB8AC3E}">
        <p14:creationId xmlns="" xmlns:p14="http://schemas.microsoft.com/office/powerpoint/2010/main" val="42365359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Socrative</a:t>
            </a:r>
            <a:r>
              <a:rPr lang="en-US" dirty="0" smtClean="0"/>
              <a:t> Quiz </a:t>
            </a:r>
            <a:endParaRPr lang="en-US" dirty="0"/>
          </a:p>
        </p:txBody>
      </p:sp>
      <p:sp>
        <p:nvSpPr>
          <p:cNvPr id="3" name="Content Placeholder 2"/>
          <p:cNvSpPr>
            <a:spLocks noGrp="1"/>
          </p:cNvSpPr>
          <p:nvPr>
            <p:ph idx="1"/>
          </p:nvPr>
        </p:nvSpPr>
        <p:spPr/>
        <p:txBody>
          <a:bodyPr/>
          <a:lstStyle/>
          <a:p>
            <a:r>
              <a:rPr lang="en-US" dirty="0" smtClean="0"/>
              <a:t>Teacher’s Room Code - 2E25EBA7  </a:t>
            </a:r>
          </a:p>
        </p:txBody>
      </p:sp>
    </p:spTree>
    <p:extLst>
      <p:ext uri="{BB962C8B-B14F-4D97-AF65-F5344CB8AC3E}">
        <p14:creationId xmlns="" xmlns:p14="http://schemas.microsoft.com/office/powerpoint/2010/main" val="26482084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242646" y="0"/>
            <a:ext cx="7672754" cy="6477000"/>
          </a:xfrm>
        </p:spPr>
        <p:txBody>
          <a:bodyPr/>
          <a:lstStyle/>
          <a:p>
            <a:pPr eaLnBrk="1" hangingPunct="1"/>
            <a:r>
              <a:rPr lang="en-US" sz="2000" dirty="0" smtClean="0">
                <a:ea typeface="ＭＳ Ｐゴシック" pitchFamily="34" charset="-128"/>
              </a:rPr>
              <a:t/>
            </a:r>
            <a:br>
              <a:rPr lang="en-US" sz="2000" dirty="0" smtClean="0">
                <a:ea typeface="ＭＳ Ｐゴシック" pitchFamily="34" charset="-128"/>
              </a:rPr>
            </a:br>
            <a:r>
              <a:rPr lang="en-US" sz="2000" dirty="0" smtClean="0">
                <a:ea typeface="ＭＳ Ｐゴシック" pitchFamily="34" charset="-128"/>
              </a:rPr>
              <a:t>OBJECTIVES: </a:t>
            </a:r>
            <a:br>
              <a:rPr lang="en-US" sz="2000" dirty="0" smtClean="0">
                <a:ea typeface="ＭＳ Ｐゴシック" pitchFamily="34" charset="-128"/>
              </a:rPr>
            </a:br>
            <a:r>
              <a:rPr lang="en-US" sz="2000" dirty="0" smtClean="0">
                <a:ea typeface="ＭＳ Ｐゴシック" pitchFamily="34" charset="-128"/>
              </a:rPr>
              <a:t>US.4 Analyze the causes and consequences of Gilded Age politics and economics, including the rise of political machines, major scandals, civil service reform, and the economic difference between farmers, wage earners, and industrial capitalists, including the following: </a:t>
            </a:r>
            <a:br>
              <a:rPr lang="en-US" sz="2000" dirty="0" smtClean="0">
                <a:ea typeface="ＭＳ Ｐゴシック" pitchFamily="34" charset="-128"/>
              </a:rPr>
            </a:br>
            <a:r>
              <a:rPr lang="en-US" sz="2000" dirty="0" smtClean="0">
                <a:ea typeface="ＭＳ Ｐゴシック" pitchFamily="34" charset="-128"/>
              </a:rPr>
              <a:t>Boss Tweed, Thomas Nast, Credit </a:t>
            </a:r>
            <a:r>
              <a:rPr lang="en-US" sz="2000" dirty="0" err="1" smtClean="0">
                <a:ea typeface="ＭＳ Ｐゴシック" pitchFamily="34" charset="-128"/>
              </a:rPr>
              <a:t>Mobilier</a:t>
            </a:r>
            <a:r>
              <a:rPr lang="en-US" sz="2000" dirty="0" smtClean="0">
                <a:ea typeface="ＭＳ Ｐゴシック" pitchFamily="34" charset="-128"/>
              </a:rPr>
              <a:t>, Whiskey Ring, Garfield</a:t>
            </a:r>
            <a:r>
              <a:rPr lang="en-US" altLang="en-US" sz="2000" dirty="0" smtClean="0">
                <a:ea typeface="ＭＳ Ｐゴシック" pitchFamily="34" charset="-128"/>
              </a:rPr>
              <a:t>’</a:t>
            </a:r>
            <a:r>
              <a:rPr lang="en-US" sz="2000" dirty="0" smtClean="0">
                <a:ea typeface="ＭＳ Ｐゴシック" pitchFamily="34" charset="-128"/>
              </a:rPr>
              <a:t>s assassination, Pendleton Act, Interstate Commerce Act. &amp; </a:t>
            </a:r>
            <a:br>
              <a:rPr lang="en-US" sz="2000" dirty="0" smtClean="0">
                <a:ea typeface="ＭＳ Ｐゴシック" pitchFamily="34" charset="-128"/>
              </a:rPr>
            </a:br>
            <a:r>
              <a:rPr lang="en-US" sz="2000" dirty="0" smtClean="0">
                <a:ea typeface="ＭＳ Ｐゴシック" pitchFamily="34" charset="-128"/>
              </a:rPr>
              <a:t>US.8 Evaluate multiple sources of information presented in diverse formats and media as in the political cartoons of Thomas Nast and others during the Gilded Age. </a:t>
            </a:r>
          </a:p>
        </p:txBody>
      </p:sp>
      <p:sp>
        <p:nvSpPr>
          <p:cNvPr id="3" name="Subtitle 2"/>
          <p:cNvSpPr>
            <a:spLocks noGrp="1"/>
          </p:cNvSpPr>
          <p:nvPr>
            <p:ph type="subTitle" idx="1"/>
          </p:nvPr>
        </p:nvSpPr>
        <p:spPr>
          <a:xfrm>
            <a:off x="10287000" y="1524000"/>
            <a:ext cx="6096000" cy="990600"/>
          </a:xfrm>
        </p:spPr>
        <p:txBody>
          <a:bodyPr rtlCol="0">
            <a:normAutofit/>
          </a:bodyPr>
          <a:lstStyle/>
          <a:p>
            <a:pPr eaLnBrk="1" fontAlgn="auto" hangingPunct="1">
              <a:spcAft>
                <a:spcPts val="0"/>
              </a:spcAft>
              <a:buFont typeface="Arial" pitchFamily="34" charset="0"/>
              <a:buNone/>
              <a:defRPr/>
            </a:pPr>
            <a:r>
              <a:rPr lang="en-US" dirty="0" smtClean="0">
                <a:ea typeface="+mn-ea"/>
                <a:cs typeface="+mn-cs"/>
              </a:rPr>
              <a:t>. </a:t>
            </a:r>
          </a:p>
          <a:p>
            <a:pPr eaLnBrk="1" fontAlgn="auto" hangingPunct="1">
              <a:spcAft>
                <a:spcPts val="0"/>
              </a:spcAft>
              <a:buFont typeface="Arial" pitchFamily="34" charset="0"/>
              <a:buNone/>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ea typeface="ＭＳ Ｐゴシック" pitchFamily="34" charset="-128"/>
              </a:rPr>
              <a:t>Extras</a:t>
            </a:r>
          </a:p>
        </p:txBody>
      </p:sp>
      <p:sp>
        <p:nvSpPr>
          <p:cNvPr id="4099" name="Content Placeholder 2"/>
          <p:cNvSpPr>
            <a:spLocks noGrp="1"/>
          </p:cNvSpPr>
          <p:nvPr>
            <p:ph idx="1"/>
          </p:nvPr>
        </p:nvSpPr>
        <p:spPr/>
        <p:txBody>
          <a:bodyPr/>
          <a:lstStyle/>
          <a:p>
            <a:pPr eaLnBrk="1" hangingPunct="1"/>
            <a:r>
              <a:rPr lang="en-US" smtClean="0">
                <a:ea typeface="ＭＳ Ｐゴシック" pitchFamily="34" charset="-128"/>
              </a:rPr>
              <a:t>Flipped Classroom lecture:</a:t>
            </a:r>
          </a:p>
          <a:p>
            <a:pPr lvl="1" eaLnBrk="1" hangingPunct="1"/>
            <a:r>
              <a:rPr lang="en-US" smtClean="0">
                <a:ea typeface="ＭＳ Ｐゴシック" pitchFamily="34" charset="-128"/>
                <a:hlinkClick r:id="rId2"/>
              </a:rPr>
              <a:t>https://www.youtube.com/watch?v=RowsXnCUJVA&amp;index=14&amp;list=PLH4pm-ymp5y2XlJfKnuWowNAw7fLpbRw_</a:t>
            </a:r>
            <a:endParaRPr lang="en-US" smtClean="0">
              <a:ea typeface="ＭＳ Ｐゴシック" pitchFamily="34" charset="-128"/>
            </a:endParaRPr>
          </a:p>
          <a:p>
            <a:pPr lvl="1" eaLnBrk="1" hangingPunct="1"/>
            <a:endParaRPr lang="en-US" smtClean="0">
              <a:ea typeface="ＭＳ Ｐゴシック" pitchFamily="34" charset="-128"/>
            </a:endParaRPr>
          </a:p>
          <a:p>
            <a:pPr lvl="1"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ea typeface="ＭＳ Ｐゴシック" pitchFamily="34" charset="-128"/>
              </a:rPr>
              <a:t>Extra </a:t>
            </a:r>
          </a:p>
        </p:txBody>
      </p:sp>
      <p:sp>
        <p:nvSpPr>
          <p:cNvPr id="5123" name="Content Placeholder 2"/>
          <p:cNvSpPr>
            <a:spLocks noGrp="1"/>
          </p:cNvSpPr>
          <p:nvPr>
            <p:ph idx="1"/>
          </p:nvPr>
        </p:nvSpPr>
        <p:spPr/>
        <p:txBody>
          <a:bodyPr/>
          <a:lstStyle/>
          <a:p>
            <a:pPr eaLnBrk="1" hangingPunct="1"/>
            <a:r>
              <a:rPr lang="en-US" smtClean="0">
                <a:ea typeface="ＭＳ Ｐゴシック" pitchFamily="34" charset="-128"/>
              </a:rPr>
              <a:t>Link to more info about Tweed: </a:t>
            </a:r>
            <a:r>
              <a:rPr lang="en-US" smtClean="0">
                <a:ea typeface="ＭＳ Ｐゴシック" pitchFamily="34" charset="-128"/>
                <a:hlinkClick r:id="rId2"/>
              </a:rPr>
              <a:t>https://www.princeton.edu/~achaney/tmve/wiki100k/docs/William_M._Tweed.html</a:t>
            </a:r>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ea typeface="ＭＳ Ｐゴシック" pitchFamily="34" charset="-128"/>
              </a:rPr>
              <a:t>Objectives: </a:t>
            </a:r>
          </a:p>
        </p:txBody>
      </p:sp>
      <p:sp>
        <p:nvSpPr>
          <p:cNvPr id="3" name="Content Placeholder 2"/>
          <p:cNvSpPr>
            <a:spLocks noGrp="1"/>
          </p:cNvSpPr>
          <p:nvPr>
            <p:ph idx="1"/>
          </p:nvPr>
        </p:nvSpPr>
        <p:spPr>
          <a:xfrm>
            <a:off x="457200" y="1828800"/>
            <a:ext cx="8229600" cy="4297363"/>
          </a:xfrm>
        </p:spPr>
        <p:txBody>
          <a:bodyPr rtlCol="0">
            <a:normAutofit/>
          </a:bodyPr>
          <a:lstStyle/>
          <a:p>
            <a:pPr eaLnBrk="1" fontAlgn="auto" hangingPunct="1">
              <a:spcAft>
                <a:spcPts val="0"/>
              </a:spcAft>
              <a:buFont typeface="Arial" pitchFamily="34" charset="0"/>
              <a:buChar char="•"/>
              <a:defRPr/>
            </a:pPr>
            <a:r>
              <a:rPr lang="en-US" dirty="0" smtClean="0">
                <a:ea typeface="+mn-ea"/>
                <a:cs typeface="+mn-cs"/>
              </a:rPr>
              <a:t>Analyze the issue of corruption in national politics in the 1870s and 1880s. </a:t>
            </a:r>
          </a:p>
          <a:p>
            <a:pPr eaLnBrk="1" fontAlgn="auto" hangingPunct="1">
              <a:spcAft>
                <a:spcPts val="0"/>
              </a:spcAft>
              <a:buFont typeface="Arial" pitchFamily="34" charset="0"/>
              <a:buChar char="•"/>
              <a:defRPr/>
            </a:pPr>
            <a:r>
              <a:rPr lang="en-US" dirty="0" smtClean="0">
                <a:ea typeface="+mn-ea"/>
                <a:cs typeface="+mn-cs"/>
              </a:rPr>
              <a:t>Discuss civil service reform.</a:t>
            </a:r>
          </a:p>
          <a:p>
            <a:pPr eaLnBrk="1" fontAlgn="auto" hangingPunct="1">
              <a:spcAft>
                <a:spcPts val="0"/>
              </a:spcAft>
              <a:buFont typeface="Arial" pitchFamily="34" charset="0"/>
              <a:buChar char="•"/>
              <a:defRPr/>
            </a:pPr>
            <a:r>
              <a:rPr lang="en-US" dirty="0" smtClean="0">
                <a:ea typeface="+mn-ea"/>
                <a:cs typeface="+mn-cs"/>
              </a:rPr>
              <a:t>Assess the importance of economic issues in the politics of the Gilded Age. </a:t>
            </a:r>
          </a:p>
          <a:p>
            <a:pPr eaLnBrk="1" fontAlgn="auto" hangingPunct="1">
              <a:spcAft>
                <a:spcPts val="0"/>
              </a:spcAft>
              <a:buFont typeface="Arial" pitchFamily="34" charset="0"/>
              <a:buChar char="•"/>
              <a:defRPr/>
            </a:pPr>
            <a:endParaRPr lang="en-US" dirty="0">
              <a:ea typeface="+mn-ea"/>
              <a:cs typeface="+mn-cs"/>
            </a:endParaRPr>
          </a:p>
          <a:p>
            <a:pPr marL="0" indent="0" eaLnBrk="1" fontAlgn="auto" hangingPunct="1">
              <a:spcAft>
                <a:spcPts val="0"/>
              </a:spcAft>
              <a:buFont typeface="Arial" pitchFamily="34" charset="0"/>
              <a:buNone/>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ea typeface="ＭＳ Ｐゴシック" pitchFamily="34" charset="-128"/>
              </a:rPr>
              <a:t>Gilded Age </a:t>
            </a:r>
          </a:p>
        </p:txBody>
      </p:sp>
      <p:sp>
        <p:nvSpPr>
          <p:cNvPr id="7171" name="Text Placeholder 4"/>
          <p:cNvSpPr>
            <a:spLocks noGrp="1"/>
          </p:cNvSpPr>
          <p:nvPr>
            <p:ph type="body" idx="1"/>
          </p:nvPr>
        </p:nvSpPr>
        <p:spPr>
          <a:xfrm>
            <a:off x="-4030663" y="533400"/>
            <a:ext cx="4040188" cy="639763"/>
          </a:xfrm>
        </p:spPr>
        <p:txBody>
          <a:bodyPr/>
          <a:lstStyle/>
          <a:p>
            <a:pPr eaLnBrk="1" hangingPunct="1"/>
            <a:endParaRPr lang="en-US" smtClean="0">
              <a:ea typeface="ＭＳ Ｐゴシック" pitchFamily="34" charset="-128"/>
            </a:endParaRPr>
          </a:p>
        </p:txBody>
      </p:sp>
      <p:sp>
        <p:nvSpPr>
          <p:cNvPr id="7172" name="Content Placeholder 2"/>
          <p:cNvSpPr>
            <a:spLocks noGrp="1"/>
          </p:cNvSpPr>
          <p:nvPr>
            <p:ph sz="half" idx="2"/>
          </p:nvPr>
        </p:nvSpPr>
        <p:spPr>
          <a:xfrm>
            <a:off x="457200" y="1447800"/>
            <a:ext cx="4040188" cy="4678363"/>
          </a:xfrm>
        </p:spPr>
        <p:txBody>
          <a:bodyPr/>
          <a:lstStyle/>
          <a:p>
            <a:pPr eaLnBrk="1" hangingPunct="1"/>
            <a:r>
              <a:rPr lang="en-US" sz="2800" smtClean="0">
                <a:ea typeface="ＭＳ Ｐゴシック" pitchFamily="34" charset="-128"/>
              </a:rPr>
              <a:t>1870-1890s </a:t>
            </a:r>
          </a:p>
          <a:p>
            <a:pPr eaLnBrk="1" hangingPunct="1"/>
            <a:r>
              <a:rPr lang="en-US" sz="2800" smtClean="0">
                <a:ea typeface="ＭＳ Ｐゴシック" pitchFamily="34" charset="-128"/>
              </a:rPr>
              <a:t>Mark Twain dubbed the period the </a:t>
            </a:r>
            <a:r>
              <a:rPr lang="en-US" altLang="en-US" sz="2800" smtClean="0">
                <a:ea typeface="ＭＳ Ｐゴシック" pitchFamily="34" charset="-128"/>
              </a:rPr>
              <a:t>‘</a:t>
            </a:r>
            <a:r>
              <a:rPr lang="en-US" sz="2800" smtClean="0">
                <a:ea typeface="ＭＳ Ｐゴシック" pitchFamily="34" charset="-128"/>
              </a:rPr>
              <a:t>Gilded Age</a:t>
            </a:r>
            <a:r>
              <a:rPr lang="en-US" altLang="en-US" sz="2800" smtClean="0">
                <a:ea typeface="ＭＳ Ｐゴシック" pitchFamily="34" charset="-128"/>
              </a:rPr>
              <a:t>’</a:t>
            </a:r>
            <a:r>
              <a:rPr lang="en-US" sz="2800" smtClean="0">
                <a:ea typeface="ＭＳ Ｐゴシック" pitchFamily="34" charset="-128"/>
              </a:rPr>
              <a:t> </a:t>
            </a:r>
          </a:p>
          <a:p>
            <a:pPr eaLnBrk="1" hangingPunct="1"/>
            <a:r>
              <a:rPr lang="en-US" sz="2800" smtClean="0">
                <a:ea typeface="ＭＳ Ｐゴシック" pitchFamily="34" charset="-128"/>
              </a:rPr>
              <a:t>A thin layer of prosperity, experienced by some, was covering the poverty and corruption that existed in much of society </a:t>
            </a:r>
          </a:p>
        </p:txBody>
      </p:sp>
      <p:sp>
        <p:nvSpPr>
          <p:cNvPr id="7173" name="Text Placeholder 5"/>
          <p:cNvSpPr>
            <a:spLocks noGrp="1"/>
          </p:cNvSpPr>
          <p:nvPr>
            <p:ph type="body" sz="quarter" idx="3"/>
          </p:nvPr>
        </p:nvSpPr>
        <p:spPr/>
        <p:txBody>
          <a:bodyPr/>
          <a:lstStyle/>
          <a:p>
            <a:pPr eaLnBrk="1" hangingPunct="1"/>
            <a:endParaRPr lang="en-US" smtClean="0">
              <a:ea typeface="ＭＳ Ｐゴシック" pitchFamily="34" charset="-128"/>
            </a:endParaRPr>
          </a:p>
        </p:txBody>
      </p:sp>
      <p:sp>
        <p:nvSpPr>
          <p:cNvPr id="7174" name="Content Placeholder 6"/>
          <p:cNvSpPr>
            <a:spLocks noGrp="1"/>
          </p:cNvSpPr>
          <p:nvPr>
            <p:ph sz="quarter" idx="4"/>
          </p:nvPr>
        </p:nvSpPr>
        <p:spPr/>
        <p:txBody>
          <a:bodyPr/>
          <a:lstStyle/>
          <a:p>
            <a:pPr eaLnBrk="1" hangingPunct="1"/>
            <a:endParaRPr lang="en-US" smtClean="0">
              <a:ea typeface="ＭＳ Ｐゴシック" pitchFamily="34" charset="-128"/>
            </a:endParaRPr>
          </a:p>
        </p:txBody>
      </p:sp>
      <p:pic>
        <p:nvPicPr>
          <p:cNvPr id="7175" name="Picture 3"/>
          <p:cNvPicPr>
            <a:picLocks noChangeAspect="1"/>
          </p:cNvPicPr>
          <p:nvPr/>
        </p:nvPicPr>
        <p:blipFill>
          <a:blip r:embed="rId2" cstate="print"/>
          <a:srcRect/>
          <a:stretch>
            <a:fillRect/>
          </a:stretch>
        </p:blipFill>
        <p:spPr bwMode="auto">
          <a:xfrm>
            <a:off x="4572000" y="1238250"/>
            <a:ext cx="3962400" cy="533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ctrTitle"/>
          </p:nvPr>
        </p:nvSpPr>
        <p:spPr/>
        <p:txBody>
          <a:bodyPr/>
          <a:lstStyle/>
          <a:p>
            <a:pPr eaLnBrk="1" hangingPunct="1"/>
            <a:r>
              <a:rPr lang="en-US" smtClean="0">
                <a:ea typeface="ＭＳ Ｐゴシック" pitchFamily="34" charset="-128"/>
              </a:rPr>
              <a:t>Gilded Age Economics </a:t>
            </a:r>
          </a:p>
        </p:txBody>
      </p:sp>
      <p:sp>
        <p:nvSpPr>
          <p:cNvPr id="5" name="Subtitle 4"/>
          <p:cNvSpPr>
            <a:spLocks noGrp="1"/>
          </p:cNvSpPr>
          <p:nvPr>
            <p:ph type="subTitle" idx="1"/>
          </p:nvPr>
        </p:nvSpPr>
        <p:spPr/>
        <p:txBody>
          <a:bodyPr/>
          <a:lstStyle/>
          <a:p>
            <a:pPr eaLnBrk="1" hangingPunct="1">
              <a:defRPr/>
            </a:pPr>
            <a:endParaRPr lang="en-US"/>
          </a:p>
        </p:txBody>
      </p:sp>
      <p:pic>
        <p:nvPicPr>
          <p:cNvPr id="8196" name="Picture 5"/>
          <p:cNvPicPr>
            <a:picLocks noChangeAspect="1"/>
          </p:cNvPicPr>
          <p:nvPr/>
        </p:nvPicPr>
        <p:blipFill>
          <a:blip r:embed="rId2" cstate="print"/>
          <a:srcRect/>
          <a:stretch>
            <a:fillRect/>
          </a:stretch>
        </p:blipFill>
        <p:spPr bwMode="auto">
          <a:xfrm>
            <a:off x="-9525" y="3810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Andrew Carnegie Video Clip</a:t>
            </a:r>
            <a:endParaRPr lang="en-US" dirty="0"/>
          </a:p>
        </p:txBody>
      </p:sp>
      <p:sp>
        <p:nvSpPr>
          <p:cNvPr id="15363" name="Content Placeholder 2"/>
          <p:cNvSpPr>
            <a:spLocks noGrp="1"/>
          </p:cNvSpPr>
          <p:nvPr>
            <p:ph sz="quarter" idx="1"/>
          </p:nvPr>
        </p:nvSpPr>
        <p:spPr>
          <a:xfrm>
            <a:off x="457200" y="1600200"/>
            <a:ext cx="7467600" cy="4873625"/>
          </a:xfrm>
        </p:spPr>
        <p:txBody>
          <a:bodyPr/>
          <a:lstStyle/>
          <a:p>
            <a:r>
              <a:rPr lang="en-US" smtClean="0">
                <a:hlinkClick r:id="rId2"/>
              </a:rPr>
              <a:t>http://www.teachertube.com/viewVideo.php?title=Andrew_Carnegie_Biography&amp;video_id=233035</a:t>
            </a:r>
            <a:endParaRPr lang="en-US" smtClean="0"/>
          </a:p>
          <a:p>
            <a:endParaRPr lang="en-US" smtClean="0"/>
          </a:p>
          <a:p>
            <a:r>
              <a:rPr lang="en-US" smtClean="0">
                <a:hlinkClick r:id="rId3"/>
              </a:rPr>
              <a:t>http://www.biography.com/search?query=andrew%20carnegie</a:t>
            </a:r>
            <a:endParaRPr lang="en-US" smtClean="0"/>
          </a:p>
          <a:p>
            <a:endParaRPr lang="en-US" smtClean="0"/>
          </a:p>
          <a:p>
            <a:endParaRPr lang="en-US" smtClean="0"/>
          </a:p>
          <a:p>
            <a:endParaRPr lang="en-US" smtClean="0"/>
          </a:p>
          <a:p>
            <a:endParaRPr lang="en-US" smtClean="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ea typeface="ＭＳ Ｐゴシック" pitchFamily="34" charset="-128"/>
              </a:rPr>
              <a:t>Laissez-Faire economics </a:t>
            </a:r>
          </a:p>
        </p:txBody>
      </p:sp>
      <p:sp>
        <p:nvSpPr>
          <p:cNvPr id="9219" name="Content Placeholder 2"/>
          <p:cNvSpPr>
            <a:spLocks noGrp="1"/>
          </p:cNvSpPr>
          <p:nvPr>
            <p:ph idx="1"/>
          </p:nvPr>
        </p:nvSpPr>
        <p:spPr/>
        <p:txBody>
          <a:bodyPr/>
          <a:lstStyle/>
          <a:p>
            <a:pPr eaLnBrk="1" hangingPunct="1"/>
            <a:r>
              <a:rPr lang="en-US" smtClean="0">
                <a:ea typeface="ＭＳ Ｐゴシック" pitchFamily="34" charset="-128"/>
              </a:rPr>
              <a:t>Business leaders backed laissez-faire economics </a:t>
            </a:r>
          </a:p>
          <a:p>
            <a:pPr eaLnBrk="1" hangingPunct="1"/>
            <a:r>
              <a:rPr lang="en-US" smtClean="0">
                <a:ea typeface="ＭＳ Ｐゴシック" pitchFamily="34" charset="-128"/>
              </a:rPr>
              <a:t>Believed the government should not interfere with the economy regulating business</a:t>
            </a:r>
          </a:p>
          <a:p>
            <a:pPr eaLnBrk="1" hangingPunct="1"/>
            <a:r>
              <a:rPr lang="en-US" smtClean="0">
                <a:ea typeface="ＭＳ Ｐゴシック" pitchFamily="34" charset="-128"/>
              </a:rPr>
              <a:t>Instead, the market should freely determine  supply, demand, profits, and prices.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ea typeface="ＭＳ Ｐゴシック" pitchFamily="34" charset="-128"/>
              </a:rPr>
              <a:t>Laissez-Faire economics  (cont.)</a:t>
            </a:r>
          </a:p>
        </p:txBody>
      </p:sp>
      <p:sp>
        <p:nvSpPr>
          <p:cNvPr id="10243" name="Content Placeholder 2"/>
          <p:cNvSpPr>
            <a:spLocks noGrp="1"/>
          </p:cNvSpPr>
          <p:nvPr>
            <p:ph idx="1"/>
          </p:nvPr>
        </p:nvSpPr>
        <p:spPr>
          <a:xfrm>
            <a:off x="304800" y="1676400"/>
            <a:ext cx="8229600" cy="4525963"/>
          </a:xfrm>
        </p:spPr>
        <p:txBody>
          <a:bodyPr/>
          <a:lstStyle/>
          <a:p>
            <a:pPr eaLnBrk="1" hangingPunct="1"/>
            <a:r>
              <a:rPr lang="en-US" smtClean="0">
                <a:ea typeface="ＭＳ Ｐゴシック" pitchFamily="34" charset="-128"/>
              </a:rPr>
              <a:t>borrowed from the teachings of evolutionist Charles  Darwin</a:t>
            </a:r>
          </a:p>
          <a:p>
            <a:pPr eaLnBrk="1" hangingPunct="1"/>
            <a:r>
              <a:rPr lang="en-US" smtClean="0">
                <a:ea typeface="ＭＳ Ｐゴシック" pitchFamily="34" charset="-128"/>
              </a:rPr>
              <a:t>Taught that life was a battle for </a:t>
            </a:r>
            <a:r>
              <a:rPr lang="en-US" altLang="en-US" smtClean="0">
                <a:ea typeface="ＭＳ Ｐゴシック" pitchFamily="34" charset="-128"/>
              </a:rPr>
              <a:t>‘</a:t>
            </a:r>
            <a:r>
              <a:rPr lang="en-US" smtClean="0">
                <a:ea typeface="ＭＳ Ｐゴシック" pitchFamily="34" charset="-128"/>
              </a:rPr>
              <a:t>survival of the fittest</a:t>
            </a:r>
            <a:r>
              <a:rPr lang="en-US" altLang="en-US" smtClean="0">
                <a:ea typeface="ＭＳ Ｐゴシック" pitchFamily="34" charset="-128"/>
              </a:rPr>
              <a:t>’</a:t>
            </a:r>
            <a:r>
              <a:rPr lang="en-US" smtClean="0">
                <a:ea typeface="ＭＳ Ｐゴシック" pitchFamily="34" charset="-128"/>
              </a:rPr>
              <a:t> </a:t>
            </a:r>
          </a:p>
          <a:p>
            <a:pPr eaLnBrk="1" hangingPunct="1"/>
            <a:r>
              <a:rPr lang="en-US" smtClean="0">
                <a:ea typeface="ＭＳ Ｐゴシック" pitchFamily="34" charset="-128"/>
              </a:rPr>
              <a:t>Laissez-Faire capitalists believed that business was a battle for survival</a:t>
            </a:r>
          </a:p>
          <a:p>
            <a:pPr eaLnBrk="1" hangingPunct="1"/>
            <a:r>
              <a:rPr lang="en-US" smtClean="0">
                <a:ea typeface="ＭＳ Ｐゴシック" pitchFamily="34" charset="-128"/>
              </a:rPr>
              <a:t>What is a capitalist? </a:t>
            </a:r>
          </a:p>
          <a:p>
            <a:pPr lvl="1" eaLnBrk="1" hangingPunct="1"/>
            <a:r>
              <a:rPr lang="en-US" smtClean="0">
                <a:ea typeface="ＭＳ Ｐゴシック" pitchFamily="34" charset="-128"/>
              </a:rPr>
              <a:t>They believed…</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pic>
        <p:nvPicPr>
          <p:cNvPr id="10244" name="Picture 3"/>
          <p:cNvPicPr>
            <a:picLocks noChangeAspect="1"/>
          </p:cNvPicPr>
          <p:nvPr/>
        </p:nvPicPr>
        <p:blipFill>
          <a:blip r:embed="rId2" cstate="print"/>
          <a:srcRect/>
          <a:stretch>
            <a:fillRect/>
          </a:stretch>
        </p:blipFill>
        <p:spPr bwMode="auto">
          <a:xfrm>
            <a:off x="5257800" y="4495800"/>
            <a:ext cx="3505200" cy="203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11267" name="Content Placeholder 2"/>
          <p:cNvSpPr>
            <a:spLocks noGrp="1"/>
          </p:cNvSpPr>
          <p:nvPr>
            <p:ph idx="1"/>
          </p:nvPr>
        </p:nvSpPr>
        <p:spPr/>
        <p:txBody>
          <a:bodyPr/>
          <a:lstStyle/>
          <a:p>
            <a:pPr eaLnBrk="1" hangingPunct="1"/>
            <a:r>
              <a:rPr lang="en-US" dirty="0" smtClean="0">
                <a:ea typeface="ＭＳ Ｐゴシック" pitchFamily="34" charset="-128"/>
              </a:rPr>
              <a:t>What is a capitalist? </a:t>
            </a:r>
          </a:p>
          <a:p>
            <a:pPr lvl="1" eaLnBrk="1" hangingPunct="1"/>
            <a:r>
              <a:rPr lang="en-US" dirty="0" smtClean="0">
                <a:ea typeface="ＭＳ Ｐゴシック" pitchFamily="34" charset="-128"/>
              </a:rPr>
              <a:t>Believed property and businesses should be privately owned and that entrepreneurs and workers should be free to pursue making as much money as possible.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ea typeface="ＭＳ Ｐゴシック" pitchFamily="34" charset="-128"/>
              </a:rPr>
              <a:t>What is Economic Disparity ?</a:t>
            </a:r>
          </a:p>
        </p:txBody>
      </p:sp>
      <p:sp>
        <p:nvSpPr>
          <p:cNvPr id="12291" name="Content Placeholder 2"/>
          <p:cNvSpPr>
            <a:spLocks noGrp="1"/>
          </p:cNvSpPr>
          <p:nvPr>
            <p:ph idx="1"/>
          </p:nvPr>
        </p:nvSpPr>
        <p:spPr/>
        <p:txBody>
          <a:bodyPr/>
          <a:lstStyle/>
          <a:p>
            <a:pPr marL="0" indent="0" eaLnBrk="1" hangingPunct="1">
              <a:buFont typeface="Arial" charset="0"/>
              <a:buNone/>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ea typeface="ＭＳ Ｐゴシック" pitchFamily="34" charset="-128"/>
              </a:rPr>
              <a:t>Economic Disparity </a:t>
            </a:r>
          </a:p>
        </p:txBody>
      </p:sp>
      <p:sp>
        <p:nvSpPr>
          <p:cNvPr id="13315" name="Content Placeholder 2"/>
          <p:cNvSpPr>
            <a:spLocks noGrp="1"/>
          </p:cNvSpPr>
          <p:nvPr>
            <p:ph idx="1"/>
          </p:nvPr>
        </p:nvSpPr>
        <p:spPr/>
        <p:txBody>
          <a:bodyPr/>
          <a:lstStyle/>
          <a:p>
            <a:pPr eaLnBrk="1" hangingPunct="1"/>
            <a:r>
              <a:rPr lang="en-US" smtClean="0">
                <a:ea typeface="ＭＳ Ｐゴシック" pitchFamily="34" charset="-128"/>
              </a:rPr>
              <a:t>Gap between the rich and the poor </a:t>
            </a:r>
          </a:p>
          <a:p>
            <a:pPr eaLnBrk="1" hangingPunct="1">
              <a:buFont typeface="Arial" charset="0"/>
              <a:buNone/>
            </a:pPr>
            <a:r>
              <a:rPr lang="en-US" smtClean="0">
                <a:ea typeface="ＭＳ Ｐゴシック" pitchFamily="34" charset="-128"/>
              </a:rPr>
              <a:t>Example: </a:t>
            </a:r>
          </a:p>
          <a:p>
            <a:pPr eaLnBrk="1" hangingPunct="1"/>
            <a:r>
              <a:rPr lang="en-US" smtClean="0">
                <a:ea typeface="ＭＳ Ｐゴシック" pitchFamily="34" charset="-128"/>
              </a:rPr>
              <a:t>1880 Railroad Worker</a:t>
            </a:r>
            <a:r>
              <a:rPr lang="en-US" altLang="en-US" smtClean="0">
                <a:ea typeface="ＭＳ Ｐゴシック" pitchFamily="34" charset="-128"/>
              </a:rPr>
              <a:t>’</a:t>
            </a:r>
            <a:r>
              <a:rPr lang="en-US" smtClean="0">
                <a:ea typeface="ＭＳ Ｐゴシック" pitchFamily="34" charset="-128"/>
              </a:rPr>
              <a:t>s Annual Income </a:t>
            </a:r>
          </a:p>
          <a:p>
            <a:pPr lvl="1" eaLnBrk="1" hangingPunct="1"/>
            <a:r>
              <a:rPr lang="en-US" smtClean="0">
                <a:ea typeface="ＭＳ Ｐゴシック" pitchFamily="34" charset="-128"/>
              </a:rPr>
              <a:t>General Manager – 15,000</a:t>
            </a:r>
          </a:p>
          <a:p>
            <a:pPr lvl="1" eaLnBrk="1" hangingPunct="1"/>
            <a:r>
              <a:rPr lang="en-US" smtClean="0">
                <a:ea typeface="ＭＳ Ｐゴシック" pitchFamily="34" charset="-128"/>
              </a:rPr>
              <a:t>Senior Exec. - $5,000</a:t>
            </a:r>
          </a:p>
          <a:p>
            <a:pPr lvl="1" eaLnBrk="1" hangingPunct="1"/>
            <a:r>
              <a:rPr lang="en-US" smtClean="0">
                <a:ea typeface="ＭＳ Ｐゴシック" pitchFamily="34" charset="-128"/>
              </a:rPr>
              <a:t>Unskilled Worker - $325</a:t>
            </a:r>
          </a:p>
          <a:p>
            <a:pPr lvl="1" eaLnBrk="1" hangingPunct="1"/>
            <a:endParaRPr lang="en-US" smtClean="0">
              <a:ea typeface="ＭＳ Ｐゴシック" pitchFamily="34" charset="-128"/>
            </a:endParaRPr>
          </a:p>
          <a:p>
            <a:pPr lvl="1" eaLnBrk="1" hangingPunct="1"/>
            <a:r>
              <a:rPr lang="en-US" smtClean="0">
                <a:ea typeface="ＭＳ Ｐゴシック" pitchFamily="34" charset="-128"/>
              </a:rPr>
              <a:t>In 1900, Andrew Carnegie made 25 million.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pPr eaLnBrk="1" hangingPunct="1"/>
            <a:r>
              <a:rPr lang="en-US" smtClean="0">
                <a:ea typeface="ＭＳ Ｐゴシック" pitchFamily="34" charset="-128"/>
              </a:rPr>
              <a:t>Housing </a:t>
            </a:r>
          </a:p>
        </p:txBody>
      </p:sp>
      <p:sp>
        <p:nvSpPr>
          <p:cNvPr id="14339" name="Text Placeholder 4"/>
          <p:cNvSpPr>
            <a:spLocks noGrp="1"/>
          </p:cNvSpPr>
          <p:nvPr>
            <p:ph type="body" idx="1"/>
          </p:nvPr>
        </p:nvSpPr>
        <p:spPr/>
        <p:txBody>
          <a:bodyPr/>
          <a:lstStyle/>
          <a:p>
            <a:pPr eaLnBrk="1" hangingPunct="1"/>
            <a:r>
              <a:rPr lang="en-US" smtClean="0">
                <a:ea typeface="ＭＳ Ｐゴシック" pitchFamily="34" charset="-128"/>
              </a:rPr>
              <a:t>Andrew Carnegie</a:t>
            </a:r>
            <a:r>
              <a:rPr lang="en-US" altLang="en-US" smtClean="0">
                <a:ea typeface="ＭＳ Ｐゴシック" pitchFamily="34" charset="-128"/>
              </a:rPr>
              <a:t>’</a:t>
            </a:r>
            <a:r>
              <a:rPr lang="en-US" smtClean="0">
                <a:ea typeface="ＭＳ Ｐゴシック" pitchFamily="34" charset="-128"/>
              </a:rPr>
              <a:t>s home </a:t>
            </a:r>
          </a:p>
        </p:txBody>
      </p:sp>
      <p:pic>
        <p:nvPicPr>
          <p:cNvPr id="14340" name="Content Placeholder 8"/>
          <p:cNvPicPr>
            <a:picLocks noGrp="1" noChangeAspect="1"/>
          </p:cNvPicPr>
          <p:nvPr>
            <p:ph sz="half" idx="2"/>
          </p:nvPr>
        </p:nvPicPr>
        <p:blipFill>
          <a:blip r:embed="rId2" cstate="print"/>
          <a:srcRect l="11656" r="11656"/>
          <a:stretch>
            <a:fillRect/>
          </a:stretch>
        </p:blipFill>
        <p:spPr/>
      </p:pic>
      <p:sp>
        <p:nvSpPr>
          <p:cNvPr id="14341" name="Text Placeholder 6"/>
          <p:cNvSpPr>
            <a:spLocks noGrp="1"/>
          </p:cNvSpPr>
          <p:nvPr>
            <p:ph type="body" sz="quarter" idx="3"/>
          </p:nvPr>
        </p:nvSpPr>
        <p:spPr/>
        <p:txBody>
          <a:bodyPr>
            <a:normAutofit fontScale="92500" lnSpcReduction="20000"/>
          </a:bodyPr>
          <a:lstStyle/>
          <a:p>
            <a:pPr eaLnBrk="1" hangingPunct="1"/>
            <a:r>
              <a:rPr lang="en-US" smtClean="0">
                <a:ea typeface="ＭＳ Ｐゴシック" pitchFamily="34" charset="-128"/>
              </a:rPr>
              <a:t>Common dwelling for unskilled workers </a:t>
            </a:r>
          </a:p>
        </p:txBody>
      </p:sp>
      <p:pic>
        <p:nvPicPr>
          <p:cNvPr id="14342" name="Content Placeholder 9"/>
          <p:cNvPicPr>
            <a:picLocks noGrp="1" noChangeAspect="1"/>
          </p:cNvPicPr>
          <p:nvPr>
            <p:ph sz="quarter" idx="4"/>
          </p:nvPr>
        </p:nvPicPr>
        <p:blipFill>
          <a:blip r:embed="rId3" cstate="print"/>
          <a:srcRect l="9041" r="9041"/>
          <a:stretch>
            <a:fillRect/>
          </a:stretch>
        </p:blip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p:txBody>
          <a:bodyPr/>
          <a:lstStyle/>
          <a:p>
            <a:pPr eaLnBrk="1" hangingPunct="1"/>
            <a:r>
              <a:rPr lang="en-US" smtClean="0">
                <a:ea typeface="ＭＳ Ｐゴシック" pitchFamily="34" charset="-128"/>
              </a:rPr>
              <a:t>Farmers </a:t>
            </a:r>
          </a:p>
        </p:txBody>
      </p:sp>
      <p:sp>
        <p:nvSpPr>
          <p:cNvPr id="15363" name="Content Placeholder 7"/>
          <p:cNvSpPr>
            <a:spLocks noGrp="1"/>
          </p:cNvSpPr>
          <p:nvPr>
            <p:ph idx="1"/>
          </p:nvPr>
        </p:nvSpPr>
        <p:spPr/>
        <p:txBody>
          <a:bodyPr/>
          <a:lstStyle/>
          <a:p>
            <a:pPr eaLnBrk="1" hangingPunct="1"/>
            <a:r>
              <a:rPr lang="en-US" smtClean="0">
                <a:ea typeface="ＭＳ Ｐゴシック" pitchFamily="34" charset="-128"/>
              </a:rPr>
              <a:t>During the Gilded Age, many farmers could not repay loans.</a:t>
            </a:r>
          </a:p>
          <a:p>
            <a:pPr eaLnBrk="1" hangingPunct="1"/>
            <a:r>
              <a:rPr lang="en-US" smtClean="0">
                <a:ea typeface="ＭＳ Ｐゴシック" pitchFamily="34" charset="-128"/>
              </a:rPr>
              <a:t>Overproduction (too much production of farm goods) meant that agricultural prices had dropped. </a:t>
            </a:r>
          </a:p>
          <a:p>
            <a:pPr eaLnBrk="1" hangingPunct="1"/>
            <a:r>
              <a:rPr lang="en-US" smtClean="0">
                <a:ea typeface="ＭＳ Ｐゴシック" pitchFamily="34" charset="-128"/>
              </a:rPr>
              <a:t>Many farmers fell farther into debt and lost their land. </a:t>
            </a:r>
          </a:p>
        </p:txBody>
      </p:sp>
      <p:pic>
        <p:nvPicPr>
          <p:cNvPr id="15364" name="Picture 8"/>
          <p:cNvPicPr>
            <a:picLocks noChangeAspect="1"/>
          </p:cNvPicPr>
          <p:nvPr/>
        </p:nvPicPr>
        <p:blipFill>
          <a:blip r:embed="rId2" cstate="print"/>
          <a:srcRect/>
          <a:stretch>
            <a:fillRect/>
          </a:stretch>
        </p:blipFill>
        <p:spPr bwMode="auto">
          <a:xfrm>
            <a:off x="5715000" y="5078413"/>
            <a:ext cx="268287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16387" name="Content Placeholder 2"/>
          <p:cNvSpPr>
            <a:spLocks noGrp="1"/>
          </p:cNvSpPr>
          <p:nvPr>
            <p:ph idx="1"/>
          </p:nvPr>
        </p:nvSpPr>
        <p:spPr/>
        <p:txBody>
          <a:bodyPr/>
          <a:lstStyle/>
          <a:p>
            <a:pPr eaLnBrk="1" hangingPunct="1"/>
            <a:r>
              <a:rPr lang="en-US" smtClean="0">
                <a:ea typeface="ＭＳ Ｐゴシック" pitchFamily="34" charset="-128"/>
              </a:rPr>
              <a:t>Who do you think was the biggest supporter of laissez-faire policies?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ea typeface="ＭＳ Ｐゴシック" pitchFamily="34" charset="-128"/>
              </a:rPr>
              <a:t>Watch clip </a:t>
            </a:r>
          </a:p>
        </p:txBody>
      </p:sp>
      <p:sp>
        <p:nvSpPr>
          <p:cNvPr id="17411" name="Content Placeholder 2"/>
          <p:cNvSpPr>
            <a:spLocks noGrp="1"/>
          </p:cNvSpPr>
          <p:nvPr>
            <p:ph idx="1"/>
          </p:nvPr>
        </p:nvSpPr>
        <p:spPr/>
        <p:txBody>
          <a:bodyPr/>
          <a:lstStyle/>
          <a:p>
            <a:pPr eaLnBrk="1" hangingPunct="1"/>
            <a:r>
              <a:rPr lang="en-US" dirty="0" smtClean="0">
                <a:ea typeface="ＭＳ Ｐゴシック" pitchFamily="34" charset="-128"/>
              </a:rPr>
              <a:t>Gilded Age Crash Course - </a:t>
            </a:r>
            <a:r>
              <a:rPr lang="en-US" dirty="0" smtClean="0">
                <a:ea typeface="ＭＳ Ｐゴシック" pitchFamily="34" charset="-128"/>
                <a:hlinkClick r:id="rId2"/>
              </a:rPr>
              <a:t>https://www.youtube.com/watch?v=Spgdy3HkcSs</a:t>
            </a:r>
            <a:endParaRPr lang="en-US" dirty="0" smtClean="0">
              <a:ea typeface="ＭＳ Ｐゴシック" pitchFamily="34" charset="-128"/>
            </a:endParaRPr>
          </a:p>
          <a:p>
            <a:pPr eaLnBrk="1" hangingPunct="1">
              <a:buFont typeface="Arial" charset="0"/>
              <a:buNone/>
            </a:pPr>
            <a:endParaRPr lang="en-US" dirty="0" smtClean="0">
              <a:ea typeface="ＭＳ Ｐゴシック" pitchFamily="34" charset="-128"/>
            </a:endParaRPr>
          </a:p>
          <a:p>
            <a:pPr eaLnBrk="1" hangingPunct="1"/>
            <a:endParaRPr lang="en-US"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pPr eaLnBrk="1" hangingPunct="1"/>
            <a:endParaRPr lang="en-US" smtClean="0">
              <a:ea typeface="ＭＳ Ｐゴシック" pitchFamily="34" charset="-128"/>
            </a:endParaRPr>
          </a:p>
        </p:txBody>
      </p:sp>
      <p:sp>
        <p:nvSpPr>
          <p:cNvPr id="5" name="Content Placeholder 4"/>
          <p:cNvSpPr>
            <a:spLocks noGrp="1"/>
          </p:cNvSpPr>
          <p:nvPr>
            <p:ph sz="half" idx="1"/>
          </p:nvPr>
        </p:nvSpPr>
        <p:spPr/>
        <p:txBody>
          <a:bodyPr/>
          <a:lstStyle/>
          <a:p>
            <a:pPr marL="0" indent="0" eaLnBrk="1" hangingPunct="1">
              <a:buFont typeface="Arial" charset="0"/>
              <a:buNone/>
              <a:defRPr/>
            </a:pPr>
            <a:r>
              <a:rPr lang="en-US" dirty="0" smtClean="0"/>
              <a:t>Daily Openers</a:t>
            </a:r>
          </a:p>
          <a:p>
            <a:pPr marL="514350" indent="-514350" eaLnBrk="1" hangingPunct="1">
              <a:buFont typeface="Arial" charset="0"/>
              <a:buAutoNum type="arabicPeriod"/>
              <a:defRPr/>
            </a:pPr>
            <a:r>
              <a:rPr lang="en-US" dirty="0" smtClean="0"/>
              <a:t>Explain the term laissez-faire. </a:t>
            </a:r>
            <a:r>
              <a:rPr lang="en-US" dirty="0"/>
              <a:t> </a:t>
            </a:r>
            <a:endParaRPr lang="en-US" dirty="0" smtClean="0"/>
          </a:p>
          <a:p>
            <a:pPr marL="514350" indent="-514350" eaLnBrk="1" hangingPunct="1">
              <a:buFont typeface="Arial" charset="0"/>
              <a:buAutoNum type="arabicPeriod"/>
              <a:defRPr/>
            </a:pPr>
            <a:r>
              <a:rPr lang="en-US" dirty="0" smtClean="0"/>
              <a:t>Define the term economic disparity. Do you think it is a problem in the United States today? Explain your answer. </a:t>
            </a:r>
          </a:p>
          <a:p>
            <a:pPr marL="0" indent="0" eaLnBrk="1" hangingPunct="1">
              <a:buFont typeface="Arial" charset="0"/>
              <a:buNone/>
              <a:defRPr/>
            </a:pPr>
            <a:endParaRPr lang="en-US" dirty="0"/>
          </a:p>
        </p:txBody>
      </p:sp>
      <p:sp>
        <p:nvSpPr>
          <p:cNvPr id="19460" name="Content Placeholder 5"/>
          <p:cNvSpPr>
            <a:spLocks noGrp="1"/>
          </p:cNvSpPr>
          <p:nvPr>
            <p:ph sz="half" idx="2"/>
          </p:nvPr>
        </p:nvSpPr>
        <p:spPr/>
        <p:txBody>
          <a:bodyPr/>
          <a:lstStyle/>
          <a:p>
            <a:pPr marL="0" indent="0" eaLnBrk="1" hangingPunct="1">
              <a:buFont typeface="Arial" charset="0"/>
              <a:buNone/>
            </a:pPr>
            <a:r>
              <a:rPr lang="en-US" smtClean="0">
                <a:ea typeface="ＭＳ Ｐゴシック" pitchFamily="34" charset="-128"/>
              </a:rPr>
              <a:t>Agenda </a:t>
            </a:r>
          </a:p>
          <a:p>
            <a:pPr marL="0" indent="0" eaLnBrk="1" hangingPunct="1"/>
            <a:r>
              <a:rPr lang="en-US" smtClean="0">
                <a:ea typeface="ＭＳ Ｐゴシック" pitchFamily="34" charset="-128"/>
              </a:rPr>
              <a:t>Daily Openers</a:t>
            </a:r>
          </a:p>
          <a:p>
            <a:pPr marL="0" indent="0" eaLnBrk="1" hangingPunct="1"/>
            <a:r>
              <a:rPr lang="en-US" smtClean="0">
                <a:ea typeface="ＭＳ Ｐゴシック" pitchFamily="34" charset="-128"/>
              </a:rPr>
              <a:t>Reading Handout – Highlight important people and events</a:t>
            </a:r>
          </a:p>
          <a:p>
            <a:pPr marL="0" indent="0" eaLnBrk="1" hangingPunct="1"/>
            <a:r>
              <a:rPr lang="en-US" smtClean="0">
                <a:ea typeface="ＭＳ Ｐゴシック" pitchFamily="34" charset="-128"/>
              </a:rPr>
              <a:t>Notes</a:t>
            </a:r>
          </a:p>
          <a:p>
            <a:pPr lvl="1" eaLnBrk="1" hangingPunct="1"/>
            <a:r>
              <a:rPr lang="en-US" smtClean="0">
                <a:ea typeface="ＭＳ Ｐゴシック" pitchFamily="34" charset="-128"/>
              </a:rPr>
              <a:t>Video clips </a:t>
            </a:r>
          </a:p>
          <a:p>
            <a:pPr lvl="1" eaLnBrk="1" hangingPunct="1"/>
            <a:r>
              <a:rPr lang="en-US" smtClean="0">
                <a:ea typeface="ＭＳ Ｐゴシック" pitchFamily="34" charset="-128"/>
              </a:rPr>
              <a:t>Discussion </a:t>
            </a:r>
          </a:p>
          <a:p>
            <a:pPr marL="0" indent="0" eaLnBrk="1" hangingPunct="1"/>
            <a:r>
              <a:rPr lang="en-US" smtClean="0">
                <a:ea typeface="ＭＳ Ｐゴシック" pitchFamily="34" charset="-128"/>
              </a:rPr>
              <a:t>Quizlet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industry</a:t>
            </a:r>
            <a:endParaRPr lang="en-US" dirty="0"/>
          </a:p>
        </p:txBody>
      </p:sp>
      <p:sp>
        <p:nvSpPr>
          <p:cNvPr id="16387" name="Content Placeholder 2"/>
          <p:cNvSpPr>
            <a:spLocks noGrp="1"/>
          </p:cNvSpPr>
          <p:nvPr>
            <p:ph sz="quarter" idx="1"/>
          </p:nvPr>
        </p:nvSpPr>
        <p:spPr>
          <a:xfrm>
            <a:off x="457200" y="1600200"/>
            <a:ext cx="7467600" cy="4873625"/>
          </a:xfrm>
        </p:spPr>
        <p:txBody>
          <a:bodyPr/>
          <a:lstStyle/>
          <a:p>
            <a:pPr eaLnBrk="1" hangingPunct="1"/>
            <a:endParaRPr lang="en-US" smtClean="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ea typeface="ＭＳ Ｐゴシック" pitchFamily="34" charset="-128"/>
              </a:rPr>
              <a:t>Gilded Age Politics </a:t>
            </a:r>
          </a:p>
        </p:txBody>
      </p:sp>
      <p:sp>
        <p:nvSpPr>
          <p:cNvPr id="20483" name="Content Placeholder 2"/>
          <p:cNvSpPr>
            <a:spLocks noGrp="1"/>
          </p:cNvSpPr>
          <p:nvPr>
            <p:ph idx="1"/>
          </p:nvPr>
        </p:nvSpPr>
        <p:spPr/>
        <p:txBody>
          <a:bodyPr>
            <a:normAutofit lnSpcReduction="10000"/>
          </a:bodyPr>
          <a:lstStyle/>
          <a:p>
            <a:pPr eaLnBrk="1" hangingPunct="1"/>
            <a:r>
              <a:rPr lang="en-US" smtClean="0">
                <a:ea typeface="ＭＳ Ｐゴシック" pitchFamily="34" charset="-128"/>
              </a:rPr>
              <a:t>In 1868 Ulysses S. Grant became the 18</a:t>
            </a:r>
            <a:r>
              <a:rPr lang="en-US" baseline="30000" smtClean="0">
                <a:ea typeface="ＭＳ Ｐゴシック" pitchFamily="34" charset="-128"/>
              </a:rPr>
              <a:t>th</a:t>
            </a:r>
            <a:r>
              <a:rPr lang="en-US" smtClean="0">
                <a:ea typeface="ＭＳ Ｐゴシック" pitchFamily="34" charset="-128"/>
              </a:rPr>
              <a:t> President of the US.</a:t>
            </a:r>
          </a:p>
          <a:p>
            <a:pPr eaLnBrk="1" hangingPunct="1"/>
            <a:r>
              <a:rPr lang="en-US" smtClean="0">
                <a:ea typeface="ＭＳ Ｐゴシック" pitchFamily="34" charset="-128"/>
              </a:rPr>
              <a:t>During his 8 years of tenure, numerous scandals occurred. –</a:t>
            </a:r>
          </a:p>
          <a:p>
            <a:pPr lvl="1" eaLnBrk="1" hangingPunct="1"/>
            <a:r>
              <a:rPr lang="en-US" smtClean="0">
                <a:ea typeface="ＭＳ Ｐゴシック" pitchFamily="34" charset="-128"/>
              </a:rPr>
              <a:t>Black Friday</a:t>
            </a:r>
          </a:p>
          <a:p>
            <a:pPr lvl="1" eaLnBrk="1" hangingPunct="1"/>
            <a:r>
              <a:rPr lang="en-US" smtClean="0">
                <a:ea typeface="ＭＳ Ｐゴシック" pitchFamily="34" charset="-128"/>
              </a:rPr>
              <a:t>Credit Mobilier Scandal</a:t>
            </a:r>
          </a:p>
          <a:p>
            <a:pPr lvl="1" eaLnBrk="1" hangingPunct="1"/>
            <a:r>
              <a:rPr lang="en-US" smtClean="0">
                <a:ea typeface="ＭＳ Ｐゴシック" pitchFamily="34" charset="-128"/>
              </a:rPr>
              <a:t>The Whiskey Ring </a:t>
            </a:r>
          </a:p>
          <a:p>
            <a:pPr lvl="1" eaLnBrk="1" hangingPunct="1"/>
            <a:r>
              <a:rPr lang="en-US" smtClean="0">
                <a:ea typeface="ＭＳ Ｐゴシック" pitchFamily="34" charset="-128"/>
                <a:hlinkClick r:id="rId2"/>
              </a:rPr>
              <a:t>https://www.youtube.com/watch?v=nCZLae7kuTI</a:t>
            </a:r>
            <a:endParaRPr lang="en-US" smtClean="0">
              <a:ea typeface="ＭＳ Ｐゴシック" pitchFamily="34" charset="-128"/>
            </a:endParaRPr>
          </a:p>
          <a:p>
            <a:pPr lvl="1" eaLnBrk="1" hangingPunct="1"/>
            <a:r>
              <a:rPr lang="en-US" smtClean="0">
                <a:ea typeface="ＭＳ Ｐゴシック" pitchFamily="34" charset="-128"/>
              </a:rPr>
              <a:t>(3 minute clip on  Grant) </a:t>
            </a:r>
          </a:p>
          <a:p>
            <a:pPr lvl="1" eaLnBrk="1" hangingPunct="1">
              <a:buFont typeface="Arial" charset="0"/>
              <a:buNone/>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ea typeface="ＭＳ Ｐゴシック" pitchFamily="34" charset="-128"/>
              </a:rPr>
              <a:t>Credit Mobilier </a:t>
            </a:r>
          </a:p>
        </p:txBody>
      </p:sp>
      <p:sp>
        <p:nvSpPr>
          <p:cNvPr id="3" name="Content Placeholder 2"/>
          <p:cNvSpPr>
            <a:spLocks noGrp="1"/>
          </p:cNvSpPr>
          <p:nvPr>
            <p:ph idx="1"/>
          </p:nvPr>
        </p:nvSpPr>
        <p:spPr>
          <a:xfrm>
            <a:off x="457200" y="1066800"/>
            <a:ext cx="8229600" cy="5059363"/>
          </a:xfrm>
        </p:spPr>
        <p:txBody>
          <a:bodyPr/>
          <a:lstStyle/>
          <a:p>
            <a:pPr eaLnBrk="1" hangingPunct="1">
              <a:defRPr/>
            </a:pPr>
            <a:r>
              <a:rPr lang="en-US" dirty="0" smtClean="0"/>
              <a:t>Involved government officials illegally profiting from railroad industry. </a:t>
            </a:r>
            <a:endParaRPr lang="en-US" dirty="0"/>
          </a:p>
          <a:p>
            <a:pPr eaLnBrk="1" hangingPunct="1">
              <a:defRPr/>
            </a:pPr>
            <a:r>
              <a:rPr lang="en-US" dirty="0" smtClean="0"/>
              <a:t>In exchange for government favors,</a:t>
            </a:r>
            <a:r>
              <a:rPr lang="en-US" dirty="0"/>
              <a:t> </a:t>
            </a:r>
            <a:r>
              <a:rPr lang="en-US" dirty="0" smtClean="0"/>
              <a:t>the Credit </a:t>
            </a:r>
            <a:r>
              <a:rPr lang="en-US" dirty="0" err="1" smtClean="0"/>
              <a:t>Mobilier</a:t>
            </a:r>
            <a:r>
              <a:rPr lang="en-US" dirty="0" smtClean="0"/>
              <a:t> company allowed government leaders to purchase cheap stock in the company.</a:t>
            </a:r>
          </a:p>
          <a:p>
            <a:pPr marL="0" indent="0" eaLnBrk="1" hangingPunct="1">
              <a:buFont typeface="Arial" charset="0"/>
              <a:buNone/>
              <a:defRPr/>
            </a:pP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22531" name="Content Placeholder 2"/>
          <p:cNvSpPr>
            <a:spLocks noGrp="1"/>
          </p:cNvSpPr>
          <p:nvPr>
            <p:ph idx="1"/>
          </p:nvPr>
        </p:nvSpPr>
        <p:spPr/>
        <p:txBody>
          <a:bodyPr/>
          <a:lstStyle/>
          <a:p>
            <a:pPr eaLnBrk="1" hangingPunct="1"/>
            <a:r>
              <a:rPr lang="en-US" smtClean="0">
                <a:ea typeface="ＭＳ Ｐゴシック" pitchFamily="34" charset="-128"/>
              </a:rPr>
              <a:t>Meanwhile, members of Congress (many of whom were in on the deception) approved more government funding for Credit Mobilier</a:t>
            </a:r>
            <a:r>
              <a:rPr lang="en-US" altLang="en-US" smtClean="0">
                <a:ea typeface="ＭＳ Ｐゴシック" pitchFamily="34" charset="-128"/>
              </a:rPr>
              <a:t>’</a:t>
            </a:r>
            <a:r>
              <a:rPr lang="en-US" smtClean="0">
                <a:ea typeface="ＭＳ Ｐゴシック" pitchFamily="34" charset="-128"/>
              </a:rPr>
              <a:t>s railroad project than was necessary. </a:t>
            </a:r>
          </a:p>
          <a:p>
            <a:pPr eaLnBrk="1" hangingPunct="1"/>
            <a:r>
              <a:rPr lang="en-US" smtClean="0">
                <a:ea typeface="ＭＳ Ｐゴシック" pitchFamily="34" charset="-128"/>
              </a:rPr>
              <a:t>Credit Mobilier</a:t>
            </a:r>
            <a:r>
              <a:rPr lang="en-US" altLang="en-US" smtClean="0">
                <a:ea typeface="ＭＳ Ｐゴシック" pitchFamily="34" charset="-128"/>
              </a:rPr>
              <a:t>’</a:t>
            </a:r>
            <a:r>
              <a:rPr lang="en-US" smtClean="0">
                <a:ea typeface="ＭＳ Ｐゴシック" pitchFamily="34" charset="-128"/>
              </a:rPr>
              <a:t>s executives and government officials pocketed almost $20 million.</a:t>
            </a:r>
          </a:p>
          <a:p>
            <a:pPr eaLnBrk="1" hangingPunct="1">
              <a:buFont typeface="Arial" charset="0"/>
              <a:buNone/>
            </a:pPr>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ea typeface="ＭＳ Ｐゴシック" pitchFamily="34" charset="-128"/>
              </a:rPr>
              <a:t>Whiskey Ring </a:t>
            </a:r>
          </a:p>
        </p:txBody>
      </p:sp>
      <p:sp>
        <p:nvSpPr>
          <p:cNvPr id="23555" name="Content Placeholder 2"/>
          <p:cNvSpPr>
            <a:spLocks noGrp="1"/>
          </p:cNvSpPr>
          <p:nvPr>
            <p:ph idx="1"/>
          </p:nvPr>
        </p:nvSpPr>
        <p:spPr/>
        <p:txBody>
          <a:bodyPr/>
          <a:lstStyle/>
          <a:p>
            <a:pPr eaLnBrk="1" hangingPunct="1"/>
            <a:r>
              <a:rPr lang="en-US" smtClean="0">
                <a:ea typeface="ＭＳ Ｐゴシック" pitchFamily="34" charset="-128"/>
              </a:rPr>
              <a:t>In 1875, the Whiskey Ring involved government officials stealing millions of dollars in government liquor-tax revenue. </a:t>
            </a:r>
          </a:p>
          <a:p>
            <a:pPr eaLnBrk="1" hangingPunct="1"/>
            <a:r>
              <a:rPr lang="en-US" smtClean="0">
                <a:ea typeface="ＭＳ Ｐゴシック" pitchFamily="34" charset="-128"/>
              </a:rPr>
              <a:t>Even the President</a:t>
            </a:r>
            <a:r>
              <a:rPr lang="en-US" altLang="en-US" smtClean="0">
                <a:ea typeface="ＭＳ Ｐゴシック" pitchFamily="34" charset="-128"/>
              </a:rPr>
              <a:t>’</a:t>
            </a:r>
            <a:r>
              <a:rPr lang="en-US" smtClean="0">
                <a:ea typeface="ＭＳ Ｐゴシック" pitchFamily="34" charset="-128"/>
              </a:rPr>
              <a:t>s own personal sec. was charged in the scandal.</a:t>
            </a:r>
          </a:p>
          <a:p>
            <a:pPr eaLnBrk="1" hangingPunct="1"/>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ea typeface="ＭＳ Ｐゴシック" pitchFamily="34" charset="-128"/>
              </a:rPr>
              <a:t>Whiskey Ring </a:t>
            </a:r>
          </a:p>
        </p:txBody>
      </p:sp>
      <p:sp>
        <p:nvSpPr>
          <p:cNvPr id="24579" name="Text Placeholder 4"/>
          <p:cNvSpPr>
            <a:spLocks noGrp="1"/>
          </p:cNvSpPr>
          <p:nvPr>
            <p:ph type="body" idx="1"/>
          </p:nvPr>
        </p:nvSpPr>
        <p:spPr>
          <a:xfrm>
            <a:off x="-4065588" y="1524000"/>
            <a:ext cx="4040188" cy="639763"/>
          </a:xfrm>
        </p:spPr>
        <p:txBody>
          <a:bodyPr/>
          <a:lstStyle/>
          <a:p>
            <a:pPr eaLnBrk="1" hangingPunct="1"/>
            <a:endParaRPr lang="en-US" smtClean="0">
              <a:ea typeface="ＭＳ Ｐゴシック" pitchFamily="34" charset="-128"/>
            </a:endParaRPr>
          </a:p>
        </p:txBody>
      </p:sp>
      <p:sp>
        <p:nvSpPr>
          <p:cNvPr id="24580" name="Content Placeholder 2"/>
          <p:cNvSpPr>
            <a:spLocks noGrp="1"/>
          </p:cNvSpPr>
          <p:nvPr>
            <p:ph sz="half" idx="2"/>
          </p:nvPr>
        </p:nvSpPr>
        <p:spPr>
          <a:xfrm>
            <a:off x="152400" y="1219200"/>
            <a:ext cx="3352800" cy="4906963"/>
          </a:xfrm>
        </p:spPr>
        <p:txBody>
          <a:bodyPr/>
          <a:lstStyle/>
          <a:p>
            <a:pPr eaLnBrk="1" hangingPunct="1"/>
            <a:endParaRPr lang="en-US" smtClean="0">
              <a:ea typeface="ＭＳ Ｐゴシック" pitchFamily="34" charset="-128"/>
            </a:endParaRPr>
          </a:p>
        </p:txBody>
      </p:sp>
      <p:sp>
        <p:nvSpPr>
          <p:cNvPr id="24581" name="Text Placeholder 5"/>
          <p:cNvSpPr>
            <a:spLocks noGrp="1"/>
          </p:cNvSpPr>
          <p:nvPr>
            <p:ph type="body" sz="quarter" idx="3"/>
          </p:nvPr>
        </p:nvSpPr>
        <p:spPr/>
        <p:txBody>
          <a:bodyPr/>
          <a:lstStyle/>
          <a:p>
            <a:pPr eaLnBrk="1" hangingPunct="1"/>
            <a:endParaRPr lang="en-US" smtClean="0">
              <a:ea typeface="ＭＳ Ｐゴシック" pitchFamily="34" charset="-128"/>
            </a:endParaRPr>
          </a:p>
        </p:txBody>
      </p:sp>
      <p:sp>
        <p:nvSpPr>
          <p:cNvPr id="24582" name="Content Placeholder 6"/>
          <p:cNvSpPr>
            <a:spLocks noGrp="1"/>
          </p:cNvSpPr>
          <p:nvPr>
            <p:ph sz="quarter" idx="4"/>
          </p:nvPr>
        </p:nvSpPr>
        <p:spPr/>
        <p:txBody>
          <a:bodyPr/>
          <a:lstStyle/>
          <a:p>
            <a:pPr eaLnBrk="1" hangingPunct="1"/>
            <a:endParaRPr lang="en-US" smtClean="0">
              <a:ea typeface="ＭＳ Ｐゴシック" pitchFamily="34" charset="-128"/>
            </a:endParaRPr>
          </a:p>
        </p:txBody>
      </p:sp>
      <p:pic>
        <p:nvPicPr>
          <p:cNvPr id="24583" name="Picture 3"/>
          <p:cNvPicPr>
            <a:picLocks noChangeAspect="1"/>
          </p:cNvPicPr>
          <p:nvPr/>
        </p:nvPicPr>
        <p:blipFill>
          <a:blip r:embed="rId2" cstate="print"/>
          <a:srcRect/>
          <a:stretch>
            <a:fillRect/>
          </a:stretch>
        </p:blipFill>
        <p:spPr bwMode="auto">
          <a:xfrm>
            <a:off x="0" y="-152400"/>
            <a:ext cx="108743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25603" name="Content Placeholder 2"/>
          <p:cNvSpPr>
            <a:spLocks noGrp="1"/>
          </p:cNvSpPr>
          <p:nvPr>
            <p:ph idx="1"/>
          </p:nvPr>
        </p:nvSpPr>
        <p:spPr/>
        <p:txBody>
          <a:bodyPr/>
          <a:lstStyle/>
          <a:p>
            <a:pPr eaLnBrk="1" hangingPunct="1"/>
            <a:endParaRPr lang="en-US" smtClean="0">
              <a:ea typeface="ＭＳ Ｐゴシック" pitchFamily="34" charset="-128"/>
            </a:endParaRPr>
          </a:p>
          <a:p>
            <a:pPr eaLnBrk="1" hangingPunct="1"/>
            <a:r>
              <a:rPr lang="en-US" smtClean="0">
                <a:ea typeface="ＭＳ Ｐゴシック" pitchFamily="34" charset="-128"/>
              </a:rPr>
              <a:t>Scandals like the Whiskey Ring, Credit Mobilier, and Black Friday led many citizens to associate Grant and the Republicans with corruption. </a:t>
            </a:r>
          </a:p>
          <a:p>
            <a:pPr eaLnBrk="1" hangingPunct="1"/>
            <a:r>
              <a:rPr lang="en-US" smtClean="0">
                <a:ea typeface="ＭＳ Ｐゴシック" pitchFamily="34" charset="-128"/>
              </a:rPr>
              <a:t>Such scandals contributed to the end of Reconstruction and a call for reform.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ea typeface="ＭＳ Ｐゴシック" pitchFamily="34" charset="-128"/>
              </a:rPr>
              <a:t>Civil Service Reform </a:t>
            </a:r>
          </a:p>
        </p:txBody>
      </p:sp>
      <p:sp>
        <p:nvSpPr>
          <p:cNvPr id="26627" name="Content Placeholder 2"/>
          <p:cNvSpPr>
            <a:spLocks noGrp="1"/>
          </p:cNvSpPr>
          <p:nvPr>
            <p:ph idx="1"/>
          </p:nvPr>
        </p:nvSpPr>
        <p:spPr/>
        <p:txBody>
          <a:bodyPr/>
          <a:lstStyle/>
          <a:p>
            <a:pPr eaLnBrk="1" hangingPunct="1"/>
            <a:r>
              <a:rPr lang="en-US" smtClean="0">
                <a:ea typeface="ＭＳ Ｐゴシック" pitchFamily="34" charset="-128"/>
              </a:rPr>
              <a:t>Andrew Jackson had introduced the spoils system in 1828. This awarded political supporters with government positions. </a:t>
            </a:r>
          </a:p>
          <a:p>
            <a:pPr eaLnBrk="1" hangingPunct="1"/>
            <a:r>
              <a:rPr lang="en-US" smtClean="0">
                <a:ea typeface="ＭＳ Ｐゴシック" pitchFamily="34" charset="-128"/>
              </a:rPr>
              <a:t>What are some possible examples of this?</a:t>
            </a:r>
          </a:p>
          <a:p>
            <a:pPr eaLnBrk="1" hangingPunct="1"/>
            <a:r>
              <a:rPr lang="en-US" smtClean="0">
                <a:ea typeface="ＭＳ Ｐゴシック" pitchFamily="34" charset="-128"/>
              </a:rPr>
              <a:t>What are some problems with this system?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ea typeface="ＭＳ Ｐゴシック" pitchFamily="34" charset="-128"/>
              </a:rPr>
              <a:t>Civil Service Reform (cont.)</a:t>
            </a:r>
          </a:p>
        </p:txBody>
      </p:sp>
      <p:sp>
        <p:nvSpPr>
          <p:cNvPr id="27651" name="Content Placeholder 2"/>
          <p:cNvSpPr>
            <a:spLocks noGrp="1"/>
          </p:cNvSpPr>
          <p:nvPr>
            <p:ph idx="1"/>
          </p:nvPr>
        </p:nvSpPr>
        <p:spPr/>
        <p:txBody>
          <a:bodyPr/>
          <a:lstStyle/>
          <a:p>
            <a:pPr eaLnBrk="1" hangingPunct="1"/>
            <a:r>
              <a:rPr lang="en-US" smtClean="0">
                <a:ea typeface="ＭＳ Ｐゴシック" pitchFamily="34" charset="-128"/>
              </a:rPr>
              <a:t>People were often times not qualified for the positions and this system led to more government corruption. </a:t>
            </a:r>
          </a:p>
          <a:p>
            <a:pPr eaLnBrk="1" hangingPunct="1"/>
            <a:r>
              <a:rPr lang="en-US" smtClean="0">
                <a:ea typeface="ＭＳ Ｐゴシック" pitchFamily="34" charset="-128"/>
              </a:rPr>
              <a:t>By the 1880s, many were calling for reform.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049000" y="609600"/>
            <a:ext cx="76200" cy="808038"/>
          </a:xfrm>
        </p:spPr>
        <p:txBody>
          <a:bodyPr/>
          <a:lstStyle/>
          <a:p>
            <a:pPr eaLnBrk="1" hangingPunct="1"/>
            <a:endParaRPr lang="en-US" smtClean="0">
              <a:ea typeface="ＭＳ Ｐゴシック" pitchFamily="34" charset="-128"/>
            </a:endParaRPr>
          </a:p>
        </p:txBody>
      </p:sp>
      <p:sp>
        <p:nvSpPr>
          <p:cNvPr id="28675" name="Content Placeholder 2"/>
          <p:cNvSpPr>
            <a:spLocks noGrp="1"/>
          </p:cNvSpPr>
          <p:nvPr>
            <p:ph idx="1"/>
          </p:nvPr>
        </p:nvSpPr>
        <p:spPr>
          <a:xfrm>
            <a:off x="457200" y="152400"/>
            <a:ext cx="8229600" cy="5973763"/>
          </a:xfrm>
        </p:spPr>
        <p:txBody>
          <a:bodyPr/>
          <a:lstStyle/>
          <a:p>
            <a:pPr eaLnBrk="1" hangingPunct="1"/>
            <a:endParaRPr lang="en-US" dirty="0" smtClean="0">
              <a:ea typeface="ＭＳ Ｐゴシック" pitchFamily="34" charset="-128"/>
            </a:endParaRPr>
          </a:p>
          <a:p>
            <a:pPr eaLnBrk="1" hangingPunct="1"/>
            <a:r>
              <a:rPr lang="en-US" dirty="0" smtClean="0">
                <a:ea typeface="ＭＳ Ｐゴシック" pitchFamily="34" charset="-128"/>
              </a:rPr>
              <a:t>Reform finally came following the assassination of President James Garfield. </a:t>
            </a:r>
          </a:p>
          <a:p>
            <a:pPr eaLnBrk="1" hangingPunct="1"/>
            <a:r>
              <a:rPr lang="en-US" dirty="0" smtClean="0">
                <a:ea typeface="ＭＳ Ｐゴシック" pitchFamily="34" charset="-128"/>
              </a:rPr>
              <a:t>(A former Garfield supporter, who felt slighted when he did not receive the government position he wanted, shot and killed the President in 1881.) </a:t>
            </a:r>
          </a:p>
          <a:p>
            <a:pPr eaLnBrk="1" hangingPunct="1"/>
            <a:endParaRPr lang="en-US" dirty="0" smtClean="0">
              <a:ea typeface="ＭＳ Ｐゴシック" pitchFamily="34" charset="-128"/>
            </a:endParaRPr>
          </a:p>
        </p:txBody>
      </p:sp>
      <p:pic>
        <p:nvPicPr>
          <p:cNvPr id="28676" name="Picture 3"/>
          <p:cNvPicPr>
            <a:picLocks noChangeAspect="1"/>
          </p:cNvPicPr>
          <p:nvPr/>
        </p:nvPicPr>
        <p:blipFill>
          <a:blip r:embed="rId2" cstate="print"/>
          <a:srcRect/>
          <a:stretch>
            <a:fillRect/>
          </a:stretch>
        </p:blipFill>
        <p:spPr bwMode="auto">
          <a:xfrm>
            <a:off x="3200400" y="4419600"/>
            <a:ext cx="5638800" cy="2268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ea typeface="ＭＳ Ｐゴシック" pitchFamily="34" charset="-128"/>
              </a:rPr>
              <a:t>James Garfield</a:t>
            </a:r>
            <a:r>
              <a:rPr lang="en-US" altLang="en-US" smtClean="0">
                <a:ea typeface="ＭＳ Ｐゴシック" pitchFamily="34" charset="-128"/>
              </a:rPr>
              <a:t>’</a:t>
            </a:r>
            <a:r>
              <a:rPr lang="en-US" smtClean="0">
                <a:ea typeface="ＭＳ Ｐゴシック" pitchFamily="34" charset="-128"/>
              </a:rPr>
              <a:t>s assassination </a:t>
            </a:r>
          </a:p>
        </p:txBody>
      </p:sp>
      <p:sp>
        <p:nvSpPr>
          <p:cNvPr id="29699" name="Content Placeholder 2"/>
          <p:cNvSpPr>
            <a:spLocks noGrp="1"/>
          </p:cNvSpPr>
          <p:nvPr>
            <p:ph idx="1"/>
          </p:nvPr>
        </p:nvSpPr>
        <p:spPr/>
        <p:txBody>
          <a:bodyPr/>
          <a:lstStyle/>
          <a:p>
            <a:pPr eaLnBrk="1" hangingPunct="1"/>
            <a:r>
              <a:rPr lang="en-US" dirty="0" smtClean="0">
                <a:ea typeface="ＭＳ Ｐゴシック" pitchFamily="34" charset="-128"/>
                <a:hlinkClick r:id="rId2"/>
              </a:rPr>
              <a:t>https://www.youtube.com/watch?v=N6USyilfk6w</a:t>
            </a:r>
            <a:endParaRPr lang="en-US" dirty="0" smtClean="0">
              <a:ea typeface="ＭＳ Ｐゴシック" pitchFamily="34" charset="-128"/>
            </a:endParaRPr>
          </a:p>
          <a:p>
            <a:pPr eaLnBrk="1" hangingPunct="1"/>
            <a:r>
              <a:rPr lang="en-US" dirty="0" smtClean="0">
                <a:ea typeface="ＭＳ Ｐゴシック" pitchFamily="34" charset="-128"/>
              </a:rPr>
              <a:t>Are Presidents in danger of assassination today by disgruntled Americans? By Foreigners?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1008</TotalTime>
  <Words>9041</Words>
  <Application>Microsoft Office PowerPoint</Application>
  <PresentationFormat>On-screen Show (4:3)</PresentationFormat>
  <Paragraphs>1260</Paragraphs>
  <Slides>324</Slides>
  <Notes>25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324</vt:i4>
      </vt:variant>
    </vt:vector>
  </HeadingPairs>
  <TitlesOfParts>
    <vt:vector size="326" baseType="lpstr">
      <vt:lpstr>Office Theme</vt:lpstr>
      <vt:lpstr>Worksheet</vt:lpstr>
      <vt:lpstr>   6.1 Identify how the effects of 19th century warfare promoted the growth of industrialism (i.e., railroads, iron vs. steel industry, textiles, coal, rubber, processed foods).  </vt:lpstr>
      <vt:lpstr>19th century warfare </vt:lpstr>
      <vt:lpstr>19th century warfare </vt:lpstr>
      <vt:lpstr>Railroads </vt:lpstr>
      <vt:lpstr>Railroads effects </vt:lpstr>
      <vt:lpstr>Iron vs. Steel</vt:lpstr>
      <vt:lpstr>Slide 7</vt:lpstr>
      <vt:lpstr>Andrew Carnegie Video Clip</vt:lpstr>
      <vt:lpstr>industry</vt:lpstr>
      <vt:lpstr>Textiles </vt:lpstr>
      <vt:lpstr>coal</vt:lpstr>
      <vt:lpstr>Rubber</vt:lpstr>
      <vt:lpstr>Processed foods </vt:lpstr>
      <vt:lpstr>Map </vt:lpstr>
      <vt:lpstr>Topics to cover </vt:lpstr>
      <vt:lpstr>Slide 16</vt:lpstr>
      <vt:lpstr>Slide 17</vt:lpstr>
      <vt:lpstr>Manifest Destiny </vt:lpstr>
      <vt:lpstr>Manifest Destiny</vt:lpstr>
      <vt:lpstr>Polk </vt:lpstr>
      <vt:lpstr>Slide 21</vt:lpstr>
      <vt:lpstr>Slide 22</vt:lpstr>
      <vt:lpstr>Slide 23</vt:lpstr>
      <vt:lpstr>Homestead act </vt:lpstr>
      <vt:lpstr>Homestead act </vt:lpstr>
      <vt:lpstr>Advancements</vt:lpstr>
      <vt:lpstr>Other Inventions </vt:lpstr>
      <vt:lpstr>Dawes Act of 1887</vt:lpstr>
      <vt:lpstr>The New Colossus </vt:lpstr>
      <vt:lpstr>Gilded Age Video Clip </vt:lpstr>
      <vt:lpstr>Slide 31</vt:lpstr>
      <vt:lpstr>Slide 32</vt:lpstr>
      <vt:lpstr>US.6 Describe the changes in American life that resulted from the inventions and innovations of  business leaders and entrepreneurs of the period: (C, E) </vt:lpstr>
      <vt:lpstr>The Men Who Built America Intro trailer stop at 1:32</vt:lpstr>
      <vt:lpstr>Robber Barons or Captains of Industry?</vt:lpstr>
      <vt:lpstr>Today: </vt:lpstr>
      <vt:lpstr>Who are the billionaires (Robber Barons) of today?   http://www.forbes.com/billionaires/list/#tab:overall  </vt:lpstr>
      <vt:lpstr>Today’s Billionaires List – Forbes </vt:lpstr>
      <vt:lpstr>Vocabulary Terms to Know</vt:lpstr>
      <vt:lpstr>Vocabulary words to Know </vt:lpstr>
      <vt:lpstr>Corporate Monopolies</vt:lpstr>
      <vt:lpstr>Henry Bessemer </vt:lpstr>
      <vt:lpstr>Andrew Carnegie $75 Billion</vt:lpstr>
      <vt:lpstr>The Gospel of Wealth by  Andrew Carnegie </vt:lpstr>
      <vt:lpstr>Bloom’s Questions </vt:lpstr>
      <vt:lpstr>John D. Rockefeller $192 Billion</vt:lpstr>
      <vt:lpstr>John Rockefeller and Standard Oil</vt:lpstr>
      <vt:lpstr>Slide 48</vt:lpstr>
      <vt:lpstr>Slide 49</vt:lpstr>
      <vt:lpstr>Slide 50</vt:lpstr>
      <vt:lpstr>Slide 51</vt:lpstr>
      <vt:lpstr>Slide 52</vt:lpstr>
      <vt:lpstr>Slide 53</vt:lpstr>
      <vt:lpstr>George Pullman</vt:lpstr>
      <vt:lpstr>Alexander Graham Bell</vt:lpstr>
      <vt:lpstr>Bloom’s Questions </vt:lpstr>
      <vt:lpstr>EXTRA: Gilded Age Innovations clip (1:30)</vt:lpstr>
      <vt:lpstr>Thomas Edison </vt:lpstr>
      <vt:lpstr>Thomas Edison clip </vt:lpstr>
      <vt:lpstr>Swift &amp; Armour </vt:lpstr>
      <vt:lpstr>Slide 61</vt:lpstr>
      <vt:lpstr>Justifications for Industrialists’ Extreme Wealth</vt:lpstr>
      <vt:lpstr>Slide 63</vt:lpstr>
      <vt:lpstr>Working Conditions</vt:lpstr>
      <vt:lpstr>Opposing View Points</vt:lpstr>
      <vt:lpstr>Review Quizlet </vt:lpstr>
      <vt:lpstr>http://www.socrative.com/ </vt:lpstr>
      <vt:lpstr>Vocabulary Review </vt:lpstr>
      <vt:lpstr>The Gilded Age…1870s-1900</vt:lpstr>
      <vt:lpstr>What would Rockefeller say…</vt:lpstr>
      <vt:lpstr>What would the Populists (poor farmers) say?</vt:lpstr>
      <vt:lpstr>Slide 72</vt:lpstr>
      <vt:lpstr>Socrative Quiz </vt:lpstr>
      <vt:lpstr> OBJECTIVES:  US.4 Analyze the causes and consequences of Gilded Age politics and economics, including the rise of political machines, major scandals, civil service reform, and the economic difference between farmers, wage earners, and industrial capitalists, including the following:  Boss Tweed, Thomas Nast, Credit Mobilier, Whiskey Ring, Garfield’s assassination, Pendleton Act, Interstate Commerce Act. &amp;  US.8 Evaluate multiple sources of information presented in diverse formats and media as in the political cartoons of Thomas Nast and others during the Gilded Age. </vt:lpstr>
      <vt:lpstr>Extras</vt:lpstr>
      <vt:lpstr>Extra </vt:lpstr>
      <vt:lpstr>Objectives: </vt:lpstr>
      <vt:lpstr>Gilded Age </vt:lpstr>
      <vt:lpstr>Gilded Age Economics </vt:lpstr>
      <vt:lpstr>Laissez-Faire economics </vt:lpstr>
      <vt:lpstr>Laissez-Faire economics  (cont.)</vt:lpstr>
      <vt:lpstr>Slide 82</vt:lpstr>
      <vt:lpstr>What is Economic Disparity ?</vt:lpstr>
      <vt:lpstr>Economic Disparity </vt:lpstr>
      <vt:lpstr>Housing </vt:lpstr>
      <vt:lpstr>Farmers </vt:lpstr>
      <vt:lpstr>Slide 87</vt:lpstr>
      <vt:lpstr>Watch clip </vt:lpstr>
      <vt:lpstr>Slide 89</vt:lpstr>
      <vt:lpstr>Gilded Age Politics </vt:lpstr>
      <vt:lpstr>Credit Mobilier </vt:lpstr>
      <vt:lpstr>Slide 92</vt:lpstr>
      <vt:lpstr>Whiskey Ring </vt:lpstr>
      <vt:lpstr>Whiskey Ring </vt:lpstr>
      <vt:lpstr>Slide 95</vt:lpstr>
      <vt:lpstr>Civil Service Reform </vt:lpstr>
      <vt:lpstr>Civil Service Reform (cont.)</vt:lpstr>
      <vt:lpstr>Slide 98</vt:lpstr>
      <vt:lpstr>James Garfield’s assassination </vt:lpstr>
      <vt:lpstr>Slide 100</vt:lpstr>
      <vt:lpstr>Lee Harvey Oswald assassinated JFK </vt:lpstr>
      <vt:lpstr>Pendleton Act </vt:lpstr>
      <vt:lpstr>Grange Movement </vt:lpstr>
      <vt:lpstr>Interstate Commerce Act </vt:lpstr>
      <vt:lpstr>Political Machines </vt:lpstr>
      <vt:lpstr>Political Machines </vt:lpstr>
      <vt:lpstr>Slide 107</vt:lpstr>
      <vt:lpstr>Slide 108</vt:lpstr>
      <vt:lpstr>Tammany Hall </vt:lpstr>
      <vt:lpstr>Slide 110</vt:lpstr>
      <vt:lpstr>Standards for the Week </vt:lpstr>
      <vt:lpstr>Standards &amp; Agenda </vt:lpstr>
      <vt:lpstr>Daily Openers – Analyze the following cartoons: </vt:lpstr>
      <vt:lpstr>Tips on how to analyze a political cartoon. </vt:lpstr>
      <vt:lpstr>Whole Class- Look at the following slides of Thomas Nast cartoons. </vt:lpstr>
      <vt:lpstr>Slide 116</vt:lpstr>
      <vt:lpstr>Thomas Nast cartoon – Can you find Boss Tweed? </vt:lpstr>
      <vt:lpstr>Video clip </vt:lpstr>
      <vt:lpstr>Thomas Nast </vt:lpstr>
      <vt:lpstr>Slide 120</vt:lpstr>
      <vt:lpstr>Look at the following slides of Thomas Nast cartoons. </vt:lpstr>
      <vt:lpstr>Thomas Nast cartoon – Can you find Boss Tweed? </vt:lpstr>
      <vt:lpstr>Slide 123</vt:lpstr>
      <vt:lpstr>image.jpg</vt:lpstr>
      <vt:lpstr>Thomas Nast </vt:lpstr>
      <vt:lpstr>Imperialism </vt:lpstr>
      <vt:lpstr>What were two causes of American Imperialism during the late 1800s. early 1900s? </vt:lpstr>
      <vt:lpstr>Describe the Spanish American War.</vt:lpstr>
      <vt:lpstr>Daily opener </vt:lpstr>
      <vt:lpstr>Slide 130</vt:lpstr>
      <vt:lpstr>American Imperialism</vt:lpstr>
      <vt:lpstr>Why was America Imperialistic? </vt:lpstr>
      <vt:lpstr>What was a consequence of American imperialism?</vt:lpstr>
      <vt:lpstr>Why was America Imperialistic? </vt:lpstr>
      <vt:lpstr>Slide 135</vt:lpstr>
      <vt:lpstr>Monroe Doctrine</vt:lpstr>
      <vt:lpstr>Identify consequences of American imperialism </vt:lpstr>
      <vt:lpstr>Origins of the Spanish American War </vt:lpstr>
      <vt:lpstr>Slide 139</vt:lpstr>
      <vt:lpstr>Foreign Policy </vt:lpstr>
      <vt:lpstr>Slide 141</vt:lpstr>
      <vt:lpstr>Slide 142</vt:lpstr>
      <vt:lpstr>Where is Cuba? Is it close to the US?</vt:lpstr>
      <vt:lpstr>Slide 144</vt:lpstr>
      <vt:lpstr>2 minute clip on the Spanish American War </vt:lpstr>
      <vt:lpstr>War in Motion </vt:lpstr>
      <vt:lpstr>Military Occupation  (consequence of American imperialism)</vt:lpstr>
      <vt:lpstr>Slide 148</vt:lpstr>
      <vt:lpstr>Quizlet over terms </vt:lpstr>
      <vt:lpstr>Isolationists</vt:lpstr>
      <vt:lpstr>Isolationists </vt:lpstr>
      <vt:lpstr>Imperialists </vt:lpstr>
      <vt:lpstr>Philippines </vt:lpstr>
      <vt:lpstr>Expanded Trade </vt:lpstr>
      <vt:lpstr>Panama Canal</vt:lpstr>
      <vt:lpstr>Panama Canal</vt:lpstr>
      <vt:lpstr>Teddy R </vt:lpstr>
      <vt:lpstr>Slide 158</vt:lpstr>
      <vt:lpstr>Superior Anglo Saxon Belief </vt:lpstr>
      <vt:lpstr>Extractive Economy</vt:lpstr>
      <vt:lpstr>World War I Article </vt:lpstr>
      <vt:lpstr>Quiz over WWI article </vt:lpstr>
      <vt:lpstr>Quiz over WWI article – Honors  </vt:lpstr>
      <vt:lpstr>Vocab Quiz</vt:lpstr>
      <vt:lpstr>Slide 165</vt:lpstr>
      <vt:lpstr>Slide 166</vt:lpstr>
      <vt:lpstr>Slide 167</vt:lpstr>
      <vt:lpstr>Slide 168</vt:lpstr>
      <vt:lpstr>Slide 169</vt:lpstr>
      <vt:lpstr>Slide 170</vt:lpstr>
      <vt:lpstr>Slide 171</vt:lpstr>
      <vt:lpstr>Slide 172</vt:lpstr>
      <vt:lpstr>Slide 173</vt:lpstr>
      <vt:lpstr>Objective 7.3 </vt:lpstr>
      <vt:lpstr>Presentations will start in 2o minutes (8:59 a.m.).</vt:lpstr>
      <vt:lpstr>Daily opener</vt:lpstr>
      <vt:lpstr>The Progressive Era </vt:lpstr>
      <vt:lpstr>Progressives </vt:lpstr>
      <vt:lpstr>Progressives </vt:lpstr>
      <vt:lpstr>Progressive </vt:lpstr>
      <vt:lpstr> Protection of workers’ rights </vt:lpstr>
      <vt:lpstr>Slide 182</vt:lpstr>
      <vt:lpstr>Slide 183</vt:lpstr>
      <vt:lpstr>2. Women’s suffrage </vt:lpstr>
      <vt:lpstr>Susan B. Anthony </vt:lpstr>
      <vt:lpstr>US.18</vt:lpstr>
      <vt:lpstr>Progressive Era Women Traditional Views of Women</vt:lpstr>
      <vt:lpstr>Progressive Era Women Traditional Views of Women</vt:lpstr>
      <vt:lpstr>All For The Big Bucks, Right?! </vt:lpstr>
      <vt:lpstr>Slide 190</vt:lpstr>
      <vt:lpstr>Progressive Era Women SIR: New Jobs</vt:lpstr>
      <vt:lpstr>Progressive Era Women SIR: New Jobs</vt:lpstr>
      <vt:lpstr>Progressive Era Women SIR: New Jobs</vt:lpstr>
      <vt:lpstr>Progressive Era Women SIR: New Jobs</vt:lpstr>
      <vt:lpstr>Women Of The Early 1900’s</vt:lpstr>
      <vt:lpstr>7.6 </vt:lpstr>
      <vt:lpstr>A. The Perfect 36</vt:lpstr>
      <vt:lpstr>B. Anne Dallas Dudley</vt:lpstr>
      <vt:lpstr>C. Harry Burn</vt:lpstr>
      <vt:lpstr>D. Governor Albert Roberts </vt:lpstr>
      <vt:lpstr> Regulation of food and drug </vt:lpstr>
      <vt:lpstr>Slide 202</vt:lpstr>
      <vt:lpstr>Slide 203</vt:lpstr>
      <vt:lpstr>Slide 204</vt:lpstr>
      <vt:lpstr>US.17</vt:lpstr>
      <vt:lpstr> </vt:lpstr>
      <vt:lpstr>16th Amendment</vt:lpstr>
      <vt:lpstr>Reform Accomplishments</vt:lpstr>
      <vt:lpstr>Government Reforms of The Progressives </vt:lpstr>
      <vt:lpstr> La Follette &amp; Direct Democracy Initiatives Referendums and Recalls</vt:lpstr>
      <vt:lpstr>Robert Lafollette</vt:lpstr>
      <vt:lpstr>Election Reform</vt:lpstr>
      <vt:lpstr>Slide 213</vt:lpstr>
      <vt:lpstr>Direct Election Of Senators</vt:lpstr>
      <vt:lpstr>Slide 215</vt:lpstr>
      <vt:lpstr>Women’s Colleges </vt:lpstr>
      <vt:lpstr>Initiative </vt:lpstr>
      <vt:lpstr>Referendum </vt:lpstr>
      <vt:lpstr>Recall </vt:lpstr>
      <vt:lpstr> Protection of workers’ rights </vt:lpstr>
      <vt:lpstr>Slide 221</vt:lpstr>
      <vt:lpstr>. Antitrust Supreme Court decisions </vt:lpstr>
      <vt:lpstr>Slide 223</vt:lpstr>
      <vt:lpstr>Daily opener </vt:lpstr>
      <vt:lpstr>African Americans and the Progressive Era </vt:lpstr>
      <vt:lpstr>Video Clips </vt:lpstr>
      <vt:lpstr>Quiz</vt:lpstr>
      <vt:lpstr>Temperance Movement  </vt:lpstr>
      <vt:lpstr>Slide 229</vt:lpstr>
      <vt:lpstr>World War I  1914-1918</vt:lpstr>
      <vt:lpstr>Daily opener </vt:lpstr>
      <vt:lpstr>What is yellow journalism? </vt:lpstr>
      <vt:lpstr>Bet You Didn’t Know: WWI</vt:lpstr>
      <vt:lpstr>Daily opener </vt:lpstr>
      <vt:lpstr>World War I (1914–1918) </vt:lpstr>
      <vt:lpstr>Stats </vt:lpstr>
      <vt:lpstr>Causes of World War I </vt:lpstr>
      <vt:lpstr>Slide 238</vt:lpstr>
      <vt:lpstr>Trench Warfare</vt:lpstr>
      <vt:lpstr>Battle of the Somme </vt:lpstr>
      <vt:lpstr>Trench Warfare: Bet You didn’t kow </vt:lpstr>
      <vt:lpstr>Trench Warfare</vt:lpstr>
      <vt:lpstr>Slide 243</vt:lpstr>
      <vt:lpstr>Trench Warfare</vt:lpstr>
      <vt:lpstr>US remains neutral. </vt:lpstr>
      <vt:lpstr>Slide 246</vt:lpstr>
      <vt:lpstr>Reasons for US involvement in WWI:</vt:lpstr>
      <vt:lpstr>Economic Reasons </vt:lpstr>
      <vt:lpstr>National Security  </vt:lpstr>
      <vt:lpstr>Security Concerns </vt:lpstr>
      <vt:lpstr>Propaganda </vt:lpstr>
      <vt:lpstr>Economic Benefits </vt:lpstr>
      <vt:lpstr>The US enters WWI. </vt:lpstr>
      <vt:lpstr>25 interesting facts about WWI that you didn’t know </vt:lpstr>
      <vt:lpstr>Wilsonian Diplomacy</vt:lpstr>
      <vt:lpstr>Wilson’s Fourteen Points </vt:lpstr>
      <vt:lpstr>League of Nations </vt:lpstr>
      <vt:lpstr>After the War –  Return to Isolationism </vt:lpstr>
      <vt:lpstr>Treaty of Versailles </vt:lpstr>
      <vt:lpstr>Treaty of Versailles </vt:lpstr>
      <vt:lpstr>Treaty of Versailles </vt:lpstr>
      <vt:lpstr>Legacy of WWI</vt:lpstr>
      <vt:lpstr>Slide 263</vt:lpstr>
      <vt:lpstr>Slide 264</vt:lpstr>
      <vt:lpstr>Extra: The Christmas Truce </vt:lpstr>
      <vt:lpstr>Daily opener </vt:lpstr>
      <vt:lpstr>Quiz </vt:lpstr>
      <vt:lpstr>World War I clip</vt:lpstr>
      <vt:lpstr>Slide 269</vt:lpstr>
      <vt:lpstr>Progressive Era Review Clip</vt:lpstr>
      <vt:lpstr>Impromptu Skits </vt:lpstr>
      <vt:lpstr>Slide 272</vt:lpstr>
      <vt:lpstr>Review Questions </vt:lpstr>
      <vt:lpstr>America Moves to the City</vt:lpstr>
      <vt:lpstr>Mass Migration</vt:lpstr>
      <vt:lpstr>Cities Reach Skyward</vt:lpstr>
      <vt:lpstr>Mass Transit</vt:lpstr>
      <vt:lpstr>Slide 278</vt:lpstr>
      <vt:lpstr>Department Stores</vt:lpstr>
      <vt:lpstr>City Living Side Effects</vt:lpstr>
      <vt:lpstr>Tenement Housing</vt:lpstr>
      <vt:lpstr>Immigration</vt:lpstr>
      <vt:lpstr>Europeans</vt:lpstr>
      <vt:lpstr>Journey to America</vt:lpstr>
      <vt:lpstr>Ellis Island</vt:lpstr>
      <vt:lpstr>Slide 286</vt:lpstr>
      <vt:lpstr>Slide 287</vt:lpstr>
      <vt:lpstr>Slide 288</vt:lpstr>
      <vt:lpstr>Angel Island</vt:lpstr>
      <vt:lpstr>Slide 290</vt:lpstr>
      <vt:lpstr>Slide 291</vt:lpstr>
      <vt:lpstr>Slide 292</vt:lpstr>
      <vt:lpstr>Immigrant Hardships</vt:lpstr>
      <vt:lpstr>Immigrants and the Political Machine</vt:lpstr>
      <vt:lpstr>Nativism</vt:lpstr>
      <vt:lpstr>Nativism</vt:lpstr>
      <vt:lpstr>Hypocrisy</vt:lpstr>
      <vt:lpstr>Reforming Society</vt:lpstr>
      <vt:lpstr>Reforming Society</vt:lpstr>
      <vt:lpstr>Churches Adapt to City</vt:lpstr>
      <vt:lpstr>Growth of Catholics</vt:lpstr>
      <vt:lpstr>Angering the Church</vt:lpstr>
      <vt:lpstr>Expanding Public Education</vt:lpstr>
      <vt:lpstr>Schools</vt:lpstr>
      <vt:lpstr>High Schools</vt:lpstr>
      <vt:lpstr>Higher Education</vt:lpstr>
      <vt:lpstr>Higher Education</vt:lpstr>
      <vt:lpstr>Expanding Education to Blacks</vt:lpstr>
      <vt:lpstr>George Washington Carver</vt:lpstr>
      <vt:lpstr>W.E.B. Du Bois</vt:lpstr>
      <vt:lpstr>Print Publications</vt:lpstr>
      <vt:lpstr>Literary Writings</vt:lpstr>
      <vt:lpstr>Changing Morals</vt:lpstr>
      <vt:lpstr>Women’s Suffrage</vt:lpstr>
      <vt:lpstr>Prohibition</vt:lpstr>
      <vt:lpstr>Slide 316</vt:lpstr>
      <vt:lpstr>“Kansas Cyclone”</vt:lpstr>
      <vt:lpstr>Amusement Time</vt:lpstr>
      <vt:lpstr>Wild West Show</vt:lpstr>
      <vt:lpstr>Spectator Sports</vt:lpstr>
      <vt:lpstr>Slide 321</vt:lpstr>
      <vt:lpstr>Slide 322</vt:lpstr>
      <vt:lpstr>Slide 323</vt:lpstr>
      <vt:lpstr>Recreational Activities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 Moves to the City</dc:title>
  <dc:creator>Greg</dc:creator>
  <cp:lastModifiedBy>shsteacher</cp:lastModifiedBy>
  <cp:revision>90</cp:revision>
  <dcterms:created xsi:type="dcterms:W3CDTF">2012-12-27T15:33:18Z</dcterms:created>
  <dcterms:modified xsi:type="dcterms:W3CDTF">2016-03-10T15:58:45Z</dcterms:modified>
</cp:coreProperties>
</file>