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427" r:id="rId2"/>
    <p:sldId id="432" r:id="rId3"/>
    <p:sldId id="256" r:id="rId4"/>
    <p:sldId id="356" r:id="rId5"/>
    <p:sldId id="419" r:id="rId6"/>
    <p:sldId id="433" r:id="rId7"/>
    <p:sldId id="418" r:id="rId8"/>
    <p:sldId id="357" r:id="rId9"/>
    <p:sldId id="313" r:id="rId10"/>
    <p:sldId id="305" r:id="rId11"/>
    <p:sldId id="308" r:id="rId12"/>
    <p:sldId id="307" r:id="rId13"/>
    <p:sldId id="264" r:id="rId14"/>
    <p:sldId id="257" r:id="rId15"/>
    <p:sldId id="259" r:id="rId16"/>
    <p:sldId id="261" r:id="rId17"/>
    <p:sldId id="309" r:id="rId18"/>
    <p:sldId id="260" r:id="rId19"/>
    <p:sldId id="306" r:id="rId20"/>
    <p:sldId id="262" r:id="rId21"/>
    <p:sldId id="312" r:id="rId22"/>
    <p:sldId id="263" r:id="rId23"/>
    <p:sldId id="336" r:id="rId24"/>
    <p:sldId id="337" r:id="rId25"/>
    <p:sldId id="338" r:id="rId26"/>
    <p:sldId id="339" r:id="rId27"/>
    <p:sldId id="340" r:id="rId28"/>
    <p:sldId id="341" r:id="rId29"/>
    <p:sldId id="342" r:id="rId30"/>
    <p:sldId id="442" r:id="rId31"/>
    <p:sldId id="343" r:id="rId32"/>
    <p:sldId id="344" r:id="rId33"/>
    <p:sldId id="345" r:id="rId34"/>
    <p:sldId id="346" r:id="rId35"/>
    <p:sldId id="347" r:id="rId36"/>
    <p:sldId id="348" r:id="rId37"/>
    <p:sldId id="349" r:id="rId38"/>
    <p:sldId id="350" r:id="rId39"/>
    <p:sldId id="425" r:id="rId40"/>
    <p:sldId id="351" r:id="rId41"/>
    <p:sldId id="352" r:id="rId42"/>
    <p:sldId id="353" r:id="rId43"/>
    <p:sldId id="354" r:id="rId44"/>
    <p:sldId id="265" r:id="rId45"/>
    <p:sldId id="316" r:id="rId46"/>
    <p:sldId id="266" r:id="rId47"/>
    <p:sldId id="314" r:id="rId48"/>
    <p:sldId id="315" r:id="rId49"/>
    <p:sldId id="267" r:id="rId50"/>
    <p:sldId id="268" r:id="rId51"/>
    <p:sldId id="420" r:id="rId52"/>
    <p:sldId id="269" r:id="rId53"/>
    <p:sldId id="270" r:id="rId54"/>
    <p:sldId id="443" r:id="rId55"/>
    <p:sldId id="355" r:id="rId56"/>
    <p:sldId id="271" r:id="rId57"/>
    <p:sldId id="272" r:id="rId58"/>
    <p:sldId id="424" r:id="rId59"/>
    <p:sldId id="368" r:id="rId60"/>
    <p:sldId id="273" r:id="rId61"/>
    <p:sldId id="358" r:id="rId62"/>
    <p:sldId id="369" r:id="rId63"/>
    <p:sldId id="360" r:id="rId64"/>
    <p:sldId id="274" r:id="rId65"/>
    <p:sldId id="275" r:id="rId66"/>
    <p:sldId id="361" r:id="rId67"/>
    <p:sldId id="362" r:id="rId68"/>
    <p:sldId id="276" r:id="rId69"/>
    <p:sldId id="367" r:id="rId70"/>
    <p:sldId id="447" r:id="rId71"/>
    <p:sldId id="421" r:id="rId72"/>
    <p:sldId id="363" r:id="rId73"/>
    <p:sldId id="440" r:id="rId74"/>
    <p:sldId id="439" r:id="rId75"/>
    <p:sldId id="441" r:id="rId76"/>
    <p:sldId id="364" r:id="rId77"/>
    <p:sldId id="365" r:id="rId78"/>
    <p:sldId id="366" r:id="rId79"/>
    <p:sldId id="448" r:id="rId80"/>
    <p:sldId id="359" r:id="rId81"/>
    <p:sldId id="370" r:id="rId82"/>
    <p:sldId id="389" r:id="rId83"/>
    <p:sldId id="390" r:id="rId84"/>
    <p:sldId id="391" r:id="rId85"/>
    <p:sldId id="392" r:id="rId86"/>
    <p:sldId id="446" r:id="rId87"/>
    <p:sldId id="393" r:id="rId88"/>
    <p:sldId id="371" r:id="rId89"/>
    <p:sldId id="431" r:id="rId90"/>
    <p:sldId id="428" r:id="rId91"/>
    <p:sldId id="423" r:id="rId92"/>
    <p:sldId id="372" r:id="rId93"/>
    <p:sldId id="374" r:id="rId94"/>
    <p:sldId id="394" r:id="rId95"/>
    <p:sldId id="375" r:id="rId96"/>
    <p:sldId id="376" r:id="rId97"/>
    <p:sldId id="395" r:id="rId98"/>
    <p:sldId id="378" r:id="rId99"/>
    <p:sldId id="377" r:id="rId100"/>
    <p:sldId id="379" r:id="rId101"/>
    <p:sldId id="380" r:id="rId102"/>
    <p:sldId id="381" r:id="rId103"/>
    <p:sldId id="382" r:id="rId104"/>
    <p:sldId id="383" r:id="rId105"/>
    <p:sldId id="384" r:id="rId106"/>
    <p:sldId id="385" r:id="rId107"/>
    <p:sldId id="386" r:id="rId108"/>
    <p:sldId id="387" r:id="rId109"/>
    <p:sldId id="388" r:id="rId110"/>
    <p:sldId id="430" r:id="rId111"/>
    <p:sldId id="416" r:id="rId112"/>
    <p:sldId id="400" r:id="rId113"/>
    <p:sldId id="399" r:id="rId114"/>
    <p:sldId id="402" r:id="rId115"/>
    <p:sldId id="403" r:id="rId116"/>
    <p:sldId id="429" r:id="rId117"/>
    <p:sldId id="404" r:id="rId118"/>
    <p:sldId id="405" r:id="rId119"/>
    <p:sldId id="406" r:id="rId120"/>
    <p:sldId id="407" r:id="rId121"/>
    <p:sldId id="410" r:id="rId122"/>
    <p:sldId id="411" r:id="rId123"/>
    <p:sldId id="408" r:id="rId124"/>
    <p:sldId id="409" r:id="rId125"/>
    <p:sldId id="412" r:id="rId126"/>
    <p:sldId id="426" r:id="rId127"/>
    <p:sldId id="413" r:id="rId128"/>
    <p:sldId id="444" r:id="rId129"/>
    <p:sldId id="415" r:id="rId130"/>
    <p:sldId id="414" r:id="rId131"/>
    <p:sldId id="434" r:id="rId132"/>
    <p:sldId id="445"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4611" autoAdjust="0"/>
  </p:normalViewPr>
  <p:slideViewPr>
    <p:cSldViewPr>
      <p:cViewPr varScale="1">
        <p:scale>
          <a:sx n="83" d="100"/>
          <a:sy n="83" d="100"/>
        </p:scale>
        <p:origin x="-1638" y="-96"/>
      </p:cViewPr>
      <p:guideLst>
        <p:guide orient="horz" pos="2160"/>
        <p:guide pos="2880"/>
      </p:guideLst>
    </p:cSldViewPr>
  </p:slideViewPr>
  <p:outlineViewPr>
    <p:cViewPr>
      <p:scale>
        <a:sx n="33" d="100"/>
        <a:sy n="33" d="100"/>
      </p:scale>
      <p:origin x="0" y="5356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EE30FD4-BBFB-4E1B-91EE-0E6D58E719D6}"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20D3E-2FAD-4790-A446-622B9D8C266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30FD4-BBFB-4E1B-91EE-0E6D58E719D6}"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30FD4-BBFB-4E1B-91EE-0E6D58E719D6}" type="datetimeFigureOut">
              <a:rPr lang="en-US" smtClean="0"/>
              <a:pPr/>
              <a:t>2/28/2017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BC74090-3DFE-4236-B929-2EA945A79DAC}" type="slidenum">
              <a:rPr lang="en-US"/>
              <a:pPr/>
              <a:t>‹#›</a:t>
            </a:fld>
            <a:endParaRPr lang="en-US"/>
          </a:p>
        </p:txBody>
      </p:sp>
    </p:spTree>
    <p:extLst>
      <p:ext uri="{BB962C8B-B14F-4D97-AF65-F5344CB8AC3E}">
        <p14:creationId xmlns:p14="http://schemas.microsoft.com/office/powerpoint/2010/main" xmlns="" val="252219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30FD4-BBFB-4E1B-91EE-0E6D58E719D6}"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E30FD4-BBFB-4E1B-91EE-0E6D58E719D6}"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20D3E-2FAD-4790-A446-622B9D8C26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E30FD4-BBFB-4E1B-91EE-0E6D58E719D6}"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E30FD4-BBFB-4E1B-91EE-0E6D58E719D6}" type="datetimeFigureOut">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E30FD4-BBFB-4E1B-91EE-0E6D58E719D6}" type="datetimeFigureOut">
              <a:rPr lang="en-US" smtClean="0"/>
              <a:pPr/>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30FD4-BBFB-4E1B-91EE-0E6D58E719D6}" type="datetimeFigureOut">
              <a:rPr lang="en-US" smtClean="0"/>
              <a:pPr/>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20D3E-2FAD-4790-A446-622B9D8C26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E30FD4-BBFB-4E1B-91EE-0E6D58E719D6}"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20D3E-2FAD-4790-A446-622B9D8C266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EE30FD4-BBFB-4E1B-91EE-0E6D58E719D6}" type="datetimeFigureOut">
              <a:rPr lang="en-US" smtClean="0"/>
              <a:pPr/>
              <a:t>2/28/2017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C520D3E-2FAD-4790-A446-622B9D8C26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EE30FD4-BBFB-4E1B-91EE-0E6D58E719D6}" type="datetimeFigureOut">
              <a:rPr lang="en-US" smtClean="0"/>
              <a:pPr/>
              <a:t>2/28/2017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C520D3E-2FAD-4790-A446-622B9D8C26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history.com/topics/world-war-ii/us-home-front-during-world-war-ii"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hyperlink" Target="http://www.flickr.com/photos/43333742@N08/6044182860/" TargetMode="External"/><Relationship Id="rId1" Type="http://schemas.openxmlformats.org/officeDocument/2006/relationships/slideLayout" Target="../slideLayouts/slideLayout2.xml"/><Relationship Id="rId6" Type="http://schemas.openxmlformats.org/officeDocument/2006/relationships/hyperlink" Target="http://www.flickr.com/photos/43333742@N08/6044183390/" TargetMode="External"/><Relationship Id="rId5" Type="http://schemas.openxmlformats.org/officeDocument/2006/relationships/image" Target="../media/image48.jpeg"/><Relationship Id="rId4" Type="http://schemas.openxmlformats.org/officeDocument/2006/relationships/hyperlink" Target="http://www.flickr.com/photos/43333742@N08/6043634141/"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0.wav"/><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upload.wikimedia.org/wikipedia/commons/9/95/Rhineland.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0rZ4xwuAWF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app.discoveryeducation.com/player/view/assetGuid/AB45D42B-8A7E-44F4-B4DC-7755F3FF247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biography.com/people/franklin-d-roosevelt-9463381"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wSQJVkAfQ0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myjz2UUdNVA" TargetMode="External"/><Relationship Id="rId2" Type="http://schemas.openxmlformats.org/officeDocument/2006/relationships/hyperlink" Target="https://www.youtube.com/watch?v=slOPreochsc"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youtube.com/watch?v=v1FJXK4qy-k" TargetMode="External"/><Relationship Id="rId2" Type="http://schemas.openxmlformats.org/officeDocument/2006/relationships/hyperlink" Target="http://www.history.com/shows/america-the-story-of-us/videos/d-day-invasion"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US.54 Examine </a:t>
            </a:r>
            <a:endParaRPr lang="en-US" dirty="0"/>
          </a:p>
        </p:txBody>
      </p:sp>
      <p:sp>
        <p:nvSpPr>
          <p:cNvPr id="3" name="Content Placeholder 2"/>
          <p:cNvSpPr>
            <a:spLocks noGrp="1"/>
          </p:cNvSpPr>
          <p:nvPr>
            <p:ph idx="1"/>
          </p:nvPr>
        </p:nvSpPr>
        <p:spPr/>
        <p:txBody>
          <a:bodyPr/>
          <a:lstStyle/>
          <a:p>
            <a:r>
              <a:rPr lang="en-US" dirty="0" smtClean="0"/>
              <a:t>Examine the impact of American actions in foreign policy in the 1920’s, including the refusal to join the League of Nations, the Washington Disarmament Conference, and the Kellogg-Briand Pact.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 </a:t>
            </a:r>
            <a:endParaRPr lang="en-US" dirty="0"/>
          </a:p>
        </p:txBody>
      </p:sp>
      <p:sp>
        <p:nvSpPr>
          <p:cNvPr id="3" name="Content Placeholder 2"/>
          <p:cNvSpPr>
            <a:spLocks noGrp="1"/>
          </p:cNvSpPr>
          <p:nvPr>
            <p:ph idx="1"/>
          </p:nvPr>
        </p:nvSpPr>
        <p:spPr/>
        <p:txBody>
          <a:bodyPr/>
          <a:lstStyle/>
          <a:p>
            <a:r>
              <a:rPr lang="en-US" dirty="0" smtClean="0"/>
              <a:t>Give an example of how a parent or teacher has used classical conditioning on you. </a:t>
            </a:r>
            <a:endParaRPr lang="en-US" dirty="0"/>
          </a:p>
        </p:txBody>
      </p:sp>
      <p:pic>
        <p:nvPicPr>
          <p:cNvPr id="2050" name="Picture 2" descr="http://snyderstreasures.com/images/artworks/AHPeterkircheCU.jpg"/>
          <p:cNvPicPr>
            <a:picLocks noChangeAspect="1" noChangeArrowheads="1"/>
          </p:cNvPicPr>
          <p:nvPr/>
        </p:nvPicPr>
        <p:blipFill>
          <a:blip r:embed="rId2" cstate="print"/>
          <a:srcRect/>
          <a:stretch>
            <a:fillRect/>
          </a:stretch>
        </p:blipFill>
        <p:spPr bwMode="auto">
          <a:xfrm>
            <a:off x="63500" y="-136525"/>
            <a:ext cx="9705975" cy="7343775"/>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Allied invasion not only ended the war, but it exposed atrocities committed by the Nazis. </a:t>
            </a:r>
          </a:p>
          <a:p>
            <a:pPr lvl="1"/>
            <a:r>
              <a:rPr lang="en-US" dirty="0" smtClean="0"/>
              <a:t>Hitler’s “Final Solution to the Jewish Problem”</a:t>
            </a:r>
          </a:p>
          <a:p>
            <a:pPr lvl="1"/>
            <a:r>
              <a:rPr lang="en-US" dirty="0" smtClean="0"/>
              <a:t>Holocaust</a:t>
            </a:r>
          </a:p>
          <a:p>
            <a:pPr lvl="1"/>
            <a:r>
              <a:rPr lang="en-US" dirty="0" smtClean="0"/>
              <a:t>6 million Jews were killed </a:t>
            </a:r>
          </a:p>
          <a:p>
            <a:pPr lvl="1">
              <a:buNone/>
            </a:pP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Pacific </a:t>
            </a:r>
            <a:endParaRPr lang="en-US" dirty="0"/>
          </a:p>
        </p:txBody>
      </p:sp>
      <p:sp>
        <p:nvSpPr>
          <p:cNvPr id="3" name="Content Placeholder 2"/>
          <p:cNvSpPr>
            <a:spLocks noGrp="1"/>
          </p:cNvSpPr>
          <p:nvPr>
            <p:ph idx="1"/>
          </p:nvPr>
        </p:nvSpPr>
        <p:spPr/>
        <p:txBody>
          <a:bodyPr/>
          <a:lstStyle/>
          <a:p>
            <a:r>
              <a:rPr lang="en-US" dirty="0" smtClean="0"/>
              <a:t>Within hours of attacking Pearl Harbor, Japan also attacked the Philippines, destroying nearly half of the US airplanes stationed there. </a:t>
            </a:r>
          </a:p>
          <a:p>
            <a:pPr lvl="1"/>
            <a:r>
              <a:rPr lang="en-US" dirty="0" smtClean="0"/>
              <a:t>More than 75,000 US soldiers and Filipinos became prisoners of war. </a:t>
            </a:r>
          </a:p>
          <a:p>
            <a:pPr lvl="1">
              <a:buNone/>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Midway </a:t>
            </a:r>
            <a:endParaRPr lang="en-US" dirty="0"/>
          </a:p>
        </p:txBody>
      </p:sp>
      <p:sp>
        <p:nvSpPr>
          <p:cNvPr id="3" name="Content Placeholder 2"/>
          <p:cNvSpPr>
            <a:spLocks noGrp="1"/>
          </p:cNvSpPr>
          <p:nvPr>
            <p:ph idx="1"/>
          </p:nvPr>
        </p:nvSpPr>
        <p:spPr/>
        <p:txBody>
          <a:bodyPr/>
          <a:lstStyle/>
          <a:p>
            <a:r>
              <a:rPr lang="en-US" dirty="0" smtClean="0"/>
              <a:t>June 1942</a:t>
            </a:r>
          </a:p>
          <a:p>
            <a:r>
              <a:rPr lang="en-US" dirty="0" smtClean="0"/>
              <a:t>Proved to be a turning point in the war </a:t>
            </a:r>
          </a:p>
          <a:p>
            <a:r>
              <a:rPr lang="en-US" dirty="0" smtClean="0"/>
              <a:t>This time, it was the Japanese who failed to detect the location of its enemy’s aircraft carriers. </a:t>
            </a:r>
          </a:p>
          <a:p>
            <a:r>
              <a:rPr lang="en-US" dirty="0" smtClean="0"/>
              <a:t>US planes were able to attack the Japanese while they loaded bombs on their planes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Hopping </a:t>
            </a:r>
            <a:endParaRPr lang="en-US" dirty="0"/>
          </a:p>
        </p:txBody>
      </p:sp>
      <p:sp>
        <p:nvSpPr>
          <p:cNvPr id="3" name="Content Placeholder 2"/>
          <p:cNvSpPr>
            <a:spLocks noGrp="1"/>
          </p:cNvSpPr>
          <p:nvPr>
            <p:ph idx="1"/>
          </p:nvPr>
        </p:nvSpPr>
        <p:spPr/>
        <p:txBody>
          <a:bodyPr/>
          <a:lstStyle/>
          <a:p>
            <a:r>
              <a:rPr lang="en-US" dirty="0" smtClean="0"/>
              <a:t>The US decided to advance on Japan from two directions.</a:t>
            </a:r>
          </a:p>
          <a:p>
            <a:r>
              <a:rPr lang="en-US" dirty="0" smtClean="0"/>
              <a:t>1</a:t>
            </a:r>
            <a:r>
              <a:rPr lang="en-US" baseline="30000" dirty="0" smtClean="0"/>
              <a:t>st</a:t>
            </a:r>
            <a:r>
              <a:rPr lang="en-US" dirty="0" smtClean="0"/>
              <a:t> – across central Pacific </a:t>
            </a:r>
          </a:p>
          <a:p>
            <a:r>
              <a:rPr lang="en-US" dirty="0" smtClean="0"/>
              <a:t>2</a:t>
            </a:r>
            <a:r>
              <a:rPr lang="en-US" baseline="30000" dirty="0" smtClean="0"/>
              <a:t>nd</a:t>
            </a:r>
            <a:r>
              <a:rPr lang="en-US" dirty="0" smtClean="0"/>
              <a:t> – south involving invasion of Philippines</a:t>
            </a:r>
          </a:p>
          <a:p>
            <a:r>
              <a:rPr lang="en-US" dirty="0" smtClean="0"/>
              <a:t>General Douglas MacArthur had promised to liberate island. </a:t>
            </a:r>
          </a:p>
          <a:p>
            <a:r>
              <a:rPr lang="en-US" dirty="0" smtClean="0"/>
              <a:t>US began a process of island hopping. It attacked and conquered one group of islands and then moved on the next. </a:t>
            </a:r>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US forces also won key battles at Guadalcanal, Iwo Jima, and Okinawa. </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Manhattan Project </a:t>
            </a:r>
            <a:endParaRPr lang="en-US" dirty="0"/>
          </a:p>
        </p:txBody>
      </p:sp>
      <p:sp>
        <p:nvSpPr>
          <p:cNvPr id="3" name="Content Placeholder 2"/>
          <p:cNvSpPr>
            <a:spLocks noGrp="1"/>
          </p:cNvSpPr>
          <p:nvPr>
            <p:ph idx="1"/>
          </p:nvPr>
        </p:nvSpPr>
        <p:spPr/>
        <p:txBody>
          <a:bodyPr/>
          <a:lstStyle/>
          <a:p>
            <a:r>
              <a:rPr lang="en-US" dirty="0" smtClean="0"/>
              <a:t>Top secret endeavor to create the atomic bomb</a:t>
            </a:r>
          </a:p>
          <a:p>
            <a:r>
              <a:rPr lang="en-US" dirty="0" smtClean="0"/>
              <a:t>During the early 1940s, the government established Oak Ridge, Tennessee as a base to carry out the project. </a:t>
            </a:r>
          </a:p>
          <a:p>
            <a:r>
              <a:rPr lang="en-US" dirty="0" smtClean="0"/>
              <a:t>The government kept the town a secret, not even allowing it to appear on maps.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Hiroshima </a:t>
            </a:r>
            <a:endParaRPr lang="en-US" dirty="0"/>
          </a:p>
        </p:txBody>
      </p:sp>
      <p:sp>
        <p:nvSpPr>
          <p:cNvPr id="3" name="Content Placeholder 2"/>
          <p:cNvSpPr>
            <a:spLocks noGrp="1"/>
          </p:cNvSpPr>
          <p:nvPr>
            <p:ph idx="1"/>
          </p:nvPr>
        </p:nvSpPr>
        <p:spPr/>
        <p:txBody>
          <a:bodyPr/>
          <a:lstStyle/>
          <a:p>
            <a:r>
              <a:rPr lang="en-US" dirty="0" smtClean="0"/>
              <a:t>Harry S. Truman became President after FDR died in office.</a:t>
            </a:r>
          </a:p>
          <a:p>
            <a:r>
              <a:rPr lang="en-US" dirty="0" smtClean="0"/>
              <a:t>He is the first and only President to use an atomic bomb in war. </a:t>
            </a:r>
          </a:p>
          <a:p>
            <a:r>
              <a:rPr lang="en-US" dirty="0" smtClean="0"/>
              <a:t>On August 6</a:t>
            </a:r>
            <a:r>
              <a:rPr lang="en-US" baseline="30000" dirty="0" smtClean="0"/>
              <a:t>th</a:t>
            </a:r>
            <a:r>
              <a:rPr lang="en-US" dirty="0" smtClean="0"/>
              <a:t>, 1945, the US dropped the first atomic bomb </a:t>
            </a:r>
            <a:r>
              <a:rPr lang="en-US" i="1" dirty="0" smtClean="0"/>
              <a:t>Enola Gay</a:t>
            </a:r>
            <a:r>
              <a:rPr lang="en-US" dirty="0" smtClean="0"/>
              <a:t> on the Japanese city of Hiroshima.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Hiroshima </a:t>
            </a:r>
            <a:endParaRPr lang="en-US" dirty="0"/>
          </a:p>
        </p:txBody>
      </p:sp>
      <p:sp>
        <p:nvSpPr>
          <p:cNvPr id="3" name="Content Placeholder 2"/>
          <p:cNvSpPr>
            <a:spLocks noGrp="1"/>
          </p:cNvSpPr>
          <p:nvPr>
            <p:ph idx="1"/>
          </p:nvPr>
        </p:nvSpPr>
        <p:spPr/>
        <p:txBody>
          <a:bodyPr/>
          <a:lstStyle/>
          <a:p>
            <a:r>
              <a:rPr lang="en-US" dirty="0" smtClean="0"/>
              <a:t>Leveled the city </a:t>
            </a:r>
          </a:p>
          <a:p>
            <a:r>
              <a:rPr lang="en-US" dirty="0" smtClean="0"/>
              <a:t>Killed thousands instantly </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Nagasaki </a:t>
            </a:r>
            <a:endParaRPr lang="en-US" dirty="0"/>
          </a:p>
        </p:txBody>
      </p:sp>
      <p:sp>
        <p:nvSpPr>
          <p:cNvPr id="3" name="Content Placeholder 2"/>
          <p:cNvSpPr>
            <a:spLocks noGrp="1"/>
          </p:cNvSpPr>
          <p:nvPr>
            <p:ph idx="1"/>
          </p:nvPr>
        </p:nvSpPr>
        <p:spPr/>
        <p:txBody>
          <a:bodyPr/>
          <a:lstStyle/>
          <a:p>
            <a:r>
              <a:rPr lang="en-US" dirty="0" smtClean="0"/>
              <a:t>When Japan delayed in surrendering, the US bombed Nagasaki on Aug. 9</a:t>
            </a:r>
            <a:r>
              <a:rPr lang="en-US" baseline="30000" dirty="0" smtClean="0"/>
              <a:t>th</a:t>
            </a:r>
            <a:r>
              <a:rPr lang="en-US" dirty="0" smtClean="0"/>
              <a:t>. </a:t>
            </a:r>
          </a:p>
          <a:p>
            <a:r>
              <a:rPr lang="en-US" dirty="0" smtClean="0"/>
              <a:t>Japan surrendered on Aug. 14</a:t>
            </a:r>
            <a:r>
              <a:rPr lang="en-US" baseline="30000" dirty="0" smtClean="0"/>
              <a:t>th</a:t>
            </a:r>
            <a:r>
              <a:rPr lang="en-US" dirty="0" smtClean="0"/>
              <a:t>, 1945.</a:t>
            </a:r>
          </a:p>
          <a:p>
            <a:r>
              <a:rPr lang="en-US" dirty="0" smtClean="0"/>
              <a:t>US celebrated V-J Day (Victory over Japan) </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endParaRPr lang="en-US" dirty="0"/>
          </a:p>
        </p:txBody>
      </p:sp>
      <p:sp>
        <p:nvSpPr>
          <p:cNvPr id="3" name="Content Placeholder 2"/>
          <p:cNvSpPr>
            <a:spLocks noGrp="1"/>
          </p:cNvSpPr>
          <p:nvPr>
            <p:ph idx="1"/>
          </p:nvPr>
        </p:nvSpPr>
        <p:spPr/>
        <p:txBody>
          <a:bodyPr/>
          <a:lstStyle/>
          <a:p>
            <a:r>
              <a:rPr lang="en-US" dirty="0" smtClean="0"/>
              <a:t>US.69 Write an opinion piece evaluating the Manhattan Project, including the rationale for using the atomic bomb to end the war.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9874" name="Picture 2" descr="http://snyderstreasures.com/eBay/Images/2011/061111/DSCI0001.JPG"/>
          <p:cNvPicPr>
            <a:picLocks noChangeAspect="1" noChangeArrowheads="1"/>
          </p:cNvPicPr>
          <p:nvPr/>
        </p:nvPicPr>
        <p:blipFill>
          <a:blip r:embed="rId2" cstate="print"/>
          <a:srcRect/>
          <a:stretch>
            <a:fillRect/>
          </a:stretch>
        </p:blipFill>
        <p:spPr bwMode="auto">
          <a:xfrm>
            <a:off x="63500" y="-136525"/>
            <a:ext cx="5505450" cy="7343775"/>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t>
            </a:r>
            <a:endParaRPr lang="en-US" dirty="0"/>
          </a:p>
        </p:txBody>
      </p:sp>
      <p:sp>
        <p:nvSpPr>
          <p:cNvPr id="3" name="Content Placeholder 2"/>
          <p:cNvSpPr>
            <a:spLocks noGrp="1"/>
          </p:cNvSpPr>
          <p:nvPr>
            <p:ph idx="1"/>
          </p:nvPr>
        </p:nvSpPr>
        <p:spPr>
          <a:xfrm>
            <a:off x="228600" y="1447800"/>
            <a:ext cx="8458200" cy="5410199"/>
          </a:xfrm>
        </p:spPr>
        <p:txBody>
          <a:bodyPr>
            <a:normAutofit fontScale="77500" lnSpcReduction="20000"/>
          </a:bodyPr>
          <a:lstStyle/>
          <a:p>
            <a:pPr>
              <a:buNone/>
            </a:pPr>
            <a:r>
              <a:rPr lang="en-US" sz="3100" b="1" dirty="0" smtClean="0"/>
              <a:t> Write 1-2 paragraphs on each of the following questions.</a:t>
            </a:r>
            <a:endParaRPr lang="en-US" sz="3100" dirty="0" smtClean="0"/>
          </a:p>
          <a:p>
            <a:pPr>
              <a:buNone/>
            </a:pPr>
            <a:r>
              <a:rPr lang="en-US" sz="3100" dirty="0" smtClean="0"/>
              <a:t>1.     Should the US have used atomic bombs on Japan during WWII?</a:t>
            </a:r>
          </a:p>
          <a:p>
            <a:pPr>
              <a:buNone/>
            </a:pPr>
            <a:r>
              <a:rPr lang="en-US" sz="3100" dirty="0" smtClean="0"/>
              <a:t>2.     List and explain the five causes of World War II.</a:t>
            </a:r>
          </a:p>
          <a:p>
            <a:pPr>
              <a:buNone/>
            </a:pPr>
            <a:r>
              <a:rPr lang="en-US" sz="3100" dirty="0" smtClean="0"/>
              <a:t>3.     Evaluate Hitler’s appeal and his rise to power.</a:t>
            </a:r>
          </a:p>
          <a:p>
            <a:pPr>
              <a:buNone/>
            </a:pPr>
            <a:r>
              <a:rPr lang="en-US" sz="3100" dirty="0" smtClean="0"/>
              <a:t>4.     Compare and contrast Chamberlain and Churchill’s leadership and make a statement about who was more effective and why.</a:t>
            </a:r>
          </a:p>
          <a:p>
            <a:pPr>
              <a:buNone/>
            </a:pPr>
            <a:r>
              <a:rPr lang="en-US" sz="3100" b="1" dirty="0" smtClean="0"/>
              <a:t>Timeline</a:t>
            </a:r>
            <a:endParaRPr lang="en-US" sz="3100" dirty="0" smtClean="0"/>
          </a:p>
          <a:p>
            <a:pPr>
              <a:buNone/>
            </a:pPr>
            <a:r>
              <a:rPr lang="en-US" sz="3100" dirty="0" smtClean="0"/>
              <a:t>5.     Create a timeline of World War II with at least 10 events. Label it as best you can with months, days, and years.</a:t>
            </a:r>
          </a:p>
          <a:p>
            <a:pPr>
              <a:buNone/>
            </a:pPr>
            <a:r>
              <a:rPr lang="en-US" sz="3100" b="1" dirty="0" smtClean="0"/>
              <a:t>Vocabulary</a:t>
            </a:r>
            <a:r>
              <a:rPr lang="en-US" sz="3100" dirty="0" smtClean="0"/>
              <a:t> Define the following terms and explain their significance to World War II.</a:t>
            </a:r>
          </a:p>
          <a:p>
            <a:pPr>
              <a:buNone/>
            </a:pPr>
            <a:r>
              <a:rPr lang="en-US" sz="3100" dirty="0" smtClean="0"/>
              <a:t>6.     anti-Semitism</a:t>
            </a:r>
          </a:p>
          <a:p>
            <a:pPr>
              <a:buNone/>
            </a:pPr>
            <a:r>
              <a:rPr lang="en-US" sz="3100" dirty="0" smtClean="0"/>
              <a:t>7.     nationalism</a:t>
            </a:r>
          </a:p>
          <a:p>
            <a:pPr>
              <a:buNone/>
            </a:pPr>
            <a:r>
              <a:rPr lang="en-US" sz="3100" dirty="0" smtClean="0"/>
              <a:t>8.     fascism</a:t>
            </a:r>
          </a:p>
          <a:p>
            <a:pPr>
              <a:buNone/>
            </a:pPr>
            <a:r>
              <a:rPr lang="en-US" sz="3100" dirty="0" smtClean="0"/>
              <a:t>9.     communism</a:t>
            </a:r>
          </a:p>
          <a:p>
            <a:pPr>
              <a:buNone/>
            </a:pPr>
            <a:r>
              <a:rPr lang="en-US" sz="3100" dirty="0" smtClean="0"/>
              <a:t>10. blitzkrieg </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 </a:t>
            </a:r>
            <a:endParaRPr lang="en-US" dirty="0"/>
          </a:p>
        </p:txBody>
      </p:sp>
      <p:sp>
        <p:nvSpPr>
          <p:cNvPr id="3" name="Content Placeholder 2"/>
          <p:cNvSpPr>
            <a:spLocks noGrp="1"/>
          </p:cNvSpPr>
          <p:nvPr>
            <p:ph idx="1"/>
          </p:nvPr>
        </p:nvSpPr>
        <p:spPr/>
        <p:txBody>
          <a:bodyPr/>
          <a:lstStyle/>
          <a:p>
            <a:r>
              <a:rPr lang="en-US" dirty="0" smtClean="0"/>
              <a:t>How do you think World War II affected people at home in the US?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Wars Effects at Home </a:t>
            </a:r>
            <a:endParaRPr lang="en-US" dirty="0"/>
          </a:p>
        </p:txBody>
      </p:sp>
      <p:sp>
        <p:nvSpPr>
          <p:cNvPr id="3" name="Content Placeholder 2"/>
          <p:cNvSpPr>
            <a:spLocks noGrp="1"/>
          </p:cNvSpPr>
          <p:nvPr>
            <p:ph idx="1"/>
          </p:nvPr>
        </p:nvSpPr>
        <p:spPr/>
        <p:txBody>
          <a:bodyPr/>
          <a:lstStyle/>
          <a:p>
            <a:r>
              <a:rPr lang="en-US" dirty="0" smtClean="0"/>
              <a:t>Describe the war’s impact on the home front, including rationing, bond drives, movement to cities and industrial centers, and </a:t>
            </a:r>
            <a:r>
              <a:rPr lang="en-US" dirty="0" err="1" smtClean="0"/>
              <a:t>Bracero</a:t>
            </a:r>
            <a:r>
              <a:rPr lang="en-US" dirty="0" smtClean="0"/>
              <a:t> program. </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t>
            </a:r>
            <a:endParaRPr lang="en-US" dirty="0"/>
          </a:p>
        </p:txBody>
      </p:sp>
      <p:sp>
        <p:nvSpPr>
          <p:cNvPr id="3" name="Content Placeholder 2"/>
          <p:cNvSpPr>
            <a:spLocks noGrp="1"/>
          </p:cNvSpPr>
          <p:nvPr>
            <p:ph idx="1"/>
          </p:nvPr>
        </p:nvSpPr>
        <p:spPr/>
        <p:txBody>
          <a:bodyPr/>
          <a:lstStyle/>
          <a:p>
            <a:r>
              <a:rPr lang="en-US" dirty="0" smtClean="0"/>
              <a:t>Raised taxes </a:t>
            </a:r>
          </a:p>
          <a:p>
            <a:r>
              <a:rPr lang="en-US" dirty="0" smtClean="0"/>
              <a:t>Sold bonds </a:t>
            </a:r>
          </a:p>
          <a:p>
            <a:r>
              <a:rPr lang="en-US" dirty="0" smtClean="0"/>
              <a:t>Called on citizens to make sacrifices</a:t>
            </a:r>
          </a:p>
          <a:p>
            <a:r>
              <a:rPr lang="en-US" dirty="0" smtClean="0"/>
              <a:t>Introduced the idea of withholding income tax  </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t>
            </a:r>
            <a:endParaRPr lang="en-US" dirty="0"/>
          </a:p>
        </p:txBody>
      </p:sp>
      <p:sp>
        <p:nvSpPr>
          <p:cNvPr id="3" name="Content Placeholder 2"/>
          <p:cNvSpPr>
            <a:spLocks noGrp="1"/>
          </p:cNvSpPr>
          <p:nvPr>
            <p:ph idx="1"/>
          </p:nvPr>
        </p:nvSpPr>
        <p:spPr/>
        <p:txBody>
          <a:bodyPr/>
          <a:lstStyle/>
          <a:p>
            <a:r>
              <a:rPr lang="en-US" dirty="0" smtClean="0"/>
              <a:t>Victory gardens </a:t>
            </a:r>
          </a:p>
          <a:p>
            <a:r>
              <a:rPr lang="en-US" dirty="0" smtClean="0"/>
              <a:t>Rationing </a:t>
            </a:r>
          </a:p>
          <a:p>
            <a:pPr lvl="1"/>
            <a:r>
              <a:rPr lang="en-US" dirty="0" smtClean="0"/>
              <a:t>Forced the public to conserve resources that needed to support the war effort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Rosie the Riveter </a:t>
            </a:r>
            <a:endParaRPr lang="en-US" dirty="0"/>
          </a:p>
        </p:txBody>
      </p:sp>
      <p:sp>
        <p:nvSpPr>
          <p:cNvPr id="3" name="Content Placeholder 2"/>
          <p:cNvSpPr>
            <a:spLocks noGrp="1"/>
          </p:cNvSpPr>
          <p:nvPr>
            <p:ph idx="1"/>
          </p:nvPr>
        </p:nvSpPr>
        <p:spPr/>
        <p:txBody>
          <a:bodyPr/>
          <a:lstStyle/>
          <a:p>
            <a:r>
              <a:rPr lang="en-US" dirty="0" smtClean="0"/>
              <a:t>Women of all cultural and racial backgrounds stepped forward to take jobs traditionally held by men. </a:t>
            </a:r>
          </a:p>
          <a:p>
            <a:r>
              <a:rPr lang="en-US" dirty="0" smtClean="0"/>
              <a:t>Rosie the Riveter became </a:t>
            </a:r>
          </a:p>
          <a:p>
            <a:pPr>
              <a:buNone/>
            </a:pPr>
            <a:r>
              <a:rPr lang="en-US" dirty="0" smtClean="0"/>
              <a:t>the symbol of those women </a:t>
            </a:r>
          </a:p>
          <a:p>
            <a:pPr>
              <a:buNone/>
            </a:pPr>
            <a:r>
              <a:rPr lang="en-US" dirty="0" smtClean="0"/>
              <a:t>who entered the workforce</a:t>
            </a:r>
          </a:p>
          <a:p>
            <a:pPr>
              <a:buNone/>
            </a:pPr>
            <a:r>
              <a:rPr lang="en-US" dirty="0" smtClean="0"/>
              <a:t>to fill gap left vacant by men </a:t>
            </a:r>
            <a:endParaRPr lang="en-US" dirty="0"/>
          </a:p>
        </p:txBody>
      </p:sp>
      <p:pic>
        <p:nvPicPr>
          <p:cNvPr id="1026" name="Picture 2" descr="Rosie the Riveter Poster"/>
          <p:cNvPicPr>
            <a:picLocks noChangeAspect="1" noChangeArrowheads="1"/>
          </p:cNvPicPr>
          <p:nvPr/>
        </p:nvPicPr>
        <p:blipFill>
          <a:blip r:embed="rId2" cstate="print"/>
          <a:srcRect/>
          <a:stretch>
            <a:fillRect/>
          </a:stretch>
        </p:blipFill>
        <p:spPr bwMode="auto">
          <a:xfrm>
            <a:off x="5867400" y="3124200"/>
            <a:ext cx="2724150" cy="3565642"/>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Front Clips – Rosie </a:t>
            </a:r>
            <a:endParaRPr lang="en-US" dirty="0"/>
          </a:p>
        </p:txBody>
      </p:sp>
      <p:sp>
        <p:nvSpPr>
          <p:cNvPr id="3" name="Content Placeholder 2"/>
          <p:cNvSpPr>
            <a:spLocks noGrp="1"/>
          </p:cNvSpPr>
          <p:nvPr>
            <p:ph idx="1"/>
          </p:nvPr>
        </p:nvSpPr>
        <p:spPr/>
        <p:txBody>
          <a:bodyPr/>
          <a:lstStyle/>
          <a:p>
            <a:r>
              <a:rPr lang="en-US" dirty="0" smtClean="0">
                <a:hlinkClick r:id="rId2"/>
              </a:rPr>
              <a:t>http://www.history.com/topics/world-war-ii/us-home-front-during-world-war-ii</a:t>
            </a:r>
            <a:r>
              <a:rPr lang="en-US" dirty="0" smtClean="0"/>
              <a:t> </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Migration </a:t>
            </a:r>
            <a:endParaRPr lang="en-US" dirty="0"/>
          </a:p>
        </p:txBody>
      </p:sp>
      <p:sp>
        <p:nvSpPr>
          <p:cNvPr id="3" name="Content Placeholder 2"/>
          <p:cNvSpPr>
            <a:spLocks noGrp="1"/>
          </p:cNvSpPr>
          <p:nvPr>
            <p:ph idx="1"/>
          </p:nvPr>
        </p:nvSpPr>
        <p:spPr/>
        <p:txBody>
          <a:bodyPr/>
          <a:lstStyle/>
          <a:p>
            <a:r>
              <a:rPr lang="en-US" dirty="0" smtClean="0"/>
              <a:t>Increase in production meant that many blacks could now find work in northern factories. </a:t>
            </a:r>
          </a:p>
          <a:p>
            <a:r>
              <a:rPr lang="en-US" dirty="0" smtClean="0"/>
              <a:t>Over 2 million African Americans made their way from the South to the cities of the North. </a:t>
            </a:r>
          </a:p>
          <a:p>
            <a:r>
              <a:rPr lang="en-US" dirty="0" smtClean="0"/>
              <a:t>Often ended up in urban ghettos </a:t>
            </a:r>
          </a:p>
          <a:p>
            <a:r>
              <a:rPr lang="en-US" dirty="0" smtClean="0"/>
              <a:t>Racially fueled riots killed 34 people in Detroit. </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Wartime Production </a:t>
            </a:r>
            <a:endParaRPr lang="en-US" dirty="0"/>
          </a:p>
        </p:txBody>
      </p:sp>
      <p:sp>
        <p:nvSpPr>
          <p:cNvPr id="3" name="Content Placeholder 2"/>
          <p:cNvSpPr>
            <a:spLocks noGrp="1"/>
          </p:cNvSpPr>
          <p:nvPr>
            <p:ph idx="1"/>
          </p:nvPr>
        </p:nvSpPr>
        <p:spPr/>
        <p:txBody>
          <a:bodyPr/>
          <a:lstStyle/>
          <a:p>
            <a:r>
              <a:rPr lang="en-US" dirty="0" smtClean="0"/>
              <a:t>WWII ended the Great Depression </a:t>
            </a:r>
          </a:p>
          <a:p>
            <a:r>
              <a:rPr lang="en-US" dirty="0" smtClean="0"/>
              <a:t>Created high demand for food, textiles, rubber, metal, and many other products </a:t>
            </a:r>
          </a:p>
          <a:p>
            <a:r>
              <a:rPr lang="en-US" dirty="0" smtClean="0"/>
              <a:t>Wartime production led to economic prosperity.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Bill </a:t>
            </a:r>
            <a:endParaRPr lang="en-US" dirty="0"/>
          </a:p>
        </p:txBody>
      </p:sp>
      <p:sp>
        <p:nvSpPr>
          <p:cNvPr id="3" name="Content Placeholder 2"/>
          <p:cNvSpPr>
            <a:spLocks noGrp="1"/>
          </p:cNvSpPr>
          <p:nvPr>
            <p:ph idx="1"/>
          </p:nvPr>
        </p:nvSpPr>
        <p:spPr/>
        <p:txBody>
          <a:bodyPr/>
          <a:lstStyle/>
          <a:p>
            <a:r>
              <a:rPr lang="en-US" dirty="0" smtClean="0"/>
              <a:t>Congress passed legislation providing military veterans with benefits such as job priority, money for furthering their education, training, and loans for purchasing homes and property. </a:t>
            </a:r>
          </a:p>
          <a:p>
            <a:r>
              <a:rPr lang="en-US" dirty="0" smtClean="0"/>
              <a:t>Contributed to rise of the middle class</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0" name="Picture 2" descr="http://www.snyderstreasures.com/eBay/Images/2009/07082009/Image2.jpg"/>
          <p:cNvPicPr>
            <a:picLocks noChangeAspect="1" noChangeArrowheads="1"/>
          </p:cNvPicPr>
          <p:nvPr/>
        </p:nvPicPr>
        <p:blipFill>
          <a:blip r:embed="rId2" cstate="print"/>
          <a:srcRect/>
          <a:stretch>
            <a:fillRect/>
          </a:stretch>
        </p:blipFill>
        <p:spPr bwMode="auto">
          <a:xfrm>
            <a:off x="1066800" y="0"/>
            <a:ext cx="12201525" cy="6848475"/>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 </a:t>
            </a:r>
            <a:endParaRPr lang="en-US" dirty="0"/>
          </a:p>
        </p:txBody>
      </p:sp>
      <p:sp>
        <p:nvSpPr>
          <p:cNvPr id="3" name="Content Placeholder 2"/>
          <p:cNvSpPr>
            <a:spLocks noGrp="1"/>
          </p:cNvSpPr>
          <p:nvPr>
            <p:ph idx="1"/>
          </p:nvPr>
        </p:nvSpPr>
        <p:spPr/>
        <p:txBody>
          <a:bodyPr/>
          <a:lstStyle/>
          <a:p>
            <a:r>
              <a:rPr lang="en-US" dirty="0" smtClean="0"/>
              <a:t>Marked period known as the Baby Boom </a:t>
            </a:r>
          </a:p>
          <a:p>
            <a:r>
              <a:rPr lang="en-US" dirty="0" smtClean="0"/>
              <a:t>Members of the generation born within the first few years after World War II </a:t>
            </a:r>
            <a:endParaRPr lang="en-US" dirty="0"/>
          </a:p>
        </p:txBody>
      </p:sp>
      <p:pic>
        <p:nvPicPr>
          <p:cNvPr id="114694" name="Picture 6" descr="a11 copy">
            <a:hlinkClick r:id="rId2" tooltip="a11 copy by anceletphotography, on Flickr"/>
          </p:cNvPr>
          <p:cNvPicPr>
            <a:picLocks noChangeAspect="1" noChangeArrowheads="1"/>
          </p:cNvPicPr>
          <p:nvPr/>
        </p:nvPicPr>
        <p:blipFill>
          <a:blip r:embed="rId3" cstate="print"/>
          <a:srcRect/>
          <a:stretch>
            <a:fillRect/>
          </a:stretch>
        </p:blipFill>
        <p:spPr bwMode="auto">
          <a:xfrm>
            <a:off x="3505200" y="3429000"/>
            <a:ext cx="2286000" cy="3429000"/>
          </a:xfrm>
          <a:prstGeom prst="rect">
            <a:avLst/>
          </a:prstGeom>
          <a:noFill/>
        </p:spPr>
      </p:pic>
      <p:pic>
        <p:nvPicPr>
          <p:cNvPr id="114696" name="Picture 8" descr="a10 copy">
            <a:hlinkClick r:id="rId4" tooltip="a10 copy by anceletphotography, on Flickr"/>
          </p:cNvPr>
          <p:cNvPicPr>
            <a:picLocks noChangeAspect="1" noChangeArrowheads="1"/>
          </p:cNvPicPr>
          <p:nvPr/>
        </p:nvPicPr>
        <p:blipFill>
          <a:blip r:embed="rId5" cstate="print"/>
          <a:srcRect/>
          <a:stretch>
            <a:fillRect/>
          </a:stretch>
        </p:blipFill>
        <p:spPr bwMode="auto">
          <a:xfrm>
            <a:off x="6019800" y="3886200"/>
            <a:ext cx="2930770" cy="1952626"/>
          </a:xfrm>
          <a:prstGeom prst="rect">
            <a:avLst/>
          </a:prstGeom>
          <a:noFill/>
        </p:spPr>
      </p:pic>
      <p:pic>
        <p:nvPicPr>
          <p:cNvPr id="114698" name="Picture 10" descr="a9 copy">
            <a:hlinkClick r:id="rId6" tooltip="a9 copy by anceletphotography, on Flickr"/>
          </p:cNvPr>
          <p:cNvPicPr>
            <a:picLocks noChangeAspect="1" noChangeArrowheads="1"/>
          </p:cNvPicPr>
          <p:nvPr/>
        </p:nvPicPr>
        <p:blipFill>
          <a:blip r:embed="rId7" cstate="print"/>
          <a:srcRect/>
          <a:stretch>
            <a:fillRect/>
          </a:stretch>
        </p:blipFill>
        <p:spPr bwMode="auto">
          <a:xfrm>
            <a:off x="152400" y="3810000"/>
            <a:ext cx="3200400" cy="2132267"/>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&amp; TN </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Manhattan Project </a:t>
            </a:r>
            <a:endParaRPr lang="en-US" dirty="0"/>
          </a:p>
        </p:txBody>
      </p:sp>
      <p:sp>
        <p:nvSpPr>
          <p:cNvPr id="3" name="Content Placeholder 2"/>
          <p:cNvSpPr>
            <a:spLocks noGrp="1"/>
          </p:cNvSpPr>
          <p:nvPr>
            <p:ph idx="1"/>
          </p:nvPr>
        </p:nvSpPr>
        <p:spPr/>
        <p:txBody>
          <a:bodyPr/>
          <a:lstStyle/>
          <a:p>
            <a:r>
              <a:rPr lang="en-US" dirty="0" smtClean="0"/>
              <a:t>Oak Ridge, TN</a:t>
            </a:r>
          </a:p>
          <a:p>
            <a:r>
              <a:rPr lang="en-US" dirty="0" smtClean="0"/>
              <a:t>Atomic bomb</a:t>
            </a:r>
          </a:p>
          <a:p>
            <a:r>
              <a:rPr lang="en-US" dirty="0" smtClean="0"/>
              <a:t>Ended war with Japan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Campbell </a:t>
            </a:r>
            <a:endParaRPr lang="en-US" dirty="0"/>
          </a:p>
        </p:txBody>
      </p:sp>
      <p:sp>
        <p:nvSpPr>
          <p:cNvPr id="3" name="Content Placeholder 2"/>
          <p:cNvSpPr>
            <a:spLocks noGrp="1"/>
          </p:cNvSpPr>
          <p:nvPr>
            <p:ph idx="1"/>
          </p:nvPr>
        </p:nvSpPr>
        <p:spPr/>
        <p:txBody>
          <a:bodyPr/>
          <a:lstStyle/>
          <a:p>
            <a:r>
              <a:rPr lang="en-US" dirty="0" smtClean="0"/>
              <a:t>1942 started construction </a:t>
            </a:r>
          </a:p>
          <a:p>
            <a:r>
              <a:rPr lang="en-US" dirty="0" smtClean="0"/>
              <a:t>Tennessee/ Kentucky</a:t>
            </a:r>
          </a:p>
          <a:p>
            <a:r>
              <a:rPr lang="en-US" dirty="0" smtClean="0"/>
              <a:t>As thousands of young men joined the armed forces, many found themselves trained and stationed at Fort Campbell. </a:t>
            </a:r>
          </a:p>
          <a:p>
            <a:pPr>
              <a:buNone/>
            </a:pP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Forrest </a:t>
            </a:r>
            <a:endParaRPr lang="en-US" dirty="0"/>
          </a:p>
        </p:txBody>
      </p:sp>
      <p:sp>
        <p:nvSpPr>
          <p:cNvPr id="3" name="Content Placeholder 2"/>
          <p:cNvSpPr>
            <a:spLocks noGrp="1"/>
          </p:cNvSpPr>
          <p:nvPr>
            <p:ph idx="1"/>
          </p:nvPr>
        </p:nvSpPr>
        <p:spPr/>
        <p:txBody>
          <a:bodyPr/>
          <a:lstStyle/>
          <a:p>
            <a:r>
              <a:rPr lang="en-US" dirty="0" smtClean="0"/>
              <a:t>One of army’s largest training bases during war </a:t>
            </a:r>
          </a:p>
          <a:p>
            <a:r>
              <a:rPr lang="en-US" dirty="0" smtClean="0"/>
              <a:t>Detainment camp for civilians believed to pose a threat </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Industries </a:t>
            </a:r>
            <a:endParaRPr lang="en-US" dirty="0"/>
          </a:p>
        </p:txBody>
      </p:sp>
      <p:sp>
        <p:nvSpPr>
          <p:cNvPr id="3" name="Content Placeholder 2"/>
          <p:cNvSpPr>
            <a:spLocks noGrp="1"/>
          </p:cNvSpPr>
          <p:nvPr>
            <p:ph idx="1"/>
          </p:nvPr>
        </p:nvSpPr>
        <p:spPr/>
        <p:txBody>
          <a:bodyPr/>
          <a:lstStyle/>
          <a:p>
            <a:r>
              <a:rPr lang="en-US" dirty="0" smtClean="0"/>
              <a:t>Memphis Manufactures produced many of the goods that citizens and soldiers needed </a:t>
            </a:r>
          </a:p>
          <a:p>
            <a:r>
              <a:rPr lang="en-US" dirty="0" smtClean="0"/>
              <a:t>Chattanooga’s war production plants – produced supplies for US military, creating jobs for TN and helping the Allies win the war </a:t>
            </a:r>
          </a:p>
          <a:p>
            <a:r>
              <a:rPr lang="en-US" dirty="0" smtClean="0"/>
              <a:t>ALCOA – Aluminum Company of America </a:t>
            </a:r>
          </a:p>
          <a:p>
            <a:r>
              <a:rPr lang="en-US" dirty="0" smtClean="0"/>
              <a:t>Eastman chemical plant – explosives </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US. 72 Identify and explain the reasons for the founding of the United Nations, including the role of Cordell Hull. </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Cordell Hull </a:t>
            </a:r>
            <a:endParaRPr lang="en-US" dirty="0"/>
          </a:p>
        </p:txBody>
      </p:sp>
      <p:sp>
        <p:nvSpPr>
          <p:cNvPr id="3" name="Content Placeholder 2"/>
          <p:cNvSpPr>
            <a:spLocks noGrp="1"/>
          </p:cNvSpPr>
          <p:nvPr>
            <p:ph idx="1"/>
          </p:nvPr>
        </p:nvSpPr>
        <p:spPr/>
        <p:txBody>
          <a:bodyPr/>
          <a:lstStyle/>
          <a:p>
            <a:r>
              <a:rPr lang="en-US" dirty="0" smtClean="0"/>
              <a:t>From TN</a:t>
            </a:r>
          </a:p>
          <a:p>
            <a:r>
              <a:rPr lang="en-US" dirty="0" smtClean="0"/>
              <a:t>Played a key role in founding the United Nations after the war </a:t>
            </a:r>
          </a:p>
          <a:p>
            <a:r>
              <a:rPr lang="en-US" dirty="0" smtClean="0"/>
              <a:t>United Nations – international peacekeeping body </a:t>
            </a:r>
          </a:p>
          <a:p>
            <a:pPr lvl="1"/>
            <a:r>
              <a:rPr lang="en-US" dirty="0" smtClean="0"/>
              <a:t>Received Nobel Peace Prize for this </a:t>
            </a:r>
          </a:p>
          <a:p>
            <a:pPr lvl="1">
              <a:buNone/>
            </a:pPr>
            <a:endParaRPr lang="en-US"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List WWII leaders.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Cordell Hull </a:t>
            </a:r>
            <a:endParaRPr lang="en-US" dirty="0"/>
          </a:p>
        </p:txBody>
      </p:sp>
      <p:sp>
        <p:nvSpPr>
          <p:cNvPr id="6" name="Content Placeholder 5"/>
          <p:cNvSpPr>
            <a:spLocks noGrp="1"/>
          </p:cNvSpPr>
          <p:nvPr>
            <p:ph sz="half" idx="1"/>
          </p:nvPr>
        </p:nvSpPr>
        <p:spPr/>
        <p:txBody>
          <a:bodyPr/>
          <a:lstStyle/>
          <a:p>
            <a:r>
              <a:rPr lang="en-US" dirty="0" smtClean="0"/>
              <a:t>Served as President Roosevelt’s Secretary of state  from 1933-44 </a:t>
            </a:r>
          </a:p>
          <a:p>
            <a:pPr lvl="1"/>
            <a:r>
              <a:rPr lang="en-US" dirty="0" smtClean="0"/>
              <a:t>Longest standing in US history </a:t>
            </a:r>
          </a:p>
          <a:p>
            <a:endParaRPr lang="en-US" dirty="0"/>
          </a:p>
        </p:txBody>
      </p:sp>
      <p:sp>
        <p:nvSpPr>
          <p:cNvPr id="7" name="Content Placeholder 6"/>
          <p:cNvSpPr>
            <a:spLocks noGrp="1"/>
          </p:cNvSpPr>
          <p:nvPr>
            <p:ph sz="half" idx="2"/>
          </p:nvPr>
        </p:nvSpPr>
        <p:spPr/>
        <p:txBody>
          <a:bodyPr/>
          <a:lstStyle/>
          <a:p>
            <a:endParaRPr lang="en-US"/>
          </a:p>
        </p:txBody>
      </p:sp>
      <p:pic>
        <p:nvPicPr>
          <p:cNvPr id="119810" name="Picture 2" descr="http://www.sitemason.com/files/ciJ1Sg/hull2.jpg/main.jpg"/>
          <p:cNvPicPr>
            <a:picLocks noChangeAspect="1" noChangeArrowheads="1"/>
          </p:cNvPicPr>
          <p:nvPr/>
        </p:nvPicPr>
        <p:blipFill>
          <a:blip r:embed="rId2" cstate="print"/>
          <a:srcRect/>
          <a:stretch>
            <a:fillRect/>
          </a:stretch>
        </p:blipFill>
        <p:spPr bwMode="auto">
          <a:xfrm>
            <a:off x="6324600" y="2362200"/>
            <a:ext cx="2381250" cy="32385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Review </a:t>
            </a:r>
            <a:endParaRPr lang="en-US" dirty="0"/>
          </a:p>
        </p:txBody>
      </p:sp>
      <p:sp>
        <p:nvSpPr>
          <p:cNvPr id="3" name="Content Placeholder 2"/>
          <p:cNvSpPr>
            <a:spLocks noGrp="1"/>
          </p:cNvSpPr>
          <p:nvPr>
            <p:ph idx="1"/>
          </p:nvPr>
        </p:nvSpPr>
        <p:spPr/>
        <p:txBody>
          <a:bodyPr/>
          <a:lstStyle/>
          <a:p>
            <a:r>
              <a:rPr lang="en-US" dirty="0" smtClean="0"/>
              <a:t>Fascism</a:t>
            </a:r>
          </a:p>
          <a:p>
            <a:r>
              <a:rPr lang="en-US" dirty="0" smtClean="0"/>
              <a:t>Nationalism</a:t>
            </a:r>
          </a:p>
          <a:p>
            <a:r>
              <a:rPr lang="en-US" dirty="0" smtClean="0"/>
              <a:t>Totalitarianism   </a:t>
            </a:r>
          </a:p>
          <a:p>
            <a:r>
              <a:rPr lang="en-US" dirty="0" smtClean="0"/>
              <a:t>Communism </a:t>
            </a:r>
          </a:p>
          <a:p>
            <a:r>
              <a:rPr lang="en-US" dirty="0" smtClean="0"/>
              <a:t>Nationalism </a:t>
            </a:r>
            <a:endParaRPr lang="en-US" dirty="0"/>
          </a:p>
        </p:txBody>
      </p:sp>
    </p:spTree>
    <p:extLst>
      <p:ext uri="{BB962C8B-B14F-4D97-AF65-F5344CB8AC3E}">
        <p14:creationId xmlns:p14="http://schemas.microsoft.com/office/powerpoint/2010/main" xmlns="" val="33148788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t>What were some of the ways the US government tried to raise money to support WWII? </a:t>
            </a:r>
          </a:p>
          <a:p>
            <a:pPr marL="633222" indent="-514350">
              <a:buFont typeface="+mj-lt"/>
              <a:buAutoNum type="arabicPeriod"/>
            </a:pPr>
            <a:r>
              <a:rPr lang="en-US" dirty="0" smtClean="0"/>
              <a:t>In what ways did citizens have to sacrifice? </a:t>
            </a:r>
          </a:p>
          <a:p>
            <a:pPr marL="633222" indent="-514350">
              <a:buFont typeface="+mj-lt"/>
              <a:buAutoNum type="arabicPeriod"/>
            </a:pPr>
            <a:r>
              <a:rPr lang="en-US" dirty="0" smtClean="0"/>
              <a:t>What was the GI Bill and what was it intended to do?</a:t>
            </a:r>
          </a:p>
          <a:p>
            <a:pPr marL="633222" indent="-514350">
              <a:buFont typeface="+mj-lt"/>
              <a:buAutoNum type="arabicPeriod"/>
            </a:pPr>
            <a:r>
              <a:rPr lang="en-US" dirty="0" smtClean="0"/>
              <a:t>Who was Cordell Hull?</a:t>
            </a:r>
          </a:p>
          <a:p>
            <a:pPr marL="633222" indent="-514350">
              <a:buFont typeface="+mj-lt"/>
              <a:buAutoNum type="arabicPeriod"/>
            </a:pPr>
            <a:r>
              <a:rPr lang="en-US" dirty="0" smtClean="0"/>
              <a:t> What were some of his contributions during and after the war?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US.62 Identify the roles played and significant actions of the following individuals in World War II: (H, P)</a:t>
            </a:r>
          </a:p>
          <a:p>
            <a:r>
              <a:rPr lang="en-US" dirty="0" smtClean="0"/>
              <a:t>· Franklin Roosevelt</a:t>
            </a:r>
          </a:p>
          <a:p>
            <a:r>
              <a:rPr lang="en-US" dirty="0" smtClean="0"/>
              <a:t>· Winston Churchill</a:t>
            </a:r>
          </a:p>
          <a:p>
            <a:r>
              <a:rPr lang="en-US" dirty="0" smtClean="0"/>
              <a:t>· Joseph Stalin</a:t>
            </a:r>
          </a:p>
          <a:p>
            <a:r>
              <a:rPr lang="en-US" dirty="0" smtClean="0"/>
              <a:t>· Harry Truman</a:t>
            </a:r>
          </a:p>
          <a:p>
            <a:r>
              <a:rPr lang="en-US" dirty="0" smtClean="0"/>
              <a:t>· Adolph Hitler</a:t>
            </a:r>
          </a:p>
          <a:p>
            <a:r>
              <a:rPr lang="en-US" dirty="0" smtClean="0"/>
              <a:t>· Benito Mussolini</a:t>
            </a:r>
          </a:p>
          <a:p>
            <a:r>
              <a:rPr lang="en-US" dirty="0" smtClean="0"/>
              <a:t>· Hideki </a:t>
            </a:r>
            <a:r>
              <a:rPr lang="en-US" dirty="0" err="1" smtClean="0"/>
              <a:t>Tōjō</a:t>
            </a:r>
            <a:endParaRPr lang="en-US" dirty="0" smtClean="0"/>
          </a:p>
          <a:p>
            <a:r>
              <a:rPr lang="en-US" dirty="0" smtClean="0"/>
              <a:t>· Dwight Eisenhower</a:t>
            </a:r>
          </a:p>
          <a:p>
            <a:r>
              <a:rPr lang="en-US" dirty="0" smtClean="0"/>
              <a:t>· George C. Marshall</a:t>
            </a:r>
          </a:p>
          <a:p>
            <a:r>
              <a:rPr lang="en-US" dirty="0" smtClean="0"/>
              <a:t>· Douglas MacArthur</a:t>
            </a: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52728"/>
          </a:xfrm>
        </p:spPr>
        <p:txBody>
          <a:bodyPr>
            <a:normAutofit fontScale="90000"/>
          </a:bodyPr>
          <a:lstStyle/>
          <a:p>
            <a:r>
              <a:rPr lang="en-US" dirty="0" smtClean="0"/>
              <a:t>Daily Opener: Pick the candidate you would vote for during the 1930s.</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t/>
            </a:r>
            <a:br>
              <a:rPr lang="en-US" b="1" dirty="0" smtClean="0"/>
            </a:br>
            <a:endParaRPr lang="en-US" b="1" dirty="0" smtClean="0"/>
          </a:p>
          <a:p>
            <a:pPr fontAlgn="t"/>
            <a:r>
              <a:rPr lang="en-US" b="1" dirty="0" smtClean="0"/>
              <a:t>CANDIDATE #1</a:t>
            </a:r>
            <a:br>
              <a:rPr lang="en-US" b="1" dirty="0" smtClean="0"/>
            </a:br>
            <a:r>
              <a:rPr lang="en-US" b="1" dirty="0" smtClean="0"/>
              <a:t/>
            </a:r>
            <a:br>
              <a:rPr lang="en-US" b="1" dirty="0" smtClean="0"/>
            </a:br>
            <a:r>
              <a:rPr lang="en-US" b="1" dirty="0" smtClean="0"/>
              <a:t>I am a womanizer, have </a:t>
            </a:r>
            <a:br>
              <a:rPr lang="en-US" b="1" dirty="0" smtClean="0"/>
            </a:br>
            <a:r>
              <a:rPr lang="en-US" b="1" dirty="0" smtClean="0"/>
              <a:t>self-interested policies </a:t>
            </a:r>
            <a:br>
              <a:rPr lang="en-US" b="1" dirty="0" smtClean="0"/>
            </a:br>
            <a:r>
              <a:rPr lang="en-US" b="1" dirty="0" smtClean="0"/>
              <a:t>and unfortunately suffer </a:t>
            </a:r>
            <a:br>
              <a:rPr lang="en-US" b="1" dirty="0" smtClean="0"/>
            </a:br>
            <a:r>
              <a:rPr lang="en-US" b="1" dirty="0" smtClean="0"/>
              <a:t>from ailing health.</a:t>
            </a:r>
            <a:br>
              <a:rPr lang="en-US" b="1" dirty="0" smtClean="0"/>
            </a:br>
            <a:r>
              <a:rPr lang="en-US" b="1" dirty="0" smtClean="0"/>
              <a:t/>
            </a:r>
            <a:br>
              <a:rPr lang="en-US" b="1" dirty="0" smtClean="0"/>
            </a:br>
            <a:endParaRPr lang="en-US" b="1" dirty="0" smtClean="0"/>
          </a:p>
          <a:p>
            <a:pPr fontAlgn="t"/>
            <a:r>
              <a:rPr lang="en-US" b="1" dirty="0" smtClean="0"/>
              <a:t>CANDIDATE #2</a:t>
            </a:r>
            <a:br>
              <a:rPr lang="en-US" b="1" dirty="0" smtClean="0"/>
            </a:br>
            <a:r>
              <a:rPr lang="en-US" b="1" dirty="0" smtClean="0"/>
              <a:t/>
            </a:r>
            <a:br>
              <a:rPr lang="en-US" b="1" dirty="0" smtClean="0"/>
            </a:br>
            <a:r>
              <a:rPr lang="en-US" b="1" dirty="0" smtClean="0"/>
              <a:t>I have a drinking habit, am an interventionist, and </a:t>
            </a:r>
            <a:br>
              <a:rPr lang="en-US" b="1" dirty="0" smtClean="0"/>
            </a:br>
            <a:r>
              <a:rPr lang="en-US" b="1" dirty="0" smtClean="0"/>
              <a:t>have a defiant tongue or attitude.</a:t>
            </a:r>
            <a:br>
              <a:rPr lang="en-US" b="1" dirty="0" smtClean="0"/>
            </a:br>
            <a:endParaRPr lang="en-US" b="1" dirty="0" smtClean="0"/>
          </a:p>
          <a:p>
            <a:pPr fontAlgn="t"/>
            <a:r>
              <a:rPr lang="en-US" b="1" dirty="0" smtClean="0"/>
              <a:t>CANDIDATE #3</a:t>
            </a:r>
            <a:br>
              <a:rPr lang="en-US" b="1" dirty="0" smtClean="0"/>
            </a:br>
            <a:r>
              <a:rPr lang="en-US" b="1" dirty="0" smtClean="0"/>
              <a:t/>
            </a:r>
            <a:br>
              <a:rPr lang="en-US" b="1" dirty="0" smtClean="0"/>
            </a:br>
            <a:r>
              <a:rPr lang="en-US" b="1" dirty="0" smtClean="0"/>
              <a:t>I am a decorated war hero, </a:t>
            </a:r>
            <a:br>
              <a:rPr lang="en-US" b="1" dirty="0" smtClean="0"/>
            </a:br>
            <a:r>
              <a:rPr lang="en-US" b="1" dirty="0" smtClean="0"/>
              <a:t>do not drink and want </a:t>
            </a:r>
            <a:br>
              <a:rPr lang="en-US" b="1" dirty="0" smtClean="0"/>
            </a:br>
            <a:r>
              <a:rPr lang="en-US" b="1" dirty="0" smtClean="0"/>
              <a:t>to create a stable economy.</a:t>
            </a:r>
            <a:br>
              <a:rPr lang="en-US" b="1" dirty="0" smtClean="0"/>
            </a:br>
            <a:endParaRPr lang="en-US" b="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dirty="0" smtClean="0">
                <a:solidFill>
                  <a:srgbClr val="FF0000"/>
                </a:solidFill>
              </a:rPr>
              <a:t>Identify the  causes of World War II </a:t>
            </a:r>
          </a:p>
        </p:txBody>
      </p:sp>
      <p:sp>
        <p:nvSpPr>
          <p:cNvPr id="3" name="Content Placeholder 2"/>
          <p:cNvSpPr>
            <a:spLocks noGrp="1"/>
          </p:cNvSpPr>
          <p:nvPr>
            <p:ph idx="1"/>
          </p:nvPr>
        </p:nvSpPr>
        <p:spPr/>
        <p:txBody>
          <a:bodyPr/>
          <a:lstStyle/>
          <a:p>
            <a:pPr marL="514350" indent="-514350">
              <a:buAutoNum type="arabicPeriod"/>
            </a:pPr>
            <a:r>
              <a:rPr lang="en-US" dirty="0" smtClean="0"/>
              <a:t>Treaty </a:t>
            </a:r>
            <a:r>
              <a:rPr lang="en-US" dirty="0"/>
              <a:t>of </a:t>
            </a:r>
            <a:r>
              <a:rPr lang="en-US" dirty="0" smtClean="0"/>
              <a:t>Versailles</a:t>
            </a:r>
          </a:p>
          <a:p>
            <a:pPr marL="514350" indent="-514350">
              <a:buAutoNum type="arabicPeriod"/>
            </a:pPr>
            <a:r>
              <a:rPr lang="en-US" dirty="0" smtClean="0"/>
              <a:t>failure </a:t>
            </a:r>
            <a:r>
              <a:rPr lang="en-US" dirty="0"/>
              <a:t>of the League of </a:t>
            </a:r>
            <a:r>
              <a:rPr lang="en-US" dirty="0" smtClean="0"/>
              <a:t>Nations</a:t>
            </a:r>
          </a:p>
          <a:p>
            <a:pPr marL="514350" indent="-514350">
              <a:buAutoNum type="arabicPeriod"/>
            </a:pPr>
            <a:r>
              <a:rPr lang="en-US" dirty="0" smtClean="0"/>
              <a:t>Fascism </a:t>
            </a:r>
          </a:p>
          <a:p>
            <a:pPr marL="514350" indent="-514350">
              <a:buAutoNum type="arabicPeriod"/>
            </a:pPr>
            <a:r>
              <a:rPr lang="en-US" dirty="0" smtClean="0"/>
              <a:t>Japanese imperialism</a:t>
            </a:r>
          </a:p>
          <a:p>
            <a:pPr marL="514350" indent="-514350">
              <a:buAutoNum type="arabicPeriod"/>
            </a:pPr>
            <a:r>
              <a:rPr lang="en-US" dirty="0" smtClean="0"/>
              <a:t> </a:t>
            </a:r>
            <a:r>
              <a:rPr lang="en-US" dirty="0"/>
              <a:t>economic worldwide </a:t>
            </a:r>
            <a:r>
              <a:rPr lang="en-US" dirty="0" smtClean="0"/>
              <a:t>difficulties</a:t>
            </a:r>
            <a:r>
              <a:rPr lang="en-US" dirty="0"/>
              <a:t/>
            </a:r>
            <a:br>
              <a:rPr lang="en-US" dirty="0"/>
            </a:br>
            <a:endParaRPr lang="en-US" dirty="0"/>
          </a:p>
        </p:txBody>
      </p:sp>
    </p:spTree>
    <p:extLst>
      <p:ext uri="{BB962C8B-B14F-4D97-AF65-F5344CB8AC3E}">
        <p14:creationId xmlns:p14="http://schemas.microsoft.com/office/powerpoint/2010/main" xmlns="" val="330465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a:t>
            </a:r>
            <a:endParaRPr lang="en-US" dirty="0"/>
          </a:p>
        </p:txBody>
      </p:sp>
      <p:sp>
        <p:nvSpPr>
          <p:cNvPr id="3" name="Content Placeholder 2"/>
          <p:cNvSpPr>
            <a:spLocks noGrp="1"/>
          </p:cNvSpPr>
          <p:nvPr>
            <p:ph idx="1"/>
          </p:nvPr>
        </p:nvSpPr>
        <p:spPr/>
        <p:txBody>
          <a:bodyPr/>
          <a:lstStyle/>
          <a:p>
            <a:r>
              <a:rPr lang="en-US" dirty="0" smtClean="0"/>
              <a:t>Officially ended WWI</a:t>
            </a:r>
          </a:p>
          <a:p>
            <a:r>
              <a:rPr lang="en-US" dirty="0" smtClean="0"/>
              <a:t>Placed harsh conditions on Germany, making it pay for the war</a:t>
            </a:r>
          </a:p>
          <a:p>
            <a:r>
              <a:rPr lang="en-US" dirty="0" smtClean="0"/>
              <a:t>These conditions and the devastation of the war led to worldwide economic depression (Great Depression 1929-1939/40)</a:t>
            </a:r>
          </a:p>
          <a:p>
            <a:endParaRPr lang="en-US" dirty="0"/>
          </a:p>
        </p:txBody>
      </p:sp>
    </p:spTree>
    <p:extLst>
      <p:ext uri="{BB962C8B-B14F-4D97-AF65-F5344CB8AC3E}">
        <p14:creationId xmlns:p14="http://schemas.microsoft.com/office/powerpoint/2010/main" xmlns="" val="356523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 of the League of Nations </a:t>
            </a:r>
            <a:endParaRPr lang="en-US" dirty="0"/>
          </a:p>
        </p:txBody>
      </p:sp>
      <p:sp>
        <p:nvSpPr>
          <p:cNvPr id="3" name="Content Placeholder 2"/>
          <p:cNvSpPr>
            <a:spLocks noGrp="1"/>
          </p:cNvSpPr>
          <p:nvPr>
            <p:ph idx="1"/>
          </p:nvPr>
        </p:nvSpPr>
        <p:spPr/>
        <p:txBody>
          <a:bodyPr/>
          <a:lstStyle/>
          <a:p>
            <a:r>
              <a:rPr lang="en-US" dirty="0" smtClean="0"/>
              <a:t>Founded as an organization to promote peace between countries, the League had no way of enforcing its decisions.</a:t>
            </a:r>
          </a:p>
          <a:p>
            <a:r>
              <a:rPr lang="en-US" dirty="0" smtClean="0"/>
              <a:t>As nations like Germany, Japan, and Italy began to expand and invade foreign territories they ignored the League’s demands and eventually withdrew from the organization altogether. </a:t>
            </a:r>
            <a:endParaRPr lang="en-US" dirty="0"/>
          </a:p>
        </p:txBody>
      </p:sp>
    </p:spTree>
    <p:extLst>
      <p:ext uri="{BB962C8B-B14F-4D97-AF65-F5344CB8AC3E}">
        <p14:creationId xmlns:p14="http://schemas.microsoft.com/office/powerpoint/2010/main" xmlns="" val="455670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Totalitarianism </a:t>
            </a:r>
            <a:endParaRPr lang="en-US" dirty="0"/>
          </a:p>
        </p:txBody>
      </p:sp>
      <p:sp>
        <p:nvSpPr>
          <p:cNvPr id="3" name="Content Placeholder 2"/>
          <p:cNvSpPr>
            <a:spLocks noGrp="1"/>
          </p:cNvSpPr>
          <p:nvPr>
            <p:ph idx="1"/>
          </p:nvPr>
        </p:nvSpPr>
        <p:spPr/>
        <p:txBody>
          <a:bodyPr>
            <a:normAutofit/>
          </a:bodyPr>
          <a:lstStyle/>
          <a:p>
            <a:r>
              <a:rPr lang="en-US" dirty="0" smtClean="0"/>
              <a:t>Political system in which the state or government has total control over the lives of citizens </a:t>
            </a:r>
          </a:p>
          <a:p>
            <a:r>
              <a:rPr lang="en-US" dirty="0" smtClean="0"/>
              <a:t>Seek to control and enforce loyalty to state and its leader in every day life </a:t>
            </a:r>
          </a:p>
          <a:p>
            <a:r>
              <a:rPr lang="en-US" dirty="0" smtClean="0"/>
              <a:t>Those who oppose are often arrested or executed </a:t>
            </a:r>
          </a:p>
          <a:p>
            <a:r>
              <a:rPr lang="en-US" dirty="0" smtClean="0"/>
              <a:t>Example – Nazi Germany </a:t>
            </a:r>
          </a:p>
          <a:p>
            <a:pPr lvl="1"/>
            <a:r>
              <a:rPr lang="en-US" dirty="0" smtClean="0"/>
              <a:t>Hitler used nationalism and anti-</a:t>
            </a:r>
            <a:r>
              <a:rPr lang="en-US" dirty="0" err="1" smtClean="0"/>
              <a:t>semitism</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 </a:t>
            </a:r>
            <a:endParaRPr lang="en-US" dirty="0"/>
          </a:p>
        </p:txBody>
      </p:sp>
      <p:sp>
        <p:nvSpPr>
          <p:cNvPr id="3" name="Content Placeholder 2"/>
          <p:cNvSpPr>
            <a:spLocks noGrp="1"/>
          </p:cNvSpPr>
          <p:nvPr>
            <p:ph idx="1"/>
          </p:nvPr>
        </p:nvSpPr>
        <p:spPr/>
        <p:txBody>
          <a:bodyPr/>
          <a:lstStyle/>
          <a:p>
            <a:r>
              <a:rPr lang="en-US" dirty="0" smtClean="0"/>
              <a:t>Totalitarian political system that emphasizes intense nationalism and military expansionism </a:t>
            </a:r>
          </a:p>
          <a:p>
            <a:r>
              <a:rPr lang="en-US" dirty="0" smtClean="0"/>
              <a:t>Benito Mussolini- Italy </a:t>
            </a:r>
            <a:endParaRPr lang="en-US" dirty="0"/>
          </a:p>
        </p:txBody>
      </p:sp>
    </p:spTree>
    <p:extLst>
      <p:ext uri="{BB962C8B-B14F-4D97-AF65-F5344CB8AC3E}">
        <p14:creationId xmlns:p14="http://schemas.microsoft.com/office/powerpoint/2010/main" xmlns="" val="1734079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a:t>
            </a:r>
            <a:endParaRPr lang="en-US" dirty="0"/>
          </a:p>
        </p:txBody>
      </p:sp>
      <p:sp>
        <p:nvSpPr>
          <p:cNvPr id="3" name="Content Placeholder 2"/>
          <p:cNvSpPr>
            <a:spLocks noGrp="1"/>
          </p:cNvSpPr>
          <p:nvPr>
            <p:ph idx="1"/>
          </p:nvPr>
        </p:nvSpPr>
        <p:spPr/>
        <p:txBody>
          <a:bodyPr/>
          <a:lstStyle/>
          <a:p>
            <a:r>
              <a:rPr lang="en-US" dirty="0" smtClean="0"/>
              <a:t>Form of government in which the state owns nearly all property and controls the nations economy</a:t>
            </a:r>
          </a:p>
          <a:p>
            <a:r>
              <a:rPr lang="en-US" dirty="0" smtClean="0"/>
              <a:t>Welfare of state is more important than the people </a:t>
            </a:r>
          </a:p>
          <a:p>
            <a:r>
              <a:rPr lang="en-US" dirty="0" smtClean="0"/>
              <a:t>Joseph Stalin – communist government that was totalitarian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What were the reasons for WWII? (1939-45)</a:t>
            </a:r>
          </a:p>
          <a:p>
            <a:r>
              <a:rPr lang="en-US" dirty="0" smtClean="0"/>
              <a:t>Why did the US enter WWII? (Dec. 8</a:t>
            </a:r>
            <a:r>
              <a:rPr lang="en-US" baseline="30000" dirty="0" smtClean="0"/>
              <a:t>th</a:t>
            </a:r>
            <a:r>
              <a:rPr lang="en-US" dirty="0" smtClean="0"/>
              <a:t>, 1941)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Imperialism</a:t>
            </a:r>
            <a:endParaRPr lang="en-US" dirty="0"/>
          </a:p>
        </p:txBody>
      </p:sp>
      <p:sp>
        <p:nvSpPr>
          <p:cNvPr id="3" name="Content Placeholder 2"/>
          <p:cNvSpPr>
            <a:spLocks noGrp="1"/>
          </p:cNvSpPr>
          <p:nvPr>
            <p:ph idx="1"/>
          </p:nvPr>
        </p:nvSpPr>
        <p:spPr/>
        <p:txBody>
          <a:bodyPr>
            <a:normAutofit/>
          </a:bodyPr>
          <a:lstStyle/>
          <a:p>
            <a:r>
              <a:rPr lang="en-US" dirty="0" smtClean="0"/>
              <a:t>Japan – small country</a:t>
            </a:r>
          </a:p>
          <a:p>
            <a:r>
              <a:rPr lang="en-US" dirty="0" smtClean="0"/>
              <a:t>Emperor Hirohito </a:t>
            </a:r>
          </a:p>
          <a:p>
            <a:r>
              <a:rPr lang="en-US" dirty="0" smtClean="0"/>
              <a:t>Needed more resources</a:t>
            </a:r>
          </a:p>
          <a:p>
            <a:r>
              <a:rPr lang="en-US" dirty="0" smtClean="0"/>
              <a:t>Decided to invade the South Pacific </a:t>
            </a:r>
          </a:p>
          <a:p>
            <a:r>
              <a:rPr lang="en-US" dirty="0" smtClean="0"/>
              <a:t>Invaded Manchuria </a:t>
            </a:r>
          </a:p>
          <a:p>
            <a:r>
              <a:rPr lang="en-US" dirty="0" smtClean="0"/>
              <a:t>League of Nations demanded that they withdraw </a:t>
            </a:r>
          </a:p>
          <a:p>
            <a:r>
              <a:rPr lang="en-US" dirty="0" smtClean="0"/>
              <a:t>Japan left the League of Nations </a:t>
            </a:r>
          </a:p>
          <a:p>
            <a:endParaRPr lang="en-US" dirty="0" smtClean="0"/>
          </a:p>
        </p:txBody>
      </p:sp>
    </p:spTree>
    <p:extLst>
      <p:ext uri="{BB962C8B-B14F-4D97-AF65-F5344CB8AC3E}">
        <p14:creationId xmlns:p14="http://schemas.microsoft.com/office/powerpoint/2010/main" xmlns="" val="3255393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difference between fascism and Totalitarianism?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Fascism is a political system where the nation or the race of people in the nation are more important than the individual. In fascist states, individual freedoms are of little consequence when compared to the overall goal of protecting or furthering "the whole." </a:t>
            </a:r>
          </a:p>
          <a:p>
            <a:r>
              <a:rPr lang="en-US" dirty="0" smtClean="0"/>
              <a:t>Totalitarianism is the presence of totalitarian rule, or dictatorship. </a:t>
            </a:r>
            <a:br>
              <a:rPr lang="en-US" dirty="0" smtClean="0"/>
            </a:br>
            <a:r>
              <a:rPr lang="en-US" dirty="0" smtClean="0"/>
              <a:t/>
            </a:r>
            <a:br>
              <a:rPr lang="en-US" dirty="0" smtClean="0"/>
            </a:br>
            <a:r>
              <a:rPr lang="en-US" dirty="0" smtClean="0"/>
              <a:t>The two are not mutually exclusive -- e.g., a fascist state is often ruled by a totalitarian leader. However, a totalitarian state does not necessarily have to be fascist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Worldwide economic difficulties </a:t>
            </a:r>
            <a:endParaRPr lang="en-US" dirty="0"/>
          </a:p>
        </p:txBody>
      </p:sp>
      <p:sp>
        <p:nvSpPr>
          <p:cNvPr id="3" name="Content Placeholder 2"/>
          <p:cNvSpPr>
            <a:spLocks noGrp="1"/>
          </p:cNvSpPr>
          <p:nvPr>
            <p:ph idx="1"/>
          </p:nvPr>
        </p:nvSpPr>
        <p:spPr/>
        <p:txBody>
          <a:bodyPr/>
          <a:lstStyle/>
          <a:p>
            <a:r>
              <a:rPr lang="en-US" dirty="0" smtClean="0"/>
              <a:t>Great Depression began in 1929 </a:t>
            </a:r>
          </a:p>
          <a:p>
            <a:r>
              <a:rPr lang="en-US" dirty="0" smtClean="0"/>
              <a:t>Desperate people turn to desperate measures- Hitler </a:t>
            </a:r>
            <a:endParaRPr lang="en-US" dirty="0"/>
          </a:p>
        </p:txBody>
      </p:sp>
    </p:spTree>
    <p:extLst>
      <p:ext uri="{BB962C8B-B14F-4D97-AF65-F5344CB8AC3E}">
        <p14:creationId xmlns:p14="http://schemas.microsoft.com/office/powerpoint/2010/main" xmlns="" val="2485090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715000"/>
            <a:ext cx="7772400" cy="1143000"/>
          </a:xfrm>
        </p:spPr>
        <p:txBody>
          <a:bodyPr>
            <a:normAutofit fontScale="90000"/>
          </a:bodyPr>
          <a:lstStyle/>
          <a:p>
            <a:r>
              <a:rPr lang="en-US" sz="10000" b="1" dirty="0">
                <a:solidFill>
                  <a:srgbClr val="FF0000"/>
                </a:solidFill>
              </a:rPr>
              <a:t>Adolf Hitler</a:t>
            </a:r>
            <a:endParaRPr lang="en-US" sz="4800" b="1" dirty="0"/>
          </a:p>
        </p:txBody>
      </p:sp>
      <p:sp>
        <p:nvSpPr>
          <p:cNvPr id="2051" name="Rectangle 3"/>
          <p:cNvSpPr>
            <a:spLocks noGrp="1" noChangeArrowheads="1"/>
          </p:cNvSpPr>
          <p:nvPr>
            <p:ph type="subTitle" idx="1"/>
          </p:nvPr>
        </p:nvSpPr>
        <p:spPr>
          <a:xfrm>
            <a:off x="1066800" y="0"/>
            <a:ext cx="7010400" cy="1752600"/>
          </a:xfrm>
        </p:spPr>
        <p:txBody>
          <a:bodyPr/>
          <a:lstStyle/>
          <a:p>
            <a:r>
              <a:rPr lang="en-US" sz="8000" b="1" dirty="0">
                <a:solidFill>
                  <a:srgbClr val="FF0000"/>
                </a:solidFill>
              </a:rPr>
              <a:t>Rise to Power</a:t>
            </a:r>
            <a:endParaRPr lang="en-US" sz="4000" b="1" dirty="0"/>
          </a:p>
        </p:txBody>
      </p:sp>
      <p:pic>
        <p:nvPicPr>
          <p:cNvPr id="2052" name="Picture 4" descr="hat in han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1066800"/>
            <a:ext cx="3155950" cy="4648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swa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24384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swa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2514600"/>
            <a:ext cx="2209800"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883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bol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051">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51">
                                            <p:txEl>
                                              <p:pRg st="0" end="0"/>
                                            </p:txEl>
                                          </p:spTgt>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3" name="emp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endParaRPr lang="en-US" sz="6600" b="1" u="sng" dirty="0">
              <a:solidFill>
                <a:srgbClr val="FF0000"/>
              </a:solidFill>
            </a:endParaRPr>
          </a:p>
        </p:txBody>
      </p:sp>
      <p:pic>
        <p:nvPicPr>
          <p:cNvPr id="7171" name="Picture 1027" descr="h-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33600"/>
            <a:ext cx="1963738" cy="38862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1028" descr="fuhre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8750" y="2209800"/>
            <a:ext cx="263525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7173" name="Text Box 1029"/>
          <p:cNvSpPr txBox="1">
            <a:spLocks noChangeArrowheads="1"/>
          </p:cNvSpPr>
          <p:nvPr/>
        </p:nvSpPr>
        <p:spPr bwMode="auto">
          <a:xfrm>
            <a:off x="2057400" y="2362200"/>
            <a:ext cx="4419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endParaRPr lang="en-US" sz="2400" u="none" dirty="0"/>
          </a:p>
        </p:txBody>
      </p:sp>
    </p:spTree>
    <p:extLst>
      <p:ext uri="{BB962C8B-B14F-4D97-AF65-F5344CB8AC3E}">
        <p14:creationId xmlns:p14="http://schemas.microsoft.com/office/powerpoint/2010/main" xmlns="" val="1037286543"/>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6600" b="1" u="sng" dirty="0">
                <a:solidFill>
                  <a:srgbClr val="FF0000"/>
                </a:solidFill>
              </a:rPr>
              <a:t>Birth</a:t>
            </a:r>
            <a:endParaRPr lang="en-US" sz="4800" dirty="0"/>
          </a:p>
        </p:txBody>
      </p:sp>
      <p:sp>
        <p:nvSpPr>
          <p:cNvPr id="4099" name="Rectangle 3"/>
          <p:cNvSpPr>
            <a:spLocks noGrp="1" noChangeArrowheads="1"/>
          </p:cNvSpPr>
          <p:nvPr>
            <p:ph type="body" sz="half" idx="1"/>
          </p:nvPr>
        </p:nvSpPr>
        <p:spPr/>
        <p:txBody>
          <a:bodyPr/>
          <a:lstStyle/>
          <a:p>
            <a:r>
              <a:rPr lang="en-US" b="1" dirty="0"/>
              <a:t>Adolf Hitler was born on April 20, 1889 in </a:t>
            </a:r>
            <a:r>
              <a:rPr lang="en-US" b="1" dirty="0" err="1"/>
              <a:t>Braunau</a:t>
            </a:r>
            <a:r>
              <a:rPr lang="en-US" b="1" dirty="0"/>
              <a:t>, Austria.</a:t>
            </a:r>
          </a:p>
          <a:p>
            <a:r>
              <a:rPr lang="en-US" b="1" dirty="0"/>
              <a:t>Adolf was 1 of 6 children - 3 of who died at early ages</a:t>
            </a:r>
            <a:endParaRPr lang="en-US" sz="2800" b="1" dirty="0"/>
          </a:p>
        </p:txBody>
      </p:sp>
      <p:pic>
        <p:nvPicPr>
          <p:cNvPr id="4102" name="Picture 6" descr="h-baby"/>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743449" y="1676400"/>
            <a:ext cx="3053953" cy="4114800"/>
          </a:xfrm>
        </p:spPr>
      </p:pic>
    </p:spTree>
    <p:extLst>
      <p:ext uri="{BB962C8B-B14F-4D97-AF65-F5344CB8AC3E}">
        <p14:creationId xmlns:p14="http://schemas.microsoft.com/office/powerpoint/2010/main" xmlns="" val="3031963442"/>
      </p:ext>
    </p:extLst>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6600" b="1" u="sng" dirty="0">
                <a:solidFill>
                  <a:srgbClr val="FF0000"/>
                </a:solidFill>
              </a:rPr>
              <a:t> Parents</a:t>
            </a:r>
          </a:p>
        </p:txBody>
      </p:sp>
      <p:pic>
        <p:nvPicPr>
          <p:cNvPr id="5123" name="Picture 3" descr="mo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4173538"/>
            <a:ext cx="1965325" cy="268446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da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19200"/>
            <a:ext cx="19621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5125" name="Text Box 5"/>
          <p:cNvSpPr txBox="1">
            <a:spLocks noChangeArrowheads="1"/>
          </p:cNvSpPr>
          <p:nvPr/>
        </p:nvSpPr>
        <p:spPr bwMode="auto">
          <a:xfrm>
            <a:off x="2133600" y="1600200"/>
            <a:ext cx="70104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u="none" dirty="0" err="1"/>
              <a:t>Alois</a:t>
            </a:r>
            <a:r>
              <a:rPr lang="en-US" sz="2400" u="none" dirty="0"/>
              <a:t> </a:t>
            </a:r>
            <a:r>
              <a:rPr lang="en-US" sz="2400" u="none" dirty="0" err="1"/>
              <a:t>Schickelgruber</a:t>
            </a:r>
            <a:r>
              <a:rPr lang="en-US" sz="2400" u="none" dirty="0"/>
              <a:t> Hitler was a customs official who was illegitimate by birth</a:t>
            </a:r>
            <a:r>
              <a:rPr lang="en-US" sz="2400" u="none" dirty="0" smtClean="0"/>
              <a:t>.</a:t>
            </a:r>
          </a:p>
          <a:p>
            <a:pPr>
              <a:spcBef>
                <a:spcPct val="50000"/>
              </a:spcBef>
            </a:pPr>
            <a:r>
              <a:rPr lang="en-US" sz="2400" u="none" dirty="0" smtClean="0"/>
              <a:t> </a:t>
            </a:r>
            <a:r>
              <a:rPr lang="en-US" sz="2400" u="none" dirty="0"/>
              <a:t>His father, Adolf’s grandfather, may have been Jewish. </a:t>
            </a:r>
            <a:endParaRPr lang="en-US" sz="2400" u="none" dirty="0" smtClean="0"/>
          </a:p>
          <a:p>
            <a:pPr>
              <a:spcBef>
                <a:spcPct val="50000"/>
              </a:spcBef>
            </a:pPr>
            <a:r>
              <a:rPr lang="en-US" sz="2400" u="none" dirty="0" smtClean="0"/>
              <a:t> </a:t>
            </a:r>
            <a:r>
              <a:rPr lang="en-US" sz="2400" u="none" dirty="0"/>
              <a:t>He died when Adolf was 14 and left him a small inheritance.</a:t>
            </a:r>
            <a:endParaRPr lang="en-US" sz="2400" u="none" dirty="0">
              <a:solidFill>
                <a:srgbClr val="000000"/>
              </a:solidFill>
            </a:endParaRPr>
          </a:p>
        </p:txBody>
      </p:sp>
      <p:sp>
        <p:nvSpPr>
          <p:cNvPr id="5126" name="Text Box 6"/>
          <p:cNvSpPr txBox="1">
            <a:spLocks noChangeArrowheads="1"/>
          </p:cNvSpPr>
          <p:nvPr/>
        </p:nvSpPr>
        <p:spPr bwMode="auto">
          <a:xfrm>
            <a:off x="152400" y="4419600"/>
            <a:ext cx="6934200" cy="249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u="none" dirty="0" err="1"/>
              <a:t>Klara</a:t>
            </a:r>
            <a:r>
              <a:rPr lang="en-US" sz="2400" u="none" dirty="0"/>
              <a:t> Hitler was very young when she married the older </a:t>
            </a:r>
            <a:r>
              <a:rPr lang="en-US" sz="2400" u="none" dirty="0" err="1"/>
              <a:t>Alois</a:t>
            </a:r>
            <a:r>
              <a:rPr lang="en-US" sz="2400" u="none" dirty="0"/>
              <a:t>. </a:t>
            </a:r>
            <a:endParaRPr lang="en-US" sz="2400" u="none" dirty="0" smtClean="0"/>
          </a:p>
          <a:p>
            <a:pPr>
              <a:spcBef>
                <a:spcPct val="50000"/>
              </a:spcBef>
            </a:pPr>
            <a:r>
              <a:rPr lang="en-US" sz="2400" u="none" dirty="0" smtClean="0"/>
              <a:t> </a:t>
            </a:r>
            <a:r>
              <a:rPr lang="en-US" sz="2400" u="none" dirty="0"/>
              <a:t>She showered young Adolf with love and affection.  Adolf carried a picture of his mom until the day he died. </a:t>
            </a:r>
            <a:r>
              <a:rPr lang="en-US" sz="2400" u="none" dirty="0" smtClean="0"/>
              <a:t>She </a:t>
            </a:r>
            <a:r>
              <a:rPr lang="en-US" sz="2400" u="none" dirty="0"/>
              <a:t>died of breast cancer when Adolf was 18 years old.</a:t>
            </a:r>
          </a:p>
        </p:txBody>
      </p:sp>
    </p:spTree>
    <p:extLst>
      <p:ext uri="{BB962C8B-B14F-4D97-AF65-F5344CB8AC3E}">
        <p14:creationId xmlns:p14="http://schemas.microsoft.com/office/powerpoint/2010/main" xmlns="" val="1678954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1+#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0-#ppt_w/2"/>
                                          </p:val>
                                        </p:tav>
                                        <p:tav tm="100000">
                                          <p:val>
                                            <p:strVal val="#ppt_x"/>
                                          </p:val>
                                        </p:tav>
                                      </p:tavLst>
                                    </p:anim>
                                    <p:anim calcmode="lin" valueType="num">
                                      <p:cBhvr additive="base">
                                        <p:cTn id="14" dur="500" fill="hold"/>
                                        <p:tgtEl>
                                          <p:spTgt spid="51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r>
              <a:rPr lang="en-US" sz="6600" b="1" u="sng" dirty="0">
                <a:solidFill>
                  <a:srgbClr val="FF0000"/>
                </a:solidFill>
              </a:rPr>
              <a:t>Education</a:t>
            </a:r>
          </a:p>
        </p:txBody>
      </p:sp>
      <p:sp>
        <p:nvSpPr>
          <p:cNvPr id="6147" name="Rectangle 3"/>
          <p:cNvSpPr>
            <a:spLocks noGrp="1" noChangeArrowheads="1"/>
          </p:cNvSpPr>
          <p:nvPr>
            <p:ph idx="1"/>
          </p:nvPr>
        </p:nvSpPr>
        <p:spPr>
          <a:xfrm>
            <a:off x="762000" y="1447800"/>
            <a:ext cx="7772400" cy="4114800"/>
          </a:xfrm>
        </p:spPr>
        <p:txBody>
          <a:bodyPr>
            <a:normAutofit lnSpcReduction="10000"/>
          </a:bodyPr>
          <a:lstStyle/>
          <a:p>
            <a:r>
              <a:rPr lang="en-US" sz="2800" b="1" dirty="0"/>
              <a:t>Attended a Benedictine monastery school where he took part in the choir.</a:t>
            </a:r>
          </a:p>
          <a:p>
            <a:r>
              <a:rPr lang="en-US" sz="2800" b="1" dirty="0"/>
              <a:t>When it was time to choose a secondary school, Adolf wanted to become an artist.</a:t>
            </a:r>
          </a:p>
          <a:p>
            <a:r>
              <a:rPr lang="en-US" sz="2800" b="1" dirty="0"/>
              <a:t>His father wanted him to become a civil servant, but after his father died, he dropped out of high school and attempted to get into the Vienna Academy of Fine Arts - he failed.</a:t>
            </a:r>
          </a:p>
          <a:p>
            <a:r>
              <a:rPr lang="en-US" sz="2800" b="1" dirty="0"/>
              <a:t>The following slides are examples of Adolf’s artwork.</a:t>
            </a:r>
            <a:endParaRPr lang="en-US" b="1" dirty="0"/>
          </a:p>
        </p:txBody>
      </p:sp>
    </p:spTree>
    <p:extLst>
      <p:ext uri="{BB962C8B-B14F-4D97-AF65-F5344CB8AC3E}">
        <p14:creationId xmlns:p14="http://schemas.microsoft.com/office/powerpoint/2010/main" xmlns="" val="22051017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6000" b="1" u="sng" dirty="0">
                <a:solidFill>
                  <a:srgbClr val="FF0000"/>
                </a:solidFill>
              </a:rPr>
              <a:t>Years in Vienna</a:t>
            </a:r>
          </a:p>
        </p:txBody>
      </p:sp>
      <p:sp>
        <p:nvSpPr>
          <p:cNvPr id="10243" name="Rectangle 3"/>
          <p:cNvSpPr>
            <a:spLocks noGrp="1" noChangeArrowheads="1"/>
          </p:cNvSpPr>
          <p:nvPr>
            <p:ph idx="1"/>
          </p:nvPr>
        </p:nvSpPr>
        <p:spPr/>
        <p:txBody>
          <a:bodyPr>
            <a:normAutofit/>
          </a:bodyPr>
          <a:lstStyle/>
          <a:p>
            <a:r>
              <a:rPr lang="en-US" sz="2800" dirty="0"/>
              <a:t>After his mother died, Adolf (now 18) decided to move to </a:t>
            </a:r>
            <a:r>
              <a:rPr lang="en-US" sz="2800" dirty="0" smtClean="0"/>
              <a:t>Vienna to </a:t>
            </a:r>
            <a:r>
              <a:rPr lang="en-US" sz="2800" dirty="0"/>
              <a:t>pursue his dream of becoming a great artist.</a:t>
            </a:r>
          </a:p>
          <a:p>
            <a:r>
              <a:rPr lang="en-US" sz="2800" dirty="0"/>
              <a:t>Again he failed to gain entrance into the Academy</a:t>
            </a:r>
          </a:p>
          <a:p>
            <a:r>
              <a:rPr lang="en-US" sz="2800" dirty="0"/>
              <a:t>He eventually sold all his possessions and became a homeless drifter who slept on park benches and ate at soup kitchens throughout Vienna (age 19)</a:t>
            </a:r>
          </a:p>
          <a:p>
            <a:r>
              <a:rPr lang="en-US" sz="2800" dirty="0"/>
              <a:t>Adolf did manage to sell some paintings and postcards, but remained impoverished</a:t>
            </a:r>
            <a:endParaRPr lang="en-US" dirty="0"/>
          </a:p>
          <a:p>
            <a:endParaRPr lang="en-US" dirty="0"/>
          </a:p>
        </p:txBody>
      </p:sp>
    </p:spTree>
    <p:extLst>
      <p:ext uri="{BB962C8B-B14F-4D97-AF65-F5344CB8AC3E}">
        <p14:creationId xmlns:p14="http://schemas.microsoft.com/office/powerpoint/2010/main" xmlns="" val="289352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6000" b="1" u="sng" dirty="0">
                <a:solidFill>
                  <a:srgbClr val="FF0000"/>
                </a:solidFill>
              </a:rPr>
              <a:t>Vienna -Importance</a:t>
            </a:r>
            <a:endParaRPr lang="en-US" sz="6000" b="1" u="sng" dirty="0"/>
          </a:p>
        </p:txBody>
      </p:sp>
      <p:sp>
        <p:nvSpPr>
          <p:cNvPr id="11267" name="Rectangle 3"/>
          <p:cNvSpPr>
            <a:spLocks noGrp="1" noChangeArrowheads="1"/>
          </p:cNvSpPr>
          <p:nvPr>
            <p:ph type="body" sz="half" idx="1"/>
          </p:nvPr>
        </p:nvSpPr>
        <p:spPr/>
        <p:txBody>
          <a:bodyPr/>
          <a:lstStyle/>
          <a:p>
            <a:r>
              <a:rPr lang="en-US" sz="2800" dirty="0"/>
              <a:t>Influenced by the anti-Semitic mayor of Vienna, Karl </a:t>
            </a:r>
            <a:r>
              <a:rPr lang="en-US" sz="2800" dirty="0" err="1"/>
              <a:t>Lueger</a:t>
            </a:r>
            <a:endParaRPr lang="en-US" sz="2800" dirty="0"/>
          </a:p>
          <a:p>
            <a:r>
              <a:rPr lang="en-US" sz="2800" dirty="0"/>
              <a:t>Became interested in the idea of German nationalism.</a:t>
            </a:r>
          </a:p>
          <a:p>
            <a:r>
              <a:rPr lang="en-US" sz="2800" dirty="0"/>
              <a:t>Also received first taste of politics </a:t>
            </a:r>
          </a:p>
        </p:txBody>
      </p:sp>
      <p:pic>
        <p:nvPicPr>
          <p:cNvPr id="11276" name="Picture 12" descr="brandenbur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240872"/>
            <a:ext cx="3810000" cy="3595456"/>
          </a:xfrm>
        </p:spPr>
      </p:pic>
    </p:spTree>
    <p:extLst>
      <p:ext uri="{BB962C8B-B14F-4D97-AF65-F5344CB8AC3E}">
        <p14:creationId xmlns:p14="http://schemas.microsoft.com/office/powerpoint/2010/main" xmlns="" val="2528454461"/>
      </p:ext>
    </p:extLst>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Why did we have a world war II? </a:t>
            </a:r>
            <a:endParaRPr lang="en-US" dirty="0"/>
          </a:p>
        </p:txBody>
      </p:sp>
      <p:sp>
        <p:nvSpPr>
          <p:cNvPr id="3" name="Subtitle 2"/>
          <p:cNvSpPr>
            <a:spLocks noGrp="1"/>
          </p:cNvSpPr>
          <p:nvPr>
            <p:ph type="subTitle" idx="1"/>
          </p:nvPr>
        </p:nvSpPr>
        <p:spPr>
          <a:xfrm>
            <a:off x="1371600" y="4800600"/>
            <a:ext cx="6400800" cy="1676400"/>
          </a:xfrm>
        </p:spPr>
        <p:txBody>
          <a:bodyPr/>
          <a:lstStyle/>
          <a:p>
            <a:endParaRPr lang="en-US" dirty="0"/>
          </a:p>
        </p:txBody>
      </p:sp>
      <p:graphicFrame>
        <p:nvGraphicFramePr>
          <p:cNvPr id="4" name="Table 3"/>
          <p:cNvGraphicFramePr>
            <a:graphicFrameLocks noGrp="1"/>
          </p:cNvGraphicFramePr>
          <p:nvPr/>
        </p:nvGraphicFramePr>
        <p:xfrm>
          <a:off x="-1828800" y="1066800"/>
          <a:ext cx="1425764" cy="4064000"/>
        </p:xfrm>
        <a:graphic>
          <a:graphicData uri="http://schemas.openxmlformats.org/drawingml/2006/table">
            <a:tbl>
              <a:tblPr/>
              <a:tblGrid>
                <a:gridCol w="77502"/>
                <a:gridCol w="711625"/>
                <a:gridCol w="559135"/>
                <a:gridCol w="77502"/>
              </a:tblGrid>
              <a:tr h="104205">
                <a:tc>
                  <a:txBody>
                    <a:bodyPr/>
                    <a:lstStyle/>
                    <a:p>
                      <a:endParaRPr lang="en-US" sz="500" dirty="0"/>
                    </a:p>
                  </a:txBody>
                  <a:tcPr marL="26051" marR="26051" marT="13026" marB="13026">
                    <a:lnL>
                      <a:noFill/>
                    </a:lnL>
                    <a:lnR>
                      <a:noFill/>
                    </a:lnR>
                    <a:lnT>
                      <a:noFill/>
                    </a:lnT>
                    <a:lnB w="28575" cap="flat" cmpd="sng" algn="ctr">
                      <a:solidFill>
                        <a:srgbClr val="FF0000"/>
                      </a:solidFill>
                      <a:prstDash val="solid"/>
                      <a:round/>
                      <a:headEnd type="none" w="med" len="med"/>
                      <a:tailEnd type="none" w="med" len="med"/>
                    </a:lnB>
                    <a:solidFill>
                      <a:srgbClr val="FFFF99"/>
                    </a:solidFill>
                  </a:tcPr>
                </a:tc>
                <a:tc>
                  <a:txBody>
                    <a:bodyPr/>
                    <a:lstStyle/>
                    <a:p>
                      <a:endParaRPr lang="en-US" sz="500"/>
                    </a:p>
                  </a:txBody>
                  <a:tcPr marL="26051" marR="26051" marT="13026" marB="13026">
                    <a:lnL>
                      <a:noFill/>
                    </a:lnL>
                    <a:lnB w="38100" cap="flat" cmpd="dbl" algn="ctr">
                      <a:solidFill>
                        <a:srgbClr val="800080"/>
                      </a:solidFill>
                      <a:prstDash val="solid"/>
                      <a:round/>
                      <a:headEnd type="none" w="med" len="med"/>
                      <a:tailEnd type="none" w="med" len="med"/>
                    </a:lnB>
                  </a:tcPr>
                </a:tc>
                <a:tc>
                  <a:txBody>
                    <a:bodyPr/>
                    <a:lstStyle/>
                    <a:p>
                      <a:endParaRPr lang="en-US" sz="500"/>
                    </a:p>
                  </a:txBody>
                  <a:tcPr marL="26051" marR="26051" marT="13026" marB="13026">
                    <a:lnB w="28575" cap="flat" cmpd="sng" algn="ctr">
                      <a:solidFill>
                        <a:srgbClr val="FF0000"/>
                      </a:solidFill>
                      <a:prstDash val="solid"/>
                      <a:round/>
                      <a:headEnd type="none" w="med" len="med"/>
                      <a:tailEnd type="none" w="med" len="med"/>
                    </a:lnB>
                  </a:tcPr>
                </a:tc>
                <a:tc>
                  <a:txBody>
                    <a:bodyPr/>
                    <a:lstStyle/>
                    <a:p>
                      <a:endParaRPr lang="en-US" sz="500"/>
                    </a:p>
                  </a:txBody>
                  <a:tcPr marL="26051" marR="26051" marT="13026" marB="13026">
                    <a:lnB w="38100" cap="flat" cmpd="dbl" algn="ctr">
                      <a:solidFill>
                        <a:srgbClr val="800080"/>
                      </a:solidFill>
                      <a:prstDash val="solid"/>
                      <a:round/>
                      <a:headEnd type="none" w="med" len="med"/>
                      <a:tailEnd type="none" w="med" len="med"/>
                    </a:lnB>
                  </a:tcPr>
                </a:tc>
              </a:tr>
              <a:tr h="963897">
                <a:tc>
                  <a:txBody>
                    <a:bodyPr/>
                    <a:lstStyle/>
                    <a:p>
                      <a:pPr algn="ctr"/>
                      <a:r>
                        <a:rPr lang="en-US" sz="500" b="1"/>
                        <a:t>French </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Unsatisfactory</a:t>
                      </a:r>
                      <a:endParaRPr lang="en-US" sz="500"/>
                    </a:p>
                  </a:txBody>
                  <a:tcPr marL="26051" marR="26051" marT="13026" marB="13026">
                    <a:lnL w="38100" cap="flat" cmpd="dbl" algn="ctr">
                      <a:solidFill>
                        <a:srgbClr val="80008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c>
                  <a:txBody>
                    <a:bodyPr/>
                    <a:lstStyle/>
                    <a:p>
                      <a:pPr algn="ctr"/>
                      <a:r>
                        <a:rPr lang="en-US" sz="500" b="1"/>
                        <a:t>Geography</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Satisfactory</a:t>
                      </a:r>
                      <a:endParaRPr lang="en-US" sz="500"/>
                    </a:p>
                  </a:txBody>
                  <a:tcPr marL="26051" marR="26051" marT="13026" marB="13026">
                    <a:lnL w="38100" cap="flat" cmpd="dbl" algn="ctr">
                      <a:solidFill>
                        <a:srgbClr val="800080"/>
                      </a:solidFill>
                      <a:prstDash val="solid"/>
                      <a:round/>
                      <a:headEnd type="none" w="med" len="med"/>
                      <a:tailEnd type="none" w="med" len="med"/>
                    </a:lnL>
                    <a:lnR w="38100" cap="flat" cmpd="dbl" algn="ctr">
                      <a:solidFill>
                        <a:srgbClr val="80008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r>
              <a:tr h="729436">
                <a:tc>
                  <a:txBody>
                    <a:bodyPr/>
                    <a:lstStyle/>
                    <a:p>
                      <a:pPr algn="ctr"/>
                      <a:r>
                        <a:rPr lang="en-US" sz="500" b="1"/>
                        <a:t>German</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dirty="0"/>
                        <a:t>Adequate</a:t>
                      </a:r>
                      <a:endParaRPr lang="en-US" sz="500" dirty="0"/>
                    </a:p>
                  </a:txBody>
                  <a:tcPr marL="26051" marR="26051" marT="13026" marB="13026">
                    <a:lnL w="38100" cap="flat" cmpd="dbl" algn="ctr">
                      <a:solidFill>
                        <a:srgbClr val="80008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c>
                  <a:txBody>
                    <a:bodyPr/>
                    <a:lstStyle/>
                    <a:p>
                      <a:pPr algn="ctr"/>
                      <a:r>
                        <a:rPr lang="en-US" sz="500" b="1" dirty="0"/>
                        <a:t>Gymnastics</a:t>
                      </a:r>
                      <a:endParaRPr lang="en-US" sz="500" dirty="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Excellent</a:t>
                      </a:r>
                      <a:endParaRPr lang="en-US" sz="500"/>
                    </a:p>
                  </a:txBody>
                  <a:tcPr marL="26051" marR="26051" marT="13026" marB="13026">
                    <a:lnL w="38100" cap="flat" cmpd="dbl" algn="ctr">
                      <a:solidFill>
                        <a:srgbClr val="800080"/>
                      </a:solidFill>
                      <a:prstDash val="solid"/>
                      <a:round/>
                      <a:headEnd type="none" w="med" len="med"/>
                      <a:tailEnd type="none" w="med" len="med"/>
                    </a:lnL>
                    <a:lnR w="38100" cap="flat" cmpd="dbl" algn="ctr">
                      <a:solidFill>
                        <a:srgbClr val="80008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r>
              <a:tr h="651282">
                <a:tc>
                  <a:txBody>
                    <a:bodyPr/>
                    <a:lstStyle/>
                    <a:p>
                      <a:pPr algn="ctr"/>
                      <a:r>
                        <a:rPr lang="en-US" sz="500" b="1"/>
                        <a:t>History</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Satisfactory</a:t>
                      </a:r>
                      <a:endParaRPr lang="en-US" sz="500"/>
                    </a:p>
                  </a:txBody>
                  <a:tcPr marL="26051" marR="26051" marT="13026" marB="13026">
                    <a:lnL w="38100" cap="flat" cmpd="dbl" algn="ctr">
                      <a:solidFill>
                        <a:srgbClr val="80008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c>
                  <a:txBody>
                    <a:bodyPr/>
                    <a:lstStyle/>
                    <a:p>
                      <a:pPr algn="ctr"/>
                      <a:r>
                        <a:rPr lang="en-US" sz="500" b="1" dirty="0"/>
                        <a:t>Physics</a:t>
                      </a:r>
                      <a:endParaRPr lang="en-US" sz="500" dirty="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Adequate</a:t>
                      </a:r>
                      <a:endParaRPr lang="en-US" sz="500"/>
                    </a:p>
                  </a:txBody>
                  <a:tcPr marL="26051" marR="26051" marT="13026" marB="13026">
                    <a:lnL w="38100" cap="flat" cmpd="dbl" algn="ctr">
                      <a:solidFill>
                        <a:srgbClr val="800080"/>
                      </a:solidFill>
                      <a:prstDash val="solid"/>
                      <a:round/>
                      <a:headEnd type="none" w="med" len="med"/>
                      <a:tailEnd type="none" w="med" len="med"/>
                    </a:lnL>
                    <a:lnR w="38100" cap="flat" cmpd="dbl" algn="ctr">
                      <a:solidFill>
                        <a:srgbClr val="80008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r>
              <a:tr h="885744">
                <a:tc>
                  <a:txBody>
                    <a:bodyPr/>
                    <a:lstStyle/>
                    <a:p>
                      <a:pPr algn="ctr"/>
                      <a:r>
                        <a:rPr lang="en-US" sz="500" b="1"/>
                        <a:t>Mathematics</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Unsatisfactory</a:t>
                      </a:r>
                      <a:endParaRPr lang="en-US" sz="500"/>
                    </a:p>
                  </a:txBody>
                  <a:tcPr marL="26051" marR="26051" marT="13026" marB="13026">
                    <a:lnL w="38100" cap="flat" cmpd="dbl" algn="ctr">
                      <a:solidFill>
                        <a:srgbClr val="80008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c>
                  <a:txBody>
                    <a:bodyPr/>
                    <a:lstStyle/>
                    <a:p>
                      <a:pPr algn="ctr"/>
                      <a:r>
                        <a:rPr lang="en-US" sz="500" b="1"/>
                        <a:t>Art</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Excellent</a:t>
                      </a:r>
                      <a:endParaRPr lang="en-US" sz="500"/>
                    </a:p>
                  </a:txBody>
                  <a:tcPr marL="26051" marR="26051" marT="13026" marB="13026">
                    <a:lnL w="38100" cap="flat" cmpd="dbl" algn="ctr">
                      <a:solidFill>
                        <a:srgbClr val="800080"/>
                      </a:solidFill>
                      <a:prstDash val="solid"/>
                      <a:round/>
                      <a:headEnd type="none" w="med" len="med"/>
                      <a:tailEnd type="none" w="med" len="med"/>
                    </a:lnL>
                    <a:lnR w="38100" cap="flat" cmpd="dbl" algn="ctr">
                      <a:solidFill>
                        <a:srgbClr val="80008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r>
              <a:tr h="729436">
                <a:tc>
                  <a:txBody>
                    <a:bodyPr/>
                    <a:lstStyle/>
                    <a:p>
                      <a:pPr algn="ctr"/>
                      <a:r>
                        <a:rPr lang="en-US" sz="500" b="1"/>
                        <a:t>Chemistry</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a:t>Adequate</a:t>
                      </a:r>
                      <a:endParaRPr lang="en-US" sz="500"/>
                    </a:p>
                  </a:txBody>
                  <a:tcPr marL="26051" marR="26051" marT="13026" marB="13026">
                    <a:lnL w="38100" cap="flat" cmpd="dbl" algn="ctr">
                      <a:solidFill>
                        <a:srgbClr val="800080"/>
                      </a:solidFill>
                      <a:prstDash val="solid"/>
                      <a:round/>
                      <a:headEnd type="none" w="med" len="med"/>
                      <a:tailEnd type="none" w="med" len="med"/>
                    </a:lnL>
                    <a:lnR w="28575" cap="flat" cmpd="sng" algn="ctr">
                      <a:solidFill>
                        <a:srgbClr val="FF000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c>
                  <a:txBody>
                    <a:bodyPr/>
                    <a:lstStyle/>
                    <a:p>
                      <a:pPr algn="ctr"/>
                      <a:r>
                        <a:rPr lang="en-US" sz="500" b="1"/>
                        <a:t>Geometry</a:t>
                      </a:r>
                      <a:endParaRPr lang="en-US" sz="500"/>
                    </a:p>
                  </a:txBody>
                  <a:tcPr marL="26051" marR="26051" marT="13026" marB="13026">
                    <a:lnL w="28575" cap="flat" cmpd="sng" algn="ctr">
                      <a:solidFill>
                        <a:srgbClr val="FF0000"/>
                      </a:solidFill>
                      <a:prstDash val="solid"/>
                      <a:round/>
                      <a:headEnd type="none" w="med" len="med"/>
                      <a:tailEnd type="none" w="med" len="med"/>
                    </a:lnL>
                    <a:lnR w="38100" cap="flat" cmpd="dbl" algn="ctr">
                      <a:solidFill>
                        <a:srgbClr val="80008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66"/>
                    </a:solidFill>
                  </a:tcPr>
                </a:tc>
                <a:tc>
                  <a:txBody>
                    <a:bodyPr/>
                    <a:lstStyle/>
                    <a:p>
                      <a:pPr algn="ctr"/>
                      <a:r>
                        <a:rPr lang="en-US" sz="500" b="1" dirty="0"/>
                        <a:t>Adequate</a:t>
                      </a:r>
                      <a:endParaRPr lang="en-US" sz="500" dirty="0"/>
                    </a:p>
                  </a:txBody>
                  <a:tcPr marL="26051" marR="26051" marT="13026" marB="13026">
                    <a:lnL w="38100" cap="flat" cmpd="dbl" algn="ctr">
                      <a:solidFill>
                        <a:srgbClr val="800080"/>
                      </a:solidFill>
                      <a:prstDash val="solid"/>
                      <a:round/>
                      <a:headEnd type="none" w="med" len="med"/>
                      <a:tailEnd type="none" w="med" len="med"/>
                    </a:lnL>
                    <a:lnR w="38100" cap="flat" cmpd="dbl" algn="ctr">
                      <a:solidFill>
                        <a:srgbClr val="800080"/>
                      </a:solidFill>
                      <a:prstDash val="solid"/>
                      <a:round/>
                      <a:headEnd type="none" w="med" len="med"/>
                      <a:tailEnd type="none" w="med" len="med"/>
                    </a:lnR>
                    <a:lnT w="38100" cap="flat" cmpd="dbl" algn="ctr">
                      <a:solidFill>
                        <a:srgbClr val="800080"/>
                      </a:solidFill>
                      <a:prstDash val="solid"/>
                      <a:round/>
                      <a:headEnd type="none" w="med" len="med"/>
                      <a:tailEnd type="none" w="med" len="med"/>
                    </a:lnT>
                    <a:lnB w="38100" cap="flat" cmpd="dbl" algn="ctr">
                      <a:solidFill>
                        <a:srgbClr val="800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2707143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Text Placeholder 2"/>
          <p:cNvSpPr>
            <a:spLocks noGrp="1"/>
          </p:cNvSpPr>
          <p:nvPr>
            <p:ph type="body" sz="half" idx="1"/>
          </p:nvPr>
        </p:nvSpPr>
        <p:spPr/>
        <p:txBody>
          <a:bodyPr/>
          <a:lstStyle/>
          <a:p>
            <a:r>
              <a:rPr lang="en-US" dirty="0" smtClean="0"/>
              <a:t>List as many WWII leaders as you can.</a:t>
            </a:r>
          </a:p>
          <a:p>
            <a:r>
              <a:rPr lang="en-US" dirty="0" smtClean="0"/>
              <a:t>When was WWII? </a:t>
            </a:r>
          </a:p>
          <a:p>
            <a:pPr>
              <a:buNone/>
            </a:pPr>
            <a:endParaRPr lang="en-US" dirty="0"/>
          </a:p>
        </p:txBody>
      </p:sp>
      <p:sp>
        <p:nvSpPr>
          <p:cNvPr id="4" name="ClipArt Placeholder 3"/>
          <p:cNvSpPr>
            <a:spLocks noGrp="1"/>
          </p:cNvSpPr>
          <p:nvPr>
            <p:ph type="clipArt" sz="half" idx="2"/>
          </p:nvPr>
        </p:nvSpPr>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7772400" cy="1143000"/>
          </a:xfrm>
        </p:spPr>
        <p:txBody>
          <a:bodyPr/>
          <a:lstStyle/>
          <a:p>
            <a:r>
              <a:rPr lang="en-US" sz="6000" b="1" u="sng" dirty="0">
                <a:solidFill>
                  <a:srgbClr val="FF0000"/>
                </a:solidFill>
              </a:rPr>
              <a:t>Military Service</a:t>
            </a:r>
            <a:endParaRPr lang="en-US" sz="6000" b="1" u="sng" dirty="0"/>
          </a:p>
        </p:txBody>
      </p:sp>
      <p:pic>
        <p:nvPicPr>
          <p:cNvPr id="13315" name="Picture 3" descr="Crow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035300"/>
            <a:ext cx="5486400" cy="3822700"/>
          </a:xfrm>
          <a:prstGeom prst="rect">
            <a:avLst/>
          </a:prstGeom>
          <a:noFill/>
          <a:extLst>
            <a:ext uri="{909E8E84-426E-40DD-AFC4-6F175D3DCCD1}">
              <a14:hiddenFill xmlns:a14="http://schemas.microsoft.com/office/drawing/2010/main" xmlns="">
                <a:solidFill>
                  <a:srgbClr val="FFFFFF"/>
                </a:solidFill>
              </a14:hiddenFill>
            </a:ext>
          </a:extLst>
        </p:spPr>
      </p:pic>
      <p:sp>
        <p:nvSpPr>
          <p:cNvPr id="13316" name="Text Box 4"/>
          <p:cNvSpPr txBox="1">
            <a:spLocks noChangeArrowheads="1"/>
          </p:cNvSpPr>
          <p:nvPr/>
        </p:nvSpPr>
        <p:spPr bwMode="auto">
          <a:xfrm>
            <a:off x="0" y="1447800"/>
            <a:ext cx="8534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u="none" dirty="0"/>
              <a:t>Adolf left Austria at the age of 24 to avoid mandatory military service that was required of all men.</a:t>
            </a:r>
            <a:endParaRPr lang="en-US" sz="2400" u="none" dirty="0"/>
          </a:p>
        </p:txBody>
      </p:sp>
      <p:sp>
        <p:nvSpPr>
          <p:cNvPr id="13317" name="Text Box 5"/>
          <p:cNvSpPr txBox="1">
            <a:spLocks noChangeArrowheads="1"/>
          </p:cNvSpPr>
          <p:nvPr/>
        </p:nvSpPr>
        <p:spPr bwMode="auto">
          <a:xfrm>
            <a:off x="0" y="2819400"/>
            <a:ext cx="350520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800" u="none" dirty="0"/>
              <a:t>But he did sign up for military service at the start of WW I.  He joined a Bavarian unit of the German Army.  This is a picture of Hitler listening to an enlistment speech.</a:t>
            </a:r>
            <a:endParaRPr lang="en-US" sz="2400" u="none" dirty="0"/>
          </a:p>
        </p:txBody>
      </p:sp>
    </p:spTree>
    <p:extLst>
      <p:ext uri="{BB962C8B-B14F-4D97-AF65-F5344CB8AC3E}">
        <p14:creationId xmlns:p14="http://schemas.microsoft.com/office/powerpoint/2010/main" xmlns="" val="117340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eers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6000" b="1" u="sng" dirty="0">
                <a:solidFill>
                  <a:srgbClr val="FF0000"/>
                </a:solidFill>
              </a:rPr>
              <a:t>World War I</a:t>
            </a:r>
            <a:endParaRPr lang="en-US" sz="6000" b="1" u="sng" dirty="0"/>
          </a:p>
        </p:txBody>
      </p:sp>
      <p:sp>
        <p:nvSpPr>
          <p:cNvPr id="14339" name="Rectangle 3"/>
          <p:cNvSpPr>
            <a:spLocks noGrp="1" noChangeArrowheads="1"/>
          </p:cNvSpPr>
          <p:nvPr>
            <p:ph type="body" sz="half" idx="1"/>
          </p:nvPr>
        </p:nvSpPr>
        <p:spPr/>
        <p:txBody>
          <a:bodyPr>
            <a:normAutofit lnSpcReduction="10000"/>
          </a:bodyPr>
          <a:lstStyle/>
          <a:p>
            <a:r>
              <a:rPr lang="en-US" sz="2800" dirty="0"/>
              <a:t>Excited to fight for </a:t>
            </a:r>
            <a:r>
              <a:rPr lang="en-US" sz="2800" dirty="0" smtClean="0"/>
              <a:t>Germany</a:t>
            </a:r>
            <a:endParaRPr lang="en-US" sz="2800" dirty="0"/>
          </a:p>
          <a:p>
            <a:r>
              <a:rPr lang="en-US" sz="2800" dirty="0"/>
              <a:t>Found a home fighting for the </a:t>
            </a:r>
            <a:r>
              <a:rPr lang="en-US" sz="2800" dirty="0" smtClean="0"/>
              <a:t>Fatherland</a:t>
            </a:r>
            <a:endParaRPr lang="en-US" sz="2800" dirty="0"/>
          </a:p>
          <a:p>
            <a:r>
              <a:rPr lang="en-US" sz="2800" dirty="0"/>
              <a:t>Highest rank held was </a:t>
            </a:r>
            <a:r>
              <a:rPr lang="en-US" sz="2800" dirty="0" smtClean="0"/>
              <a:t>corporal</a:t>
            </a:r>
            <a:endParaRPr lang="en-US" sz="2800" dirty="0"/>
          </a:p>
          <a:p>
            <a:r>
              <a:rPr lang="en-US" sz="2800" dirty="0"/>
              <a:t>Was a regimental messenger, not an easy </a:t>
            </a:r>
            <a:r>
              <a:rPr lang="en-US" sz="2800" dirty="0" smtClean="0"/>
              <a:t>job</a:t>
            </a:r>
            <a:endParaRPr lang="en-US" sz="2800" dirty="0"/>
          </a:p>
          <a:p>
            <a:endParaRPr lang="en-US" sz="2800" dirty="0"/>
          </a:p>
        </p:txBody>
      </p:sp>
      <p:pic>
        <p:nvPicPr>
          <p:cNvPr id="14342" name="Picture 6" descr="hitler-ww1"/>
          <p:cNvPicPr>
            <a:picLocks noGrp="1" noChangeAspect="1" noChangeArrowheads="1"/>
          </p:cNvPicPr>
          <p:nvPr>
            <p:ph type="clipArt" sz="half" idx="2"/>
          </p:nvPr>
        </p:nvPicPr>
        <p:blipFill>
          <a:blip r:embed="rId4" cstate="print">
            <a:extLst>
              <a:ext uri="{28A0092B-C50C-407E-A947-70E740481C1C}">
                <a14:useLocalDpi xmlns:a14="http://schemas.microsoft.com/office/drawing/2010/main" xmlns="" val="0"/>
              </a:ext>
            </a:extLst>
          </a:blip>
          <a:stretch>
            <a:fillRect/>
          </a:stretch>
        </p:blipFill>
        <p:spPr>
          <a:xfrm>
            <a:off x="4648200" y="2659353"/>
            <a:ext cx="3810000" cy="2758494"/>
          </a:xfrm>
        </p:spPr>
      </p:pic>
    </p:spTree>
    <p:extLst>
      <p:ext uri="{BB962C8B-B14F-4D97-AF65-F5344CB8AC3E}">
        <p14:creationId xmlns:p14="http://schemas.microsoft.com/office/powerpoint/2010/main" xmlns="" val="205836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additive="base">
                                        <p:cTn id="12"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GunSho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 calcmode="lin" valueType="num">
                                      <p:cBhvr additive="base">
                                        <p:cTn id="18"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unShot.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 calcmode="lin" valueType="num">
                                      <p:cBhvr additive="base">
                                        <p:cTn id="24"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GunShot.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339">
                                            <p:txEl>
                                              <p:pRg st="3" end="3"/>
                                            </p:txEl>
                                          </p:spTgt>
                                        </p:tgtEl>
                                        <p:attrNameLst>
                                          <p:attrName>style.visibility</p:attrName>
                                        </p:attrNameLst>
                                      </p:cBhvr>
                                      <p:to>
                                        <p:strVal val="visible"/>
                                      </p:to>
                                    </p:set>
                                    <p:anim calcmode="lin" valueType="num">
                                      <p:cBhvr additive="base">
                                        <p:cTn id="30" dur="500" fill="hold"/>
                                        <p:tgtEl>
                                          <p:spTgt spid="14339">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6000" b="1" u="sng" dirty="0">
                <a:solidFill>
                  <a:srgbClr val="FF0000"/>
                </a:solidFill>
              </a:rPr>
              <a:t>Military Record</a:t>
            </a:r>
          </a:p>
        </p:txBody>
      </p:sp>
      <p:sp>
        <p:nvSpPr>
          <p:cNvPr id="15363" name="Rectangle 3"/>
          <p:cNvSpPr>
            <a:spLocks noGrp="1" noChangeArrowheads="1"/>
          </p:cNvSpPr>
          <p:nvPr>
            <p:ph type="body" sz="half" idx="1"/>
          </p:nvPr>
        </p:nvSpPr>
        <p:spPr/>
        <p:txBody>
          <a:bodyPr>
            <a:normAutofit fontScale="92500"/>
          </a:bodyPr>
          <a:lstStyle/>
          <a:p>
            <a:r>
              <a:rPr lang="en-US" sz="2800" dirty="0"/>
              <a:t>Was awarded the Iron Cross </a:t>
            </a:r>
            <a:r>
              <a:rPr lang="en-US" sz="2800" dirty="0" smtClean="0"/>
              <a:t>twice (5 </a:t>
            </a:r>
            <a:r>
              <a:rPr lang="en-US" sz="2800" dirty="0"/>
              <a:t>medals overall)</a:t>
            </a:r>
          </a:p>
          <a:p>
            <a:r>
              <a:rPr lang="en-US" sz="2800" dirty="0"/>
              <a:t>Highest military honor in German </a:t>
            </a:r>
            <a:r>
              <a:rPr lang="en-US" sz="2800" dirty="0" smtClean="0"/>
              <a:t>Army</a:t>
            </a:r>
            <a:endParaRPr lang="en-US" sz="2800" dirty="0"/>
          </a:p>
          <a:p>
            <a:r>
              <a:rPr lang="en-US" sz="2800" dirty="0"/>
              <a:t>Single handedly captured 4 French </a:t>
            </a:r>
            <a:r>
              <a:rPr lang="en-US" sz="2800" dirty="0" smtClean="0"/>
              <a:t>soldiers</a:t>
            </a:r>
            <a:endParaRPr lang="en-US" sz="2800" dirty="0"/>
          </a:p>
          <a:p>
            <a:r>
              <a:rPr lang="en-US" sz="2800" dirty="0"/>
              <a:t>Blinded by gas attack towards end of </a:t>
            </a:r>
            <a:r>
              <a:rPr lang="en-US" sz="2800" dirty="0" smtClean="0"/>
              <a:t>war</a:t>
            </a:r>
            <a:endParaRPr lang="en-US" sz="2800" dirty="0"/>
          </a:p>
        </p:txBody>
      </p:sp>
      <p:pic>
        <p:nvPicPr>
          <p:cNvPr id="15366" name="Picture 6" descr="iron poor"/>
          <p:cNvPicPr>
            <a:picLocks noGrp="1" noChangeAspect="1" noChangeArrowheads="1"/>
          </p:cNvPicPr>
          <p:nvPr>
            <p:ph type="clipArt" sz="half" idx="2"/>
          </p:nvPr>
        </p:nvPicPr>
        <p:blipFill>
          <a:blip r:embed="rId4" cstate="print">
            <a:extLst>
              <a:ext uri="{28A0092B-C50C-407E-A947-70E740481C1C}">
                <a14:useLocalDpi xmlns:a14="http://schemas.microsoft.com/office/drawing/2010/main" xmlns="" val="0"/>
              </a:ext>
            </a:extLst>
          </a:blip>
          <a:stretch>
            <a:fillRect/>
          </a:stretch>
        </p:blipFill>
        <p:spPr>
          <a:xfrm>
            <a:off x="4692848" y="2133600"/>
            <a:ext cx="2241352" cy="2295144"/>
          </a:xfrm>
        </p:spPr>
      </p:pic>
    </p:spTree>
    <p:extLst>
      <p:ext uri="{BB962C8B-B14F-4D97-AF65-F5344CB8AC3E}">
        <p14:creationId xmlns:p14="http://schemas.microsoft.com/office/powerpoint/2010/main" xmlns="" val="122320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subTnLst>
                                    <p:audio>
                                      <p:cMediaNode>
                                        <p:cTn display="0" masterRel="sameClick">
                                          <p:stCondLst>
                                            <p:cond evt="begin" delay="0">
                                              <p:tn val="5"/>
                                            </p:cond>
                                          </p:stCondLst>
                                          <p:endCondLst>
                                            <p:cond evt="onStopAudio" delay="0">
                                              <p:tgtEl>
                                                <p:sldTgt/>
                                              </p:tgtEl>
                                            </p:cond>
                                          </p:endCondLst>
                                        </p:cTn>
                                        <p:tgtEl>
                                          <p:sndTgt r:embed="rId2" name="BUGL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363">
                                            <p:txEl>
                                              <p:pRg st="3" end="3"/>
                                            </p:txEl>
                                          </p:spTgt>
                                        </p:tgtEl>
                                        <p:attrNameLst>
                                          <p:attrName>style.visibility</p:attrName>
                                        </p:attrNameLst>
                                      </p:cBhvr>
                                      <p:to>
                                        <p:strVal val="visible"/>
                                      </p:to>
                                    </p:set>
                                    <p:anim calcmode="lin" valueType="num">
                                      <p:cBhvr additive="base">
                                        <p:cTn id="30" dur="5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5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6000" b="1" u="sng" dirty="0">
                <a:solidFill>
                  <a:srgbClr val="FF0000"/>
                </a:solidFill>
              </a:rPr>
              <a:t>German Loss in WW I</a:t>
            </a:r>
          </a:p>
        </p:txBody>
      </p:sp>
      <p:sp>
        <p:nvSpPr>
          <p:cNvPr id="16387" name="Rectangle 3"/>
          <p:cNvSpPr>
            <a:spLocks noGrp="1" noChangeArrowheads="1"/>
          </p:cNvSpPr>
          <p:nvPr>
            <p:ph idx="1"/>
          </p:nvPr>
        </p:nvSpPr>
        <p:spPr/>
        <p:txBody>
          <a:bodyPr/>
          <a:lstStyle/>
          <a:p>
            <a:r>
              <a:rPr lang="en-US" sz="2800" dirty="0"/>
              <a:t>Hitler was devastated when he heard the news of the German surrender.</a:t>
            </a:r>
          </a:p>
          <a:p>
            <a:r>
              <a:rPr lang="en-US" sz="2800" dirty="0" smtClean="0"/>
              <a:t>Believed </a:t>
            </a:r>
            <a:r>
              <a:rPr lang="en-US" sz="2800" dirty="0"/>
              <a:t>there was an anti-war conspiracy that involved the Jews and Marxists.</a:t>
            </a:r>
          </a:p>
          <a:p>
            <a:r>
              <a:rPr lang="en-US" sz="2800" dirty="0"/>
              <a:t>Also, felt that the German military did not lose the war, but that the politicians (mostly Jews) at home were responsible for the defeat.</a:t>
            </a:r>
          </a:p>
          <a:p>
            <a:endParaRPr lang="en-US" dirty="0"/>
          </a:p>
        </p:txBody>
      </p:sp>
    </p:spTree>
    <p:extLst>
      <p:ext uri="{BB962C8B-B14F-4D97-AF65-F5344CB8AC3E}">
        <p14:creationId xmlns:p14="http://schemas.microsoft.com/office/powerpoint/2010/main" xmlns="" val="414625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6000" b="1" u="sng" dirty="0">
                <a:solidFill>
                  <a:srgbClr val="FF0000"/>
                </a:solidFill>
              </a:rPr>
              <a:t>Life after WW I</a:t>
            </a:r>
            <a:endParaRPr lang="en-US" sz="6000" b="1" u="sng" dirty="0"/>
          </a:p>
        </p:txBody>
      </p:sp>
      <p:sp>
        <p:nvSpPr>
          <p:cNvPr id="17411" name="Rectangle 3"/>
          <p:cNvSpPr>
            <a:spLocks noGrp="1" noChangeArrowheads="1"/>
          </p:cNvSpPr>
          <p:nvPr>
            <p:ph type="body" sz="half" idx="1"/>
          </p:nvPr>
        </p:nvSpPr>
        <p:spPr/>
        <p:txBody>
          <a:bodyPr>
            <a:normAutofit/>
          </a:bodyPr>
          <a:lstStyle/>
          <a:p>
            <a:r>
              <a:rPr lang="en-US" sz="2800" dirty="0"/>
              <a:t>Hitler was depressed after WW I.</a:t>
            </a:r>
          </a:p>
          <a:p>
            <a:r>
              <a:rPr lang="en-US" sz="2800" dirty="0"/>
              <a:t>Still in the army, he became an undercover agent whose job was to root out Marxists</a:t>
            </a:r>
          </a:p>
          <a:p>
            <a:endParaRPr lang="en-US" sz="2800" dirty="0"/>
          </a:p>
        </p:txBody>
      </p:sp>
      <p:pic>
        <p:nvPicPr>
          <p:cNvPr id="17417" name="Picture 9" descr="fuhrer_speaks"/>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5267325" y="1981200"/>
            <a:ext cx="2571750" cy="4114800"/>
          </a:xfrm>
        </p:spPr>
      </p:pic>
    </p:spTree>
    <p:extLst>
      <p:ext uri="{BB962C8B-B14F-4D97-AF65-F5344CB8AC3E}">
        <p14:creationId xmlns:p14="http://schemas.microsoft.com/office/powerpoint/2010/main" xmlns="" val="4169666942"/>
      </p:ext>
    </p:extLst>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600"/>
            <a:ext cx="8763000" cy="1143000"/>
          </a:xfrm>
        </p:spPr>
        <p:txBody>
          <a:bodyPr/>
          <a:lstStyle/>
          <a:p>
            <a:r>
              <a:rPr lang="en-US" sz="6000" b="1" u="sng" dirty="0">
                <a:solidFill>
                  <a:srgbClr val="FF0000"/>
                </a:solidFill>
              </a:rPr>
              <a:t>German Worker’s Party</a:t>
            </a:r>
            <a:endParaRPr lang="en-US" sz="6000" b="1" u="sng" dirty="0"/>
          </a:p>
        </p:txBody>
      </p:sp>
      <p:sp>
        <p:nvSpPr>
          <p:cNvPr id="18435" name="Rectangle 3"/>
          <p:cNvSpPr>
            <a:spLocks noGrp="1" noChangeArrowheads="1"/>
          </p:cNvSpPr>
          <p:nvPr>
            <p:ph type="body" sz="half" idx="1"/>
          </p:nvPr>
        </p:nvSpPr>
        <p:spPr/>
        <p:txBody>
          <a:bodyPr/>
          <a:lstStyle/>
          <a:p>
            <a:r>
              <a:rPr lang="en-US" sz="2800" dirty="0"/>
              <a:t>Hitler was sent to investigate this group in Munich in 1919.</a:t>
            </a:r>
          </a:p>
          <a:p>
            <a:r>
              <a:rPr lang="en-US" sz="2800" dirty="0"/>
              <a:t>He went to a meeting and gave a </a:t>
            </a:r>
            <a:r>
              <a:rPr lang="en-US" sz="2800" dirty="0" smtClean="0"/>
              <a:t>speech and then became a member. </a:t>
            </a:r>
            <a:endParaRPr lang="en-US" sz="2800" dirty="0"/>
          </a:p>
        </p:txBody>
      </p:sp>
      <p:pic>
        <p:nvPicPr>
          <p:cNvPr id="18438" name="Picture 6" descr="meeting_paintin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133600"/>
            <a:ext cx="3810000" cy="3810000"/>
          </a:xfrm>
        </p:spPr>
      </p:pic>
    </p:spTree>
    <p:extLst>
      <p:ext uri="{BB962C8B-B14F-4D97-AF65-F5344CB8AC3E}">
        <p14:creationId xmlns:p14="http://schemas.microsoft.com/office/powerpoint/2010/main" xmlns="" val="750702298"/>
      </p:ext>
    </p:extLst>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6000" b="1" u="sng" dirty="0">
                <a:solidFill>
                  <a:srgbClr val="FF0000"/>
                </a:solidFill>
              </a:rPr>
              <a:t>NAZI Party is Formed</a:t>
            </a:r>
          </a:p>
        </p:txBody>
      </p:sp>
      <p:sp>
        <p:nvSpPr>
          <p:cNvPr id="19459" name="Rectangle 3"/>
          <p:cNvSpPr>
            <a:spLocks noGrp="1" noChangeArrowheads="1"/>
          </p:cNvSpPr>
          <p:nvPr>
            <p:ph type="body" sz="half" idx="1"/>
          </p:nvPr>
        </p:nvSpPr>
        <p:spPr/>
        <p:txBody>
          <a:bodyPr>
            <a:normAutofit/>
          </a:bodyPr>
          <a:lstStyle/>
          <a:p>
            <a:r>
              <a:rPr lang="en-US" sz="2400" b="1" dirty="0" smtClean="0"/>
              <a:t>Began </a:t>
            </a:r>
            <a:r>
              <a:rPr lang="en-US" sz="2400" b="1" dirty="0"/>
              <a:t>placing ads for meetings in anti-Semitic newspapers</a:t>
            </a:r>
          </a:p>
          <a:p>
            <a:r>
              <a:rPr lang="en-US" sz="2400" b="1" dirty="0"/>
              <a:t>Hitler changed the name to National Socialist German Worker’s Party or the NAZIS</a:t>
            </a:r>
            <a:endParaRPr lang="en-US" sz="2800" dirty="0"/>
          </a:p>
        </p:txBody>
      </p:sp>
      <p:pic>
        <p:nvPicPr>
          <p:cNvPr id="19462" name="Picture 6" descr="speaks"/>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648200" y="1988563"/>
            <a:ext cx="3810000" cy="4100073"/>
          </a:xfrm>
        </p:spPr>
      </p:pic>
    </p:spTree>
    <p:extLst>
      <p:ext uri="{BB962C8B-B14F-4D97-AF65-F5344CB8AC3E}">
        <p14:creationId xmlns:p14="http://schemas.microsoft.com/office/powerpoint/2010/main" xmlns="" val="791935110"/>
      </p:ext>
    </p:extLst>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6000" b="1" u="sng" dirty="0">
                <a:solidFill>
                  <a:srgbClr val="FF0000"/>
                </a:solidFill>
              </a:rPr>
              <a:t>Party Platform</a:t>
            </a:r>
            <a:endParaRPr lang="en-US" sz="6000" b="1" u="sng" dirty="0"/>
          </a:p>
        </p:txBody>
      </p:sp>
      <p:sp>
        <p:nvSpPr>
          <p:cNvPr id="20483" name="Rectangle 3"/>
          <p:cNvSpPr>
            <a:spLocks noGrp="1" noChangeArrowheads="1"/>
          </p:cNvSpPr>
          <p:nvPr>
            <p:ph type="body" sz="half" idx="1"/>
          </p:nvPr>
        </p:nvSpPr>
        <p:spPr>
          <a:xfrm>
            <a:off x="152400" y="1981200"/>
            <a:ext cx="3733800" cy="4114800"/>
          </a:xfrm>
        </p:spPr>
        <p:txBody>
          <a:bodyPr>
            <a:normAutofit/>
          </a:bodyPr>
          <a:lstStyle/>
          <a:p>
            <a:r>
              <a:rPr lang="en-US" sz="2000" b="1" dirty="0"/>
              <a:t>Hitler drafted a platform of 25 points</a:t>
            </a:r>
          </a:p>
          <a:p>
            <a:r>
              <a:rPr lang="en-US" sz="2000" b="1" dirty="0" smtClean="0"/>
              <a:t>Revoked Versailles </a:t>
            </a:r>
            <a:r>
              <a:rPr lang="en-US" sz="2000" b="1" dirty="0"/>
              <a:t>Treaty</a:t>
            </a:r>
          </a:p>
          <a:p>
            <a:r>
              <a:rPr lang="en-US" sz="2000" b="1" dirty="0" smtClean="0"/>
              <a:t>Revoked </a:t>
            </a:r>
            <a:r>
              <a:rPr lang="en-US" sz="2000" b="1" dirty="0"/>
              <a:t>civil rights of Jews</a:t>
            </a:r>
          </a:p>
          <a:p>
            <a:r>
              <a:rPr lang="en-US" sz="2000" b="1" dirty="0" smtClean="0"/>
              <a:t>Confiscated </a:t>
            </a:r>
            <a:r>
              <a:rPr lang="en-US" sz="2000" b="1" dirty="0"/>
              <a:t>any war           </a:t>
            </a:r>
            <a:r>
              <a:rPr lang="en-US" sz="2000" b="1" dirty="0" smtClean="0"/>
              <a:t>profits</a:t>
            </a:r>
            <a:endParaRPr lang="en-US" sz="2000" b="1" dirty="0"/>
          </a:p>
        </p:txBody>
      </p:sp>
      <p:pic>
        <p:nvPicPr>
          <p:cNvPr id="20486" name="Picture 6" descr="NAZI fla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724400" y="2133600"/>
            <a:ext cx="4419600" cy="2638425"/>
          </a:xfrm>
        </p:spPr>
      </p:pic>
      <p:sp>
        <p:nvSpPr>
          <p:cNvPr id="20487" name="Text Box 7"/>
          <p:cNvSpPr txBox="1">
            <a:spLocks noChangeArrowheads="1"/>
          </p:cNvSpPr>
          <p:nvPr/>
        </p:nvSpPr>
        <p:spPr bwMode="auto">
          <a:xfrm>
            <a:off x="3048000" y="4953000"/>
            <a:ext cx="6096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u="none" dirty="0"/>
              <a:t>Besides changing the party name, the red flag with the SWASTIKA was adopted </a:t>
            </a:r>
            <a:r>
              <a:rPr lang="en-US" sz="2800" u="none" dirty="0">
                <a:solidFill>
                  <a:srgbClr val="FFFFFF"/>
                </a:solidFill>
              </a:rPr>
              <a:t>as the party symbol</a:t>
            </a:r>
          </a:p>
        </p:txBody>
      </p:sp>
    </p:spTree>
    <p:extLst>
      <p:ext uri="{BB962C8B-B14F-4D97-AF65-F5344CB8AC3E}">
        <p14:creationId xmlns:p14="http://schemas.microsoft.com/office/powerpoint/2010/main" xmlns="" val="15405861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ightningX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Text Placeholder 2"/>
          <p:cNvSpPr>
            <a:spLocks noGrp="1"/>
          </p:cNvSpPr>
          <p:nvPr>
            <p:ph type="body" sz="half" idx="1"/>
          </p:nvPr>
        </p:nvSpPr>
        <p:spPr/>
        <p:txBody>
          <a:bodyPr/>
          <a:lstStyle/>
          <a:p>
            <a:r>
              <a:rPr lang="en-US" dirty="0" smtClean="0"/>
              <a:t>Describe Hitler as a young man. </a:t>
            </a:r>
            <a:endParaRPr lang="en-US" dirty="0"/>
          </a:p>
        </p:txBody>
      </p:sp>
      <p:sp>
        <p:nvSpPr>
          <p:cNvPr id="4" name="ClipArt Placeholder 3"/>
          <p:cNvSpPr>
            <a:spLocks noGrp="1"/>
          </p:cNvSpPr>
          <p:nvPr>
            <p:ph type="clipArt" sz="half" idx="2"/>
          </p:nvPr>
        </p:nvSpPr>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a:t>
            </a:r>
            <a:endParaRPr lang="en-US" dirty="0"/>
          </a:p>
        </p:txBody>
      </p:sp>
      <p:sp>
        <p:nvSpPr>
          <p:cNvPr id="3" name="Content Placeholder 2"/>
          <p:cNvSpPr>
            <a:spLocks noGrp="1"/>
          </p:cNvSpPr>
          <p:nvPr>
            <p:ph idx="1"/>
          </p:nvPr>
        </p:nvSpPr>
        <p:spPr/>
        <p:txBody>
          <a:bodyPr/>
          <a:lstStyle/>
          <a:p>
            <a:r>
              <a:rPr lang="en-US" dirty="0" smtClean="0"/>
              <a:t>List the causes of WWII.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6000" b="1" u="sng" dirty="0">
                <a:solidFill>
                  <a:srgbClr val="FF0000"/>
                </a:solidFill>
              </a:rPr>
              <a:t>Beer Hall Putsch</a:t>
            </a:r>
          </a:p>
        </p:txBody>
      </p:sp>
      <p:sp>
        <p:nvSpPr>
          <p:cNvPr id="21507" name="Rectangle 3"/>
          <p:cNvSpPr>
            <a:spLocks noGrp="1" noChangeArrowheads="1"/>
          </p:cNvSpPr>
          <p:nvPr>
            <p:ph type="body" sz="half" idx="1"/>
          </p:nvPr>
        </p:nvSpPr>
        <p:spPr/>
        <p:txBody>
          <a:bodyPr>
            <a:normAutofit lnSpcReduction="10000"/>
          </a:bodyPr>
          <a:lstStyle/>
          <a:p>
            <a:r>
              <a:rPr lang="en-US" sz="2800" b="1" dirty="0"/>
              <a:t>October 30, 1923</a:t>
            </a:r>
          </a:p>
          <a:p>
            <a:r>
              <a:rPr lang="en-US" sz="2800" b="1" dirty="0"/>
              <a:t>Hitler held a rally in Munich beer hall and declared revolution</a:t>
            </a:r>
          </a:p>
          <a:p>
            <a:r>
              <a:rPr lang="en-US" sz="2800" b="1" dirty="0"/>
              <a:t>Led </a:t>
            </a:r>
            <a:r>
              <a:rPr lang="en-US" sz="2800" b="1" dirty="0" smtClean="0"/>
              <a:t>2,000 </a:t>
            </a:r>
            <a:r>
              <a:rPr lang="en-US" sz="2800" b="1" dirty="0"/>
              <a:t>men </a:t>
            </a:r>
            <a:r>
              <a:rPr lang="en-US" sz="2800" b="1" dirty="0" smtClean="0"/>
              <a:t>in an attempt to </a:t>
            </a:r>
            <a:r>
              <a:rPr lang="en-US" sz="2800" b="1" dirty="0"/>
              <a:t>take over </a:t>
            </a:r>
            <a:r>
              <a:rPr lang="en-US" sz="2800" b="1" dirty="0" smtClean="0"/>
              <a:t>the </a:t>
            </a:r>
            <a:r>
              <a:rPr lang="en-US" sz="2800" b="1" dirty="0"/>
              <a:t>Bavarian Government</a:t>
            </a:r>
          </a:p>
          <a:p>
            <a:r>
              <a:rPr lang="en-US" sz="2800" b="1" dirty="0"/>
              <a:t>It failed and Hitler was </a:t>
            </a:r>
            <a:r>
              <a:rPr lang="en-US" sz="2800" b="1" dirty="0" smtClean="0"/>
              <a:t>imprisoned.</a:t>
            </a:r>
            <a:endParaRPr lang="en-US" sz="2800" b="1" dirty="0"/>
          </a:p>
        </p:txBody>
      </p:sp>
      <p:pic>
        <p:nvPicPr>
          <p:cNvPr id="21510" name="Picture 6" descr="putsch-0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438400"/>
            <a:ext cx="3080703" cy="2362200"/>
          </a:xfrm>
        </p:spPr>
      </p:pic>
    </p:spTree>
    <p:extLst>
      <p:ext uri="{BB962C8B-B14F-4D97-AF65-F5344CB8AC3E}">
        <p14:creationId xmlns:p14="http://schemas.microsoft.com/office/powerpoint/2010/main" xmlns="" val="2388218507"/>
      </p:ext>
    </p:extLst>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6000" b="1" u="sng" dirty="0">
                <a:solidFill>
                  <a:srgbClr val="FF0000"/>
                </a:solidFill>
              </a:rPr>
              <a:t>Trial and Jail</a:t>
            </a:r>
          </a:p>
        </p:txBody>
      </p:sp>
      <p:sp>
        <p:nvSpPr>
          <p:cNvPr id="22532" name="Text Box 4"/>
          <p:cNvSpPr txBox="1">
            <a:spLocks noChangeArrowheads="1"/>
          </p:cNvSpPr>
          <p:nvPr/>
        </p:nvSpPr>
        <p:spPr bwMode="auto">
          <a:xfrm>
            <a:off x="0" y="1676400"/>
            <a:ext cx="50292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Char char="•"/>
            </a:pPr>
            <a:r>
              <a:rPr lang="en-US" sz="2400" u="none" dirty="0"/>
              <a:t>At his trial (Hitler was charged with treason), he used the opportunity to speak about the NAZI platform and spread his popularity.</a:t>
            </a:r>
          </a:p>
          <a:p>
            <a:pPr>
              <a:buFontTx/>
              <a:buChar char="•"/>
            </a:pPr>
            <a:r>
              <a:rPr lang="en-US" sz="2400" u="none" dirty="0"/>
              <a:t>The whole nation suddenly knew who Adolf Hitler was and what he stood </a:t>
            </a:r>
            <a:r>
              <a:rPr lang="en-US" sz="2400" u="none" dirty="0" smtClean="0"/>
              <a:t>for.</a:t>
            </a:r>
            <a:endParaRPr lang="en-US" sz="2400" u="none" dirty="0"/>
          </a:p>
          <a:p>
            <a:pPr>
              <a:buFontTx/>
              <a:buChar char="•"/>
            </a:pPr>
            <a:r>
              <a:rPr lang="en-US" sz="2400" u="none" dirty="0"/>
              <a:t>He was sentenced to five years, but actually only served about 9 months</a:t>
            </a:r>
          </a:p>
          <a:p>
            <a:endParaRPr lang="en-US" sz="2400" u="none" dirty="0"/>
          </a:p>
        </p:txBody>
      </p:sp>
      <p:pic>
        <p:nvPicPr>
          <p:cNvPr id="22533" name="Picture 5" descr="leaving pris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600200"/>
            <a:ext cx="37592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5416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subTnLst>
                                    <p:audio>
                                      <p:cMediaNode>
                                        <p:cTn display="0" masterRel="sameClick">
                                          <p:stCondLst>
                                            <p:cond evt="begin" delay="0">
                                              <p:tn val="5"/>
                                            </p:cond>
                                          </p:stCondLst>
                                          <p:endCondLst>
                                            <p:cond evt="onStopAudio" delay="0">
                                              <p:tgtEl>
                                                <p:sldTgt/>
                                              </p:tgtEl>
                                            </p:cond>
                                          </p:endCondLst>
                                        </p:cTn>
                                        <p:tgtEl>
                                          <p:sndTgt r:embed="rId2" name="gave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0-#ppt_w/2"/>
                                          </p:val>
                                        </p:tav>
                                        <p:tav tm="100000">
                                          <p:val>
                                            <p:strVal val="#ppt_x"/>
                                          </p:val>
                                        </p:tav>
                                      </p:tavLst>
                                    </p:anim>
                                    <p:anim calcmode="lin" valueType="num">
                                      <p:cBhvr additive="base">
                                        <p:cTn id="13" dur="500" fill="hold"/>
                                        <p:tgtEl>
                                          <p:spTgt spid="225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gav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6000" b="1" u="sng" dirty="0">
                <a:solidFill>
                  <a:srgbClr val="FF0000"/>
                </a:solidFill>
              </a:rPr>
              <a:t>Mein </a:t>
            </a:r>
            <a:r>
              <a:rPr lang="en-US" sz="6000" b="1" u="sng" dirty="0" err="1">
                <a:solidFill>
                  <a:srgbClr val="FF0000"/>
                </a:solidFill>
              </a:rPr>
              <a:t>Kampf</a:t>
            </a:r>
            <a:endParaRPr lang="en-US" sz="6000" b="1" u="sng" dirty="0">
              <a:solidFill>
                <a:srgbClr val="FF0000"/>
              </a:solidFill>
            </a:endParaRPr>
          </a:p>
        </p:txBody>
      </p:sp>
      <p:sp>
        <p:nvSpPr>
          <p:cNvPr id="23555" name="Rectangle 3"/>
          <p:cNvSpPr>
            <a:spLocks noGrp="1" noChangeArrowheads="1"/>
          </p:cNvSpPr>
          <p:nvPr>
            <p:ph type="body" sz="half" idx="1"/>
          </p:nvPr>
        </p:nvSpPr>
        <p:spPr/>
        <p:txBody>
          <a:bodyPr>
            <a:normAutofit lnSpcReduction="10000"/>
          </a:bodyPr>
          <a:lstStyle/>
          <a:p>
            <a:r>
              <a:rPr lang="en-US" sz="2400" b="1" dirty="0"/>
              <a:t>Hitler’s book “My Struggle</a:t>
            </a:r>
            <a:r>
              <a:rPr lang="en-US" sz="2400" dirty="0" smtClean="0"/>
              <a:t>”</a:t>
            </a:r>
            <a:endParaRPr lang="en-US" sz="2400" dirty="0"/>
          </a:p>
          <a:p>
            <a:r>
              <a:rPr lang="en-US" sz="2400" b="1" dirty="0"/>
              <a:t>Sold 5 million copies, made him rich</a:t>
            </a:r>
            <a:endParaRPr lang="en-US" sz="2800" b="1" dirty="0"/>
          </a:p>
          <a:p>
            <a:r>
              <a:rPr lang="en-US" sz="2400" b="1" dirty="0"/>
              <a:t>Topics included:  Jews were evil, Germans were superior race, Fuhrer principal, dislike of Communism and Democracy and need to conquer Russia</a:t>
            </a:r>
            <a:endParaRPr lang="en-US" sz="2800" dirty="0"/>
          </a:p>
        </p:txBody>
      </p:sp>
      <p:pic>
        <p:nvPicPr>
          <p:cNvPr id="23561" name="Picture 9" descr="3471665536"/>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5026479" y="1524000"/>
            <a:ext cx="1931534" cy="3181350"/>
          </a:xfrm>
        </p:spPr>
      </p:pic>
    </p:spTree>
    <p:extLst>
      <p:ext uri="{BB962C8B-B14F-4D97-AF65-F5344CB8AC3E}">
        <p14:creationId xmlns:p14="http://schemas.microsoft.com/office/powerpoint/2010/main" xmlns="" val="3026417935"/>
      </p:ext>
    </p:extLst>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6000" b="1" u="sng" dirty="0">
                <a:solidFill>
                  <a:srgbClr val="FF0000"/>
                </a:solidFill>
              </a:rPr>
              <a:t>Legal Rise to Power</a:t>
            </a:r>
            <a:endParaRPr lang="en-US" sz="6000" b="1" u="sng" dirty="0"/>
          </a:p>
        </p:txBody>
      </p:sp>
      <p:sp>
        <p:nvSpPr>
          <p:cNvPr id="24579" name="Rectangle 3"/>
          <p:cNvSpPr>
            <a:spLocks noGrp="1" noChangeArrowheads="1"/>
          </p:cNvSpPr>
          <p:nvPr>
            <p:ph type="body" sz="half" idx="1"/>
          </p:nvPr>
        </p:nvSpPr>
        <p:spPr/>
        <p:txBody>
          <a:bodyPr>
            <a:normAutofit fontScale="92500"/>
          </a:bodyPr>
          <a:lstStyle/>
          <a:p>
            <a:r>
              <a:rPr lang="en-US" sz="2400" b="1" dirty="0"/>
              <a:t>Used popularity from failed revolution and book to seize power legally</a:t>
            </a:r>
          </a:p>
          <a:p>
            <a:r>
              <a:rPr lang="en-US" sz="2400" b="1" dirty="0"/>
              <a:t>Spoke to mass audiences about making Germany a great nation again</a:t>
            </a:r>
          </a:p>
          <a:p>
            <a:r>
              <a:rPr lang="en-US" sz="2400" b="1" dirty="0"/>
              <a:t>Nazi Party:</a:t>
            </a:r>
          </a:p>
          <a:p>
            <a:pPr lvl="1"/>
            <a:r>
              <a:rPr lang="en-US" sz="2400" b="1" dirty="0"/>
              <a:t>1930 = 18% of vote</a:t>
            </a:r>
          </a:p>
          <a:p>
            <a:pPr lvl="1"/>
            <a:r>
              <a:rPr lang="en-US" sz="2400" b="1" dirty="0"/>
              <a:t>1932 = 30% of vote</a:t>
            </a:r>
          </a:p>
          <a:p>
            <a:pPr lvl="1"/>
            <a:r>
              <a:rPr lang="en-US" sz="2400" b="1" dirty="0"/>
              <a:t>Hitler becomes Chancellor in 1933</a:t>
            </a:r>
            <a:endParaRPr lang="en-US" sz="2000" b="1" dirty="0"/>
          </a:p>
        </p:txBody>
      </p:sp>
      <p:pic>
        <p:nvPicPr>
          <p:cNvPr id="24582" name="Picture 6" descr="beer hall"/>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787265" y="1981200"/>
            <a:ext cx="3531870" cy="4114800"/>
          </a:xfrm>
        </p:spPr>
      </p:pic>
    </p:spTree>
    <p:extLst>
      <p:ext uri="{BB962C8B-B14F-4D97-AF65-F5344CB8AC3E}">
        <p14:creationId xmlns:p14="http://schemas.microsoft.com/office/powerpoint/2010/main" xmlns="" val="1881900518"/>
      </p:ext>
    </p:extLst>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755650" y="549275"/>
            <a:ext cx="7772400" cy="1295400"/>
          </a:xfrm>
        </p:spPr>
        <p:txBody>
          <a:bodyPr/>
          <a:lstStyle/>
          <a:p>
            <a:r>
              <a:rPr lang="en-GB" sz="4000" dirty="0"/>
              <a:t>The Road to World War II</a:t>
            </a:r>
            <a:endParaRPr lang="en-US" sz="4000" dirty="0"/>
          </a:p>
        </p:txBody>
      </p:sp>
      <p:sp>
        <p:nvSpPr>
          <p:cNvPr id="31749" name="Rectangle 5"/>
          <p:cNvSpPr>
            <a:spLocks noGrp="1" noChangeArrowheads="1"/>
          </p:cNvSpPr>
          <p:nvPr>
            <p:ph type="subTitle" idx="1"/>
          </p:nvPr>
        </p:nvSpPr>
        <p:spPr>
          <a:xfrm>
            <a:off x="6781800" y="1600200"/>
            <a:ext cx="2047875" cy="3200400"/>
          </a:xfrm>
        </p:spPr>
        <p:txBody>
          <a:bodyPr>
            <a:noAutofit/>
          </a:bodyPr>
          <a:lstStyle/>
          <a:p>
            <a:pPr algn="l">
              <a:lnSpc>
                <a:spcPct val="80000"/>
              </a:lnSpc>
            </a:pPr>
            <a:r>
              <a:rPr lang="en-GB" sz="3000" dirty="0" smtClean="0"/>
              <a:t>Interpret this cartoon.</a:t>
            </a:r>
          </a:p>
          <a:p>
            <a:pPr algn="l">
              <a:lnSpc>
                <a:spcPct val="80000"/>
              </a:lnSpc>
            </a:pPr>
            <a:endParaRPr lang="en-GB" sz="3000" dirty="0" smtClean="0"/>
          </a:p>
          <a:p>
            <a:pPr algn="l">
              <a:lnSpc>
                <a:spcPct val="80000"/>
              </a:lnSpc>
            </a:pPr>
            <a:r>
              <a:rPr lang="en-GB" sz="3000" dirty="0" smtClean="0"/>
              <a:t>-When interpreting cartoons, try to identify people, read, and look for symbols. </a:t>
            </a:r>
            <a:endParaRPr lang="en-US" sz="3000" dirty="0"/>
          </a:p>
        </p:txBody>
      </p:sp>
      <p:pic>
        <p:nvPicPr>
          <p:cNvPr id="31750" name="Picture 6" descr="JlowS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2147888"/>
            <a:ext cx="6264275"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4757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6000" b="1" u="sng" dirty="0">
                <a:solidFill>
                  <a:srgbClr val="FF0000"/>
                </a:solidFill>
              </a:rPr>
              <a:t>Strong Arm Tactics</a:t>
            </a:r>
          </a:p>
        </p:txBody>
      </p:sp>
      <p:sp>
        <p:nvSpPr>
          <p:cNvPr id="27651" name="Rectangle 3"/>
          <p:cNvSpPr>
            <a:spLocks noGrp="1" noChangeArrowheads="1"/>
          </p:cNvSpPr>
          <p:nvPr>
            <p:ph type="body" sz="half" idx="1"/>
          </p:nvPr>
        </p:nvSpPr>
        <p:spPr/>
        <p:txBody>
          <a:bodyPr>
            <a:normAutofit lnSpcReduction="10000"/>
          </a:bodyPr>
          <a:lstStyle/>
          <a:p>
            <a:r>
              <a:rPr lang="en-US" sz="2400" b="1" dirty="0"/>
              <a:t>The “</a:t>
            </a:r>
            <a:r>
              <a:rPr lang="en-US" sz="2400" b="1" dirty="0" err="1"/>
              <a:t>Brownshirts</a:t>
            </a:r>
            <a:r>
              <a:rPr lang="en-US" sz="2400" b="1" dirty="0"/>
              <a:t>” or SA (</a:t>
            </a:r>
            <a:r>
              <a:rPr lang="en-US" sz="2400" b="1" dirty="0" err="1"/>
              <a:t>Stormtroopers</a:t>
            </a:r>
            <a:r>
              <a:rPr lang="en-US" sz="2400" b="1" dirty="0"/>
              <a:t>)</a:t>
            </a:r>
          </a:p>
          <a:p>
            <a:r>
              <a:rPr lang="en-US" sz="2400" b="1" dirty="0"/>
              <a:t>SA was used to put down opposition parties</a:t>
            </a:r>
          </a:p>
          <a:p>
            <a:r>
              <a:rPr lang="en-US" sz="2400" b="1" dirty="0"/>
              <a:t>Threatened and beat up Jews and ant-Nazi voters</a:t>
            </a:r>
          </a:p>
          <a:p>
            <a:r>
              <a:rPr lang="en-US" sz="2400" b="1" dirty="0"/>
              <a:t>Wore </a:t>
            </a:r>
            <a:r>
              <a:rPr lang="en-US" sz="2400" b="1" dirty="0" err="1"/>
              <a:t>brownshirts</a:t>
            </a:r>
            <a:r>
              <a:rPr lang="en-US" sz="2400" b="1" dirty="0"/>
              <a:t>, pants and boots</a:t>
            </a:r>
          </a:p>
          <a:p>
            <a:r>
              <a:rPr lang="en-US" sz="2400" b="1" dirty="0"/>
              <a:t>Numbered almost 400,000 by 1932</a:t>
            </a:r>
          </a:p>
          <a:p>
            <a:endParaRPr lang="en-US" sz="2400" b="1" dirty="0"/>
          </a:p>
          <a:p>
            <a:endParaRPr lang="en-US" sz="2400" b="1" dirty="0"/>
          </a:p>
        </p:txBody>
      </p:sp>
      <p:pic>
        <p:nvPicPr>
          <p:cNvPr id="27654" name="Picture 6" descr="BROWN"/>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5137484" y="2057400"/>
            <a:ext cx="2711116" cy="3962400"/>
          </a:xfrm>
        </p:spPr>
      </p:pic>
    </p:spTree>
    <p:extLst>
      <p:ext uri="{BB962C8B-B14F-4D97-AF65-F5344CB8AC3E}">
        <p14:creationId xmlns:p14="http://schemas.microsoft.com/office/powerpoint/2010/main" xmlns="" val="3709402562"/>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4213" y="404813"/>
            <a:ext cx="7772400" cy="1470025"/>
          </a:xfrm>
        </p:spPr>
        <p:txBody>
          <a:bodyPr/>
          <a:lstStyle/>
          <a:p>
            <a:r>
              <a:rPr lang="en-GB" sz="3600" dirty="0"/>
              <a:t>January 1933: Hitler became Chancellor of Germany</a:t>
            </a:r>
            <a:endParaRPr lang="en-US" sz="3600" dirty="0"/>
          </a:p>
        </p:txBody>
      </p:sp>
      <p:pic>
        <p:nvPicPr>
          <p:cNvPr id="14342" name="Picture 6" descr="Hitler,Adol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2060575"/>
            <a:ext cx="2881313" cy="4175125"/>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hitler-himm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738" y="2349500"/>
            <a:ext cx="4572000" cy="3295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3813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6000" b="1" u="sng" dirty="0">
                <a:solidFill>
                  <a:srgbClr val="FF0000"/>
                </a:solidFill>
              </a:rPr>
              <a:t>Dictator</a:t>
            </a:r>
          </a:p>
        </p:txBody>
      </p:sp>
      <p:sp>
        <p:nvSpPr>
          <p:cNvPr id="28675" name="Rectangle 3"/>
          <p:cNvSpPr>
            <a:spLocks noGrp="1" noChangeArrowheads="1"/>
          </p:cNvSpPr>
          <p:nvPr>
            <p:ph type="body" sz="half" idx="1"/>
          </p:nvPr>
        </p:nvSpPr>
        <p:spPr/>
        <p:txBody>
          <a:bodyPr>
            <a:normAutofit/>
          </a:bodyPr>
          <a:lstStyle/>
          <a:p>
            <a:r>
              <a:rPr lang="en-US" sz="2800" dirty="0"/>
              <a:t>“Reichstag fire” gives Hitler total power</a:t>
            </a:r>
          </a:p>
          <a:p>
            <a:r>
              <a:rPr lang="en-US" sz="2800" dirty="0"/>
              <a:t> In 1933, all parties were outlawed except the Nazi party</a:t>
            </a:r>
          </a:p>
          <a:p>
            <a:r>
              <a:rPr lang="en-US" sz="2800" dirty="0"/>
              <a:t>People’s civil rights were suspended</a:t>
            </a:r>
          </a:p>
          <a:p>
            <a:r>
              <a:rPr lang="en-US" sz="2800" dirty="0"/>
              <a:t>“Night of the Long Knives”</a:t>
            </a:r>
          </a:p>
        </p:txBody>
      </p:sp>
      <p:pic>
        <p:nvPicPr>
          <p:cNvPr id="28678" name="Picture 6" descr="fuhrer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5130165" y="1981200"/>
            <a:ext cx="2846070" cy="4114800"/>
          </a:xfrm>
        </p:spPr>
      </p:pic>
    </p:spTree>
    <p:extLst>
      <p:ext uri="{BB962C8B-B14F-4D97-AF65-F5344CB8AC3E}">
        <p14:creationId xmlns:p14="http://schemas.microsoft.com/office/powerpoint/2010/main" xmlns="" val="2471057003"/>
      </p:ext>
    </p:extLst>
  </p:cSld>
  <p:clrMapOvr>
    <a:masterClrMapping/>
  </p:clrMapOvr>
  <p:transition>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6000" b="1" u="sng" dirty="0">
                <a:solidFill>
                  <a:srgbClr val="FF0000"/>
                </a:solidFill>
              </a:rPr>
              <a:t>Appeal of Hitler</a:t>
            </a:r>
          </a:p>
        </p:txBody>
      </p:sp>
      <p:sp>
        <p:nvSpPr>
          <p:cNvPr id="26627" name="Rectangle 3"/>
          <p:cNvSpPr>
            <a:spLocks noGrp="1" noChangeArrowheads="1"/>
          </p:cNvSpPr>
          <p:nvPr>
            <p:ph idx="1"/>
          </p:nvPr>
        </p:nvSpPr>
        <p:spPr/>
        <p:txBody>
          <a:bodyPr/>
          <a:lstStyle/>
          <a:p>
            <a:r>
              <a:rPr lang="en-US" sz="2800" b="1" dirty="0">
                <a:solidFill>
                  <a:schemeClr val="accent3">
                    <a:lumMod val="75000"/>
                  </a:schemeClr>
                </a:solidFill>
              </a:rPr>
              <a:t>Germany was in the midst of an economic depression with hyper-inflation</a:t>
            </a:r>
          </a:p>
          <a:p>
            <a:r>
              <a:rPr lang="en-US" sz="2800" b="1" dirty="0"/>
              <a:t>Hitler was a WW I hero who talked about bringing glory back to the “Fatherland”</a:t>
            </a:r>
          </a:p>
          <a:p>
            <a:r>
              <a:rPr lang="en-US" sz="2800" b="1" dirty="0"/>
              <a:t>He promised the rich industrialists that he would end any communist threat in Germany</a:t>
            </a:r>
          </a:p>
          <a:p>
            <a:r>
              <a:rPr lang="en-US" sz="2800" b="1" dirty="0"/>
              <a:t>Constantly </a:t>
            </a:r>
            <a:r>
              <a:rPr lang="en-US" sz="2800" b="1" dirty="0">
                <a:solidFill>
                  <a:srgbClr val="FF0000"/>
                </a:solidFill>
              </a:rPr>
              <a:t>blamed Jews for Germany’s problems</a:t>
            </a:r>
            <a:r>
              <a:rPr lang="en-US" sz="2800" b="1" dirty="0"/>
              <a:t>, not the German people.</a:t>
            </a:r>
          </a:p>
          <a:p>
            <a:r>
              <a:rPr lang="en-US" sz="2800" b="1" dirty="0"/>
              <a:t>Hitler was an </a:t>
            </a:r>
            <a:r>
              <a:rPr lang="en-US" sz="2800" b="1" dirty="0">
                <a:solidFill>
                  <a:srgbClr val="FF0000"/>
                </a:solidFill>
              </a:rPr>
              <a:t>excellent public speaker.</a:t>
            </a:r>
            <a:endParaRPr lang="en-US" sz="2400" b="1" dirty="0">
              <a:solidFill>
                <a:srgbClr val="FF0000"/>
              </a:solidFill>
            </a:endParaRPr>
          </a:p>
        </p:txBody>
      </p:sp>
    </p:spTree>
    <p:extLst>
      <p:ext uri="{BB962C8B-B14F-4D97-AF65-F5344CB8AC3E}">
        <p14:creationId xmlns:p14="http://schemas.microsoft.com/office/powerpoint/2010/main" xmlns="" val="2503403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762000" y="533400"/>
            <a:ext cx="7772400" cy="1470025"/>
          </a:xfrm>
        </p:spPr>
        <p:txBody>
          <a:bodyPr/>
          <a:lstStyle/>
          <a:p>
            <a:r>
              <a:rPr lang="en-GB" sz="3200" dirty="0"/>
              <a:t>Hitler soon ordered a </a:t>
            </a:r>
            <a:r>
              <a:rPr lang="en-GB" sz="3200" dirty="0" smtClean="0"/>
              <a:t>program </a:t>
            </a:r>
            <a:r>
              <a:rPr lang="en-GB" sz="3200" dirty="0"/>
              <a:t>of rearming </a:t>
            </a:r>
            <a:r>
              <a:rPr lang="en-GB" sz="3200" dirty="0" smtClean="0"/>
              <a:t>Germany.</a:t>
            </a:r>
            <a:endParaRPr lang="en-US" sz="3200" dirty="0"/>
          </a:p>
        </p:txBody>
      </p:sp>
      <p:pic>
        <p:nvPicPr>
          <p:cNvPr id="16391" name="Picture 7" descr="FTbk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1700213"/>
            <a:ext cx="3375025" cy="4589462"/>
          </a:xfrm>
          <a:prstGeom prst="rect">
            <a:avLst/>
          </a:prstGeom>
          <a:noFill/>
          <a:extLst>
            <a:ext uri="{909E8E84-426E-40DD-AFC4-6F175D3DCCD1}">
              <a14:hiddenFill xmlns:a14="http://schemas.microsoft.com/office/drawing/2010/main" xmlns="">
                <a:solidFill>
                  <a:srgbClr val="FFFFFF"/>
                </a:solidFill>
              </a14:hiddenFill>
            </a:ext>
          </a:extLst>
        </p:spPr>
      </p:pic>
      <p:pic>
        <p:nvPicPr>
          <p:cNvPr id="16393" name="Picture 9" descr="Adolf Hit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4663" y="2060575"/>
            <a:ext cx="4321175" cy="3481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140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 </a:t>
            </a:r>
            <a:endParaRPr lang="en-US" dirty="0"/>
          </a:p>
        </p:txBody>
      </p:sp>
      <p:sp>
        <p:nvSpPr>
          <p:cNvPr id="3" name="Content Placeholder 2"/>
          <p:cNvSpPr>
            <a:spLocks noGrp="1"/>
          </p:cNvSpPr>
          <p:nvPr>
            <p:ph idx="1"/>
          </p:nvPr>
        </p:nvSpPr>
        <p:spPr/>
        <p:txBody>
          <a:bodyPr/>
          <a:lstStyle/>
          <a:p>
            <a:r>
              <a:rPr lang="en-US" smtClean="0"/>
              <a:t>Why and when </a:t>
            </a:r>
            <a:r>
              <a:rPr lang="en-US" dirty="0" smtClean="0"/>
              <a:t>did Japan bomb </a:t>
            </a:r>
            <a:r>
              <a:rPr lang="en-US" smtClean="0"/>
              <a:t>Pearl Harbor? </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a:xfrm>
            <a:off x="684213" y="404813"/>
            <a:ext cx="7772400" cy="1470025"/>
          </a:xfrm>
        </p:spPr>
        <p:txBody>
          <a:bodyPr/>
          <a:lstStyle/>
          <a:p>
            <a:r>
              <a:rPr lang="en-GB" sz="4400" dirty="0"/>
              <a:t>March 1936: German troops marched into the </a:t>
            </a:r>
            <a:r>
              <a:rPr lang="en-GB" sz="4400" dirty="0" smtClean="0"/>
              <a:t>Rhineland.</a:t>
            </a:r>
            <a:endParaRPr lang="en-US" sz="4400" dirty="0"/>
          </a:p>
        </p:txBody>
      </p:sp>
      <p:pic>
        <p:nvPicPr>
          <p:cNvPr id="18439" name="Picture 7" descr="GermanTroops_Rhinela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2501900"/>
            <a:ext cx="5111750" cy="3308350"/>
          </a:xfrm>
          <a:prstGeom prst="rect">
            <a:avLst/>
          </a:prstGeom>
          <a:noFill/>
          <a:extLst>
            <a:ext uri="{909E8E84-426E-40DD-AFC4-6F175D3DCCD1}">
              <a14:hiddenFill xmlns:a14="http://schemas.microsoft.com/office/drawing/2010/main" xmlns="">
                <a:solidFill>
                  <a:srgbClr val="FFFFFF"/>
                </a:solidFill>
              </a14:hiddenFill>
            </a:ext>
          </a:extLst>
        </p:spPr>
      </p:pic>
      <p:sp>
        <p:nvSpPr>
          <p:cNvPr id="18440" name="Text Box 8"/>
          <p:cNvSpPr txBox="1">
            <a:spLocks noChangeArrowheads="1"/>
          </p:cNvSpPr>
          <p:nvPr/>
        </p:nvSpPr>
        <p:spPr bwMode="auto">
          <a:xfrm>
            <a:off x="5581650" y="1856631"/>
            <a:ext cx="3562350" cy="5001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200" dirty="0">
                <a:latin typeface="Arial" charset="0"/>
              </a:rPr>
              <a:t>The Rhineland was a region of Germany that was ‘demilitarised’ after the Treaty of Versailles. Germany was not allowed to have troops in the region. </a:t>
            </a:r>
            <a:endParaRPr lang="en-GB" sz="2200" dirty="0" smtClean="0">
              <a:latin typeface="Arial" charset="0"/>
            </a:endParaRPr>
          </a:p>
          <a:p>
            <a:pPr eaLnBrk="1" hangingPunct="1">
              <a:spcBef>
                <a:spcPct val="50000"/>
              </a:spcBef>
            </a:pPr>
            <a:endParaRPr lang="en-GB" sz="2200" dirty="0" smtClean="0">
              <a:latin typeface="Arial" charset="0"/>
            </a:endParaRPr>
          </a:p>
          <a:p>
            <a:pPr eaLnBrk="1" hangingPunct="1">
              <a:spcBef>
                <a:spcPct val="50000"/>
              </a:spcBef>
            </a:pPr>
            <a:endParaRPr lang="en-GB" sz="2200" dirty="0">
              <a:latin typeface="Arial" charset="0"/>
            </a:endParaRPr>
          </a:p>
          <a:p>
            <a:pPr eaLnBrk="1" hangingPunct="1">
              <a:spcBef>
                <a:spcPct val="50000"/>
              </a:spcBef>
            </a:pPr>
            <a:r>
              <a:rPr lang="en-GB" sz="2200" dirty="0">
                <a:latin typeface="Arial" charset="0"/>
              </a:rPr>
              <a:t>Hitler’s actions showed how he was willing to directly challenge the treaty.</a:t>
            </a:r>
            <a:endParaRPr lang="en-US" sz="2200" dirty="0">
              <a:latin typeface="Arial" charset="0"/>
            </a:endParaRPr>
          </a:p>
        </p:txBody>
      </p:sp>
    </p:spTree>
    <p:extLst>
      <p:ext uri="{BB962C8B-B14F-4D97-AF65-F5344CB8AC3E}">
        <p14:creationId xmlns:p14="http://schemas.microsoft.com/office/powerpoint/2010/main" xmlns="" val="432404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Rhineland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File:Rhineland.jpg">
            <a:hlinkClick r:id="rId2"/>
          </p:cNvPr>
          <p:cNvPicPr>
            <a:picLocks noChangeAspect="1" noChangeArrowheads="1"/>
          </p:cNvPicPr>
          <p:nvPr/>
        </p:nvPicPr>
        <p:blipFill>
          <a:blip r:embed="rId3" cstate="print"/>
          <a:srcRect/>
          <a:stretch>
            <a:fillRect/>
          </a:stretch>
        </p:blipFill>
        <p:spPr bwMode="auto">
          <a:xfrm>
            <a:off x="1066800" y="1524000"/>
            <a:ext cx="4705350" cy="3657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381000" y="381000"/>
            <a:ext cx="5867400" cy="1470025"/>
          </a:xfrm>
        </p:spPr>
        <p:txBody>
          <a:bodyPr>
            <a:normAutofit fontScale="90000"/>
          </a:bodyPr>
          <a:lstStyle/>
          <a:p>
            <a:r>
              <a:rPr lang="en-GB" sz="4000" dirty="0"/>
              <a:t>March 1938: Nazi </a:t>
            </a:r>
            <a:r>
              <a:rPr lang="en-GB" sz="4000" dirty="0" smtClean="0"/>
              <a:t>Germany </a:t>
            </a:r>
            <a:r>
              <a:rPr lang="en-GB" sz="4000" dirty="0"/>
              <a:t>annexed </a:t>
            </a:r>
            <a:r>
              <a:rPr lang="en-GB" sz="4000" dirty="0" smtClean="0"/>
              <a:t>Austria.</a:t>
            </a:r>
            <a:endParaRPr lang="en-US" sz="4000" dirty="0"/>
          </a:p>
        </p:txBody>
      </p:sp>
      <p:pic>
        <p:nvPicPr>
          <p:cNvPr id="20487" name="Picture 7" descr="whitle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2276475"/>
            <a:ext cx="5400675" cy="3509963"/>
          </a:xfrm>
          <a:prstGeom prst="rect">
            <a:avLst/>
          </a:prstGeom>
          <a:noFill/>
          <a:extLst>
            <a:ext uri="{909E8E84-426E-40DD-AFC4-6F175D3DCCD1}">
              <a14:hiddenFill xmlns:a14="http://schemas.microsoft.com/office/drawing/2010/main" xmlns="">
                <a:solidFill>
                  <a:srgbClr val="FFFFFF"/>
                </a:solidFill>
              </a14:hiddenFill>
            </a:ext>
          </a:extLst>
        </p:spPr>
      </p:pic>
      <p:sp>
        <p:nvSpPr>
          <p:cNvPr id="20488" name="Text Box 8"/>
          <p:cNvSpPr txBox="1">
            <a:spLocks noChangeArrowheads="1"/>
          </p:cNvSpPr>
          <p:nvPr/>
        </p:nvSpPr>
        <p:spPr bwMode="auto">
          <a:xfrm>
            <a:off x="6400800" y="914400"/>
            <a:ext cx="2743200"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latin typeface="Arial" charset="0"/>
              </a:rPr>
              <a:t>This went against </a:t>
            </a:r>
            <a:r>
              <a:rPr lang="en-GB" sz="2400" dirty="0">
                <a:latin typeface="Arial" charset="0"/>
              </a:rPr>
              <a:t>the terms of the Treaty of Versailles which banned Germany from uniting with Austria. </a:t>
            </a:r>
          </a:p>
          <a:p>
            <a:pPr eaLnBrk="1" hangingPunct="1">
              <a:spcBef>
                <a:spcPct val="50000"/>
              </a:spcBef>
            </a:pPr>
            <a:r>
              <a:rPr lang="en-GB" sz="2400" dirty="0" smtClean="0">
                <a:latin typeface="Arial" charset="0"/>
              </a:rPr>
              <a:t>However</a:t>
            </a:r>
            <a:r>
              <a:rPr lang="en-GB" sz="2400" dirty="0">
                <a:latin typeface="Arial" charset="0"/>
              </a:rPr>
              <a:t>, the arrival of German troops was met with great </a:t>
            </a:r>
            <a:endParaRPr lang="en-GB" sz="2400" dirty="0" smtClean="0">
              <a:latin typeface="Arial" charset="0"/>
            </a:endParaRPr>
          </a:p>
          <a:p>
            <a:pPr eaLnBrk="1" hangingPunct="1">
              <a:spcBef>
                <a:spcPct val="50000"/>
              </a:spcBef>
            </a:pPr>
            <a:r>
              <a:rPr lang="en-GB" sz="2400" dirty="0" smtClean="0">
                <a:latin typeface="Arial" charset="0"/>
              </a:rPr>
              <a:t>enthusiasm </a:t>
            </a:r>
            <a:r>
              <a:rPr lang="en-GB" sz="2400" dirty="0">
                <a:latin typeface="Arial" charset="0"/>
              </a:rPr>
              <a:t>by many Austrian people.</a:t>
            </a:r>
          </a:p>
          <a:p>
            <a:pPr eaLnBrk="1" hangingPunct="1">
              <a:spcBef>
                <a:spcPct val="50000"/>
              </a:spcBef>
            </a:pPr>
            <a:endParaRPr lang="en-US" sz="2400" dirty="0">
              <a:latin typeface="Arial" charset="0"/>
            </a:endParaRPr>
          </a:p>
        </p:txBody>
      </p:sp>
    </p:spTree>
    <p:extLst>
      <p:ext uri="{BB962C8B-B14F-4D97-AF65-F5344CB8AC3E}">
        <p14:creationId xmlns:p14="http://schemas.microsoft.com/office/powerpoint/2010/main" xmlns="" val="1102613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395288" y="404813"/>
            <a:ext cx="7772400" cy="1470025"/>
          </a:xfrm>
        </p:spPr>
        <p:txBody>
          <a:bodyPr>
            <a:normAutofit fontScale="90000"/>
          </a:bodyPr>
          <a:lstStyle/>
          <a:p>
            <a:r>
              <a:rPr lang="en-GB" sz="4000" dirty="0" smtClean="0"/>
              <a:t>October 1938: Germany took over the Sudetenland.</a:t>
            </a:r>
            <a:br>
              <a:rPr lang="en-GB" sz="4000" dirty="0" smtClean="0"/>
            </a:br>
            <a:r>
              <a:rPr lang="en-GB" sz="4000" dirty="0" smtClean="0"/>
              <a:t>March </a:t>
            </a:r>
            <a:r>
              <a:rPr lang="en-GB" sz="4000" dirty="0"/>
              <a:t>1939: Germany invaded </a:t>
            </a:r>
            <a:r>
              <a:rPr lang="en-GB" sz="4000" dirty="0" smtClean="0"/>
              <a:t>Czechoslovakia.</a:t>
            </a:r>
            <a:endParaRPr lang="en-US" sz="4000" dirty="0"/>
          </a:p>
        </p:txBody>
      </p:sp>
      <p:pic>
        <p:nvPicPr>
          <p:cNvPr id="22535" name="Picture 7" descr="250px-Anschlusstea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574925"/>
            <a:ext cx="3335338" cy="4283075"/>
          </a:xfrm>
          <a:prstGeom prst="rect">
            <a:avLst/>
          </a:prstGeom>
          <a:noFill/>
          <a:extLst>
            <a:ext uri="{909E8E84-426E-40DD-AFC4-6F175D3DCCD1}">
              <a14:hiddenFill xmlns:a14="http://schemas.microsoft.com/office/drawing/2010/main" xmlns="">
                <a:solidFill>
                  <a:srgbClr val="FFFFFF"/>
                </a:solidFill>
              </a14:hiddenFill>
            </a:ext>
          </a:extLst>
        </p:spPr>
      </p:pic>
      <p:sp>
        <p:nvSpPr>
          <p:cNvPr id="22536" name="Text Box 8"/>
          <p:cNvSpPr txBox="1">
            <a:spLocks noChangeArrowheads="1"/>
          </p:cNvSpPr>
          <p:nvPr/>
        </p:nvSpPr>
        <p:spPr bwMode="auto">
          <a:xfrm>
            <a:off x="3886200" y="2057400"/>
            <a:ext cx="4302125" cy="289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spcBef>
                <a:spcPct val="50000"/>
              </a:spcBef>
            </a:pPr>
            <a:endParaRPr lang="en-GB" sz="2600" dirty="0" smtClean="0">
              <a:latin typeface="Arial" charset="0"/>
            </a:endParaRPr>
          </a:p>
          <a:p>
            <a:pPr eaLnBrk="1" hangingPunct="1">
              <a:spcBef>
                <a:spcPct val="50000"/>
              </a:spcBef>
            </a:pPr>
            <a:endParaRPr lang="en-GB" sz="2600" dirty="0" smtClean="0">
              <a:latin typeface="Arial" charset="0"/>
            </a:endParaRPr>
          </a:p>
          <a:p>
            <a:pPr eaLnBrk="1" hangingPunct="1">
              <a:spcBef>
                <a:spcPct val="50000"/>
              </a:spcBef>
            </a:pPr>
            <a:r>
              <a:rPr lang="en-GB" sz="2600" dirty="0" smtClean="0">
                <a:latin typeface="Arial" charset="0"/>
              </a:rPr>
              <a:t>This </a:t>
            </a:r>
            <a:r>
              <a:rPr lang="en-GB" sz="2600" dirty="0">
                <a:latin typeface="Arial" charset="0"/>
              </a:rPr>
              <a:t>was the first aggressive step that suggested that a war in Europe would soon begin.</a:t>
            </a:r>
            <a:endParaRPr lang="en-US" sz="2600" dirty="0">
              <a:latin typeface="Arial" charset="0"/>
            </a:endParaRPr>
          </a:p>
        </p:txBody>
      </p:sp>
    </p:spTree>
    <p:extLst>
      <p:ext uri="{BB962C8B-B14F-4D97-AF65-F5344CB8AC3E}">
        <p14:creationId xmlns:p14="http://schemas.microsoft.com/office/powerpoint/2010/main" xmlns="" val="252651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Bio clip</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https://www.youtube.com/watch?v=0rZ4xwuAWFE</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Appeasement </a:t>
            </a:r>
            <a:endParaRPr lang="en-US" dirty="0"/>
          </a:p>
        </p:txBody>
      </p:sp>
      <p:sp>
        <p:nvSpPr>
          <p:cNvPr id="3" name="Content Placeholder 2"/>
          <p:cNvSpPr>
            <a:spLocks noGrp="1"/>
          </p:cNvSpPr>
          <p:nvPr>
            <p:ph idx="1"/>
          </p:nvPr>
        </p:nvSpPr>
        <p:spPr/>
        <p:txBody>
          <a:bodyPr/>
          <a:lstStyle/>
          <a:p>
            <a:r>
              <a:rPr lang="en-US" dirty="0" smtClean="0"/>
              <a:t>In efforts to avoid war, Great Britain and France signed a treaty with Hitler in which they agreed to Hitler’s capture of the Sudetenland. </a:t>
            </a:r>
          </a:p>
          <a:p>
            <a:r>
              <a:rPr lang="en-US" dirty="0" smtClean="0"/>
              <a:t>In exchange, Hitler promised not to seize anymore land.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w27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47800"/>
            <a:ext cx="4171950" cy="5256213"/>
          </a:xfrm>
          <a:prstGeom prst="rect">
            <a:avLst/>
          </a:prstGeom>
          <a:noFill/>
          <a:extLst>
            <a:ext uri="{909E8E84-426E-40DD-AFC4-6F175D3DCCD1}">
              <a14:hiddenFill xmlns:a14="http://schemas.microsoft.com/office/drawing/2010/main" xmlns="">
                <a:solidFill>
                  <a:srgbClr val="FFFFFF"/>
                </a:solidFill>
              </a14:hiddenFill>
            </a:ext>
          </a:extLst>
        </p:spPr>
      </p:pic>
      <p:sp>
        <p:nvSpPr>
          <p:cNvPr id="5126" name="Text Box 6"/>
          <p:cNvSpPr txBox="1">
            <a:spLocks noChangeArrowheads="1"/>
          </p:cNvSpPr>
          <p:nvPr/>
        </p:nvSpPr>
        <p:spPr bwMode="auto">
          <a:xfrm>
            <a:off x="5076825" y="1412875"/>
            <a:ext cx="3382963" cy="4124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pPr>
            <a:endParaRPr lang="en-GB" sz="2500" b="1" dirty="0">
              <a:latin typeface="Arial" charset="0"/>
            </a:endParaRPr>
          </a:p>
          <a:p>
            <a:pPr eaLnBrk="1" hangingPunct="1">
              <a:lnSpc>
                <a:spcPct val="80000"/>
              </a:lnSpc>
              <a:spcBef>
                <a:spcPct val="20000"/>
              </a:spcBef>
            </a:pPr>
            <a:r>
              <a:rPr lang="en-GB" sz="2500" dirty="0">
                <a:latin typeface="Arial" charset="0"/>
              </a:rPr>
              <a:t>They promised that neither country would attack the other in the event of war.</a:t>
            </a:r>
          </a:p>
          <a:p>
            <a:pPr eaLnBrk="1" hangingPunct="1">
              <a:lnSpc>
                <a:spcPct val="80000"/>
              </a:lnSpc>
              <a:spcBef>
                <a:spcPct val="20000"/>
              </a:spcBef>
            </a:pPr>
            <a:endParaRPr lang="en-GB" sz="2500" dirty="0">
              <a:latin typeface="Arial" charset="0"/>
            </a:endParaRPr>
          </a:p>
          <a:p>
            <a:pPr eaLnBrk="1" hangingPunct="1">
              <a:lnSpc>
                <a:spcPct val="80000"/>
              </a:lnSpc>
              <a:spcBef>
                <a:spcPct val="20000"/>
              </a:spcBef>
            </a:pPr>
            <a:r>
              <a:rPr lang="en-GB" sz="2500" dirty="0">
                <a:latin typeface="Arial" charset="0"/>
              </a:rPr>
              <a:t>As part of the deal, Hitler promised Stalin part of Poland, which he planned to invade soon.</a:t>
            </a:r>
            <a:endParaRPr lang="en-US" sz="2500" dirty="0">
              <a:latin typeface="Arial" charset="0"/>
            </a:endParaRPr>
          </a:p>
          <a:p>
            <a:pPr eaLnBrk="1" hangingPunct="1">
              <a:spcBef>
                <a:spcPct val="50000"/>
              </a:spcBef>
            </a:pPr>
            <a:endParaRPr lang="en-US" dirty="0">
              <a:latin typeface="Arial" charset="0"/>
            </a:endParaRPr>
          </a:p>
        </p:txBody>
      </p:sp>
      <p:sp>
        <p:nvSpPr>
          <p:cNvPr id="5127" name="Text Box 7"/>
          <p:cNvSpPr txBox="1">
            <a:spLocks noChangeArrowheads="1"/>
          </p:cNvSpPr>
          <p:nvPr/>
        </p:nvSpPr>
        <p:spPr bwMode="auto">
          <a:xfrm>
            <a:off x="533400" y="533400"/>
            <a:ext cx="8208963"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sz="2500" b="1" dirty="0">
                <a:latin typeface="Arial" charset="0"/>
              </a:rPr>
              <a:t>August 1939: </a:t>
            </a:r>
            <a:r>
              <a:rPr lang="en-GB" sz="2500" b="1" dirty="0" smtClean="0">
                <a:latin typeface="Arial" charset="0"/>
              </a:rPr>
              <a:t>Germany (Hitler) </a:t>
            </a:r>
            <a:r>
              <a:rPr lang="en-GB" sz="2500" b="1" dirty="0">
                <a:latin typeface="Arial" charset="0"/>
              </a:rPr>
              <a:t>and </a:t>
            </a:r>
            <a:r>
              <a:rPr lang="en-GB" sz="2500" b="1" dirty="0" smtClean="0">
                <a:latin typeface="Arial" charset="0"/>
              </a:rPr>
              <a:t>Russia (Stalin) </a:t>
            </a:r>
            <a:r>
              <a:rPr lang="en-GB" sz="2500" b="1" dirty="0">
                <a:latin typeface="Arial" charset="0"/>
              </a:rPr>
              <a:t>signed a non-aggression </a:t>
            </a:r>
            <a:r>
              <a:rPr lang="en-GB" sz="2500" b="1" dirty="0" smtClean="0">
                <a:latin typeface="Arial" charset="0"/>
              </a:rPr>
              <a:t>pact.</a:t>
            </a:r>
            <a:endParaRPr lang="en-US" sz="2500" b="1" dirty="0">
              <a:latin typeface="Arial" charset="0"/>
            </a:endParaRPr>
          </a:p>
        </p:txBody>
      </p:sp>
    </p:spTree>
    <p:extLst>
      <p:ext uri="{BB962C8B-B14F-4D97-AF65-F5344CB8AC3E}">
        <p14:creationId xmlns:p14="http://schemas.microsoft.com/office/powerpoint/2010/main" xmlns="" val="22217548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43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333375"/>
            <a:ext cx="5991225" cy="4619625"/>
          </a:xfrm>
          <a:prstGeom prst="rect">
            <a:avLst/>
          </a:prstGeom>
          <a:noFill/>
          <a:extLst>
            <a:ext uri="{909E8E84-426E-40DD-AFC4-6F175D3DCCD1}">
              <a14:hiddenFill xmlns:a14="http://schemas.microsoft.com/office/drawing/2010/main" xmlns="">
                <a:solidFill>
                  <a:srgbClr val="FFFFFF"/>
                </a:solidFill>
              </a14:hiddenFill>
            </a:ext>
          </a:extLst>
        </p:spPr>
      </p:pic>
      <p:sp>
        <p:nvSpPr>
          <p:cNvPr id="2054" name="Rectangle 6"/>
          <p:cNvSpPr>
            <a:spLocks noChangeArrowheads="1"/>
          </p:cNvSpPr>
          <p:nvPr/>
        </p:nvSpPr>
        <p:spPr bwMode="auto">
          <a:xfrm>
            <a:off x="304800" y="5181600"/>
            <a:ext cx="8839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lnSpc>
                <a:spcPct val="80000"/>
              </a:lnSpc>
              <a:spcBef>
                <a:spcPct val="20000"/>
              </a:spcBef>
              <a:buClr>
                <a:schemeClr val="hlink"/>
              </a:buClr>
              <a:buSzPct val="70000"/>
              <a:buFont typeface="Wingdings" pitchFamily="2" charset="2"/>
              <a:buNone/>
            </a:pPr>
            <a:r>
              <a:rPr lang="en-GB" sz="2500" dirty="0">
                <a:effectLst>
                  <a:outerShdw blurRad="38100" dist="38100" dir="2700000" algn="tl">
                    <a:srgbClr val="000000"/>
                  </a:outerShdw>
                </a:effectLst>
              </a:rPr>
              <a:t>The non-aggression pact was surprising. Hitler and Stalin were seen as natural enemies. </a:t>
            </a:r>
          </a:p>
          <a:p>
            <a:pPr eaLnBrk="1" hangingPunct="1">
              <a:lnSpc>
                <a:spcPct val="80000"/>
              </a:lnSpc>
              <a:spcBef>
                <a:spcPct val="20000"/>
              </a:spcBef>
              <a:buClr>
                <a:schemeClr val="hlink"/>
              </a:buClr>
              <a:buSzPct val="70000"/>
              <a:buFont typeface="Wingdings" pitchFamily="2" charset="2"/>
              <a:buNone/>
            </a:pPr>
            <a:r>
              <a:rPr lang="en-GB" sz="2300" dirty="0" smtClean="0">
                <a:effectLst>
                  <a:outerShdw blurRad="38100" dist="38100" dir="2700000" algn="tl">
                    <a:srgbClr val="000000"/>
                  </a:outerShdw>
                </a:effectLst>
              </a:rPr>
              <a:t>When </a:t>
            </a:r>
            <a:r>
              <a:rPr lang="en-GB" sz="2300" dirty="0">
                <a:effectLst>
                  <a:outerShdw blurRad="38100" dist="38100" dir="2700000" algn="tl">
                    <a:srgbClr val="000000"/>
                  </a:outerShdw>
                </a:effectLst>
              </a:rPr>
              <a:t>Hitler talked of taking over new land for Germany, many thought that he meant Russia. </a:t>
            </a:r>
          </a:p>
          <a:p>
            <a:pPr eaLnBrk="1" hangingPunct="1">
              <a:lnSpc>
                <a:spcPct val="80000"/>
              </a:lnSpc>
              <a:spcBef>
                <a:spcPct val="20000"/>
              </a:spcBef>
              <a:buClr>
                <a:schemeClr val="hlink"/>
              </a:buClr>
              <a:buSzPct val="70000"/>
              <a:buFont typeface="Wingdings" pitchFamily="2" charset="2"/>
              <a:buNone/>
            </a:pPr>
            <a:r>
              <a:rPr lang="en-GB" sz="2300" dirty="0" smtClean="0">
                <a:effectLst>
                  <a:outerShdw blurRad="38100" dist="38100" dir="2700000" algn="tl">
                    <a:srgbClr val="000000"/>
                  </a:outerShdw>
                </a:effectLst>
              </a:rPr>
              <a:t>Hitler </a:t>
            </a:r>
            <a:r>
              <a:rPr lang="en-GB" sz="2300" dirty="0">
                <a:effectLst>
                  <a:outerShdw blurRad="38100" dist="38100" dir="2700000" algn="tl">
                    <a:srgbClr val="000000"/>
                  </a:outerShdw>
                </a:effectLst>
              </a:rPr>
              <a:t>also hated Communism, the form of government in </a:t>
            </a:r>
            <a:r>
              <a:rPr lang="en-GB" sz="2300" dirty="0" smtClean="0">
                <a:effectLst>
                  <a:outerShdw blurRad="38100" dist="38100" dir="2700000" algn="tl">
                    <a:srgbClr val="000000"/>
                  </a:outerShdw>
                </a:effectLst>
              </a:rPr>
              <a:t>Russia.</a:t>
            </a:r>
            <a:endParaRPr lang="en-US" sz="2300" dirty="0">
              <a:effectLst>
                <a:outerShdw blurRad="38100" dist="38100" dir="2700000" algn="tl">
                  <a:srgbClr val="000000"/>
                </a:outerShdw>
              </a:effectLst>
            </a:endParaRPr>
          </a:p>
        </p:txBody>
      </p:sp>
      <p:sp>
        <p:nvSpPr>
          <p:cNvPr id="2055" name="Line 7"/>
          <p:cNvSpPr>
            <a:spLocks noChangeShapeType="1"/>
          </p:cNvSpPr>
          <p:nvPr/>
        </p:nvSpPr>
        <p:spPr bwMode="auto">
          <a:xfrm>
            <a:off x="900113" y="1125538"/>
            <a:ext cx="201612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6" name="Text Box 8"/>
          <p:cNvSpPr txBox="1">
            <a:spLocks noChangeArrowheads="1"/>
          </p:cNvSpPr>
          <p:nvPr/>
        </p:nvSpPr>
        <p:spPr bwMode="auto">
          <a:xfrm>
            <a:off x="179388" y="836613"/>
            <a:ext cx="936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a:latin typeface="Arial" charset="0"/>
              </a:rPr>
              <a:t>Hitler</a:t>
            </a:r>
            <a:endParaRPr lang="en-US">
              <a:latin typeface="Arial" charset="0"/>
            </a:endParaRPr>
          </a:p>
        </p:txBody>
      </p:sp>
      <p:sp>
        <p:nvSpPr>
          <p:cNvPr id="2058" name="Line 10"/>
          <p:cNvSpPr>
            <a:spLocks noChangeShapeType="1"/>
          </p:cNvSpPr>
          <p:nvPr/>
        </p:nvSpPr>
        <p:spPr bwMode="auto">
          <a:xfrm flipH="1">
            <a:off x="6659563" y="836613"/>
            <a:ext cx="12969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Text Box 11"/>
          <p:cNvSpPr txBox="1">
            <a:spLocks noChangeArrowheads="1"/>
          </p:cNvSpPr>
          <p:nvPr/>
        </p:nvSpPr>
        <p:spPr bwMode="auto">
          <a:xfrm>
            <a:off x="8101013" y="692150"/>
            <a:ext cx="86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a:latin typeface="Arial" charset="0"/>
              </a:rPr>
              <a:t>Stalin</a:t>
            </a:r>
            <a:endParaRPr lang="en-US">
              <a:latin typeface="Arial" charset="0"/>
            </a:endParaRPr>
          </a:p>
        </p:txBody>
      </p:sp>
    </p:spTree>
    <p:extLst>
      <p:ext uri="{BB962C8B-B14F-4D97-AF65-F5344CB8AC3E}">
        <p14:creationId xmlns:p14="http://schemas.microsoft.com/office/powerpoint/2010/main" xmlns="" val="1018890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 in the 20</a:t>
            </a:r>
            <a:r>
              <a:rPr lang="en-US" baseline="30000" dirty="0" smtClean="0"/>
              <a:t>th</a:t>
            </a:r>
            <a:r>
              <a:rPr lang="en-US" dirty="0" smtClean="0"/>
              <a:t> century: WWII: The Road to War </a:t>
            </a:r>
            <a:endParaRPr lang="en-US" dirty="0"/>
          </a:p>
        </p:txBody>
      </p:sp>
      <p:sp>
        <p:nvSpPr>
          <p:cNvPr id="3" name="Content Placeholder 2"/>
          <p:cNvSpPr>
            <a:spLocks noGrp="1"/>
          </p:cNvSpPr>
          <p:nvPr>
            <p:ph idx="1"/>
          </p:nvPr>
        </p:nvSpPr>
        <p:spPr/>
        <p:txBody>
          <a:bodyPr>
            <a:normAutofit/>
          </a:bodyPr>
          <a:lstStyle/>
          <a:p>
            <a:pPr>
              <a:buNone/>
            </a:pPr>
            <a:r>
              <a:rPr lang="en-US" dirty="0" smtClean="0">
                <a:hlinkClick r:id="rId2"/>
              </a:rPr>
              <a:t>http://app.discoveryeducation.com/player/view/assetGuid/AB45D42B-8A7E-44F4-B4DC-7755F3FF247A</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DQ - Analyze the cartoon. </a:t>
            </a:r>
            <a:endParaRPr lang="en-US" dirty="0"/>
          </a:p>
        </p:txBody>
      </p:sp>
      <p:sp>
        <p:nvSpPr>
          <p:cNvPr id="3" name="Content Placeholder 2"/>
          <p:cNvSpPr>
            <a:spLocks noGrp="1"/>
          </p:cNvSpPr>
          <p:nvPr>
            <p:ph idx="1"/>
          </p:nvPr>
        </p:nvSpPr>
        <p:spPr/>
        <p:txBody>
          <a:bodyPr/>
          <a:lstStyle/>
          <a:p>
            <a:endParaRPr lang="en-US"/>
          </a:p>
        </p:txBody>
      </p:sp>
      <p:pic>
        <p:nvPicPr>
          <p:cNvPr id="4" name="Picture 5" descr="143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676400"/>
            <a:ext cx="5991225" cy="4619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 </a:t>
            </a:r>
            <a:endParaRPr lang="en-US" dirty="0"/>
          </a:p>
        </p:txBody>
      </p:sp>
      <p:sp>
        <p:nvSpPr>
          <p:cNvPr id="3" name="Content Placeholder 2"/>
          <p:cNvSpPr>
            <a:spLocks noGrp="1"/>
          </p:cNvSpPr>
          <p:nvPr>
            <p:ph idx="1"/>
          </p:nvPr>
        </p:nvSpPr>
        <p:spPr/>
        <p:txBody>
          <a:bodyPr/>
          <a:lstStyle/>
          <a:p>
            <a:r>
              <a:rPr lang="en-US" dirty="0" smtClean="0"/>
              <a:t>In what ways did citizens have to sacrifice during WWII? </a:t>
            </a:r>
          </a:p>
          <a:p>
            <a:r>
              <a:rPr lang="en-US" dirty="0" smtClean="0"/>
              <a:t>If we had a global war today, in what ways would citizens suffer? </a:t>
            </a:r>
          </a:p>
          <a:p>
            <a:endParaRPr lang="en-US" dirty="0" smtClean="0"/>
          </a:p>
          <a:p>
            <a:r>
              <a:rPr lang="en-US" dirty="0" smtClean="0"/>
              <a:t>Get out an </a:t>
            </a:r>
            <a:r>
              <a:rPr lang="en-US" dirty="0" err="1" smtClean="0"/>
              <a:t>iPad</a:t>
            </a:r>
            <a:endParaRPr lang="en-US" dirty="0" smtClean="0"/>
          </a:p>
          <a:p>
            <a:r>
              <a:rPr lang="en-US" dirty="0" smtClean="0"/>
              <a:t>Log in to clevelandhistory.weebly.com</a:t>
            </a:r>
          </a:p>
          <a:p>
            <a:pPr>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066800"/>
            <a:ext cx="8382000" cy="341376"/>
          </a:xfrm>
        </p:spPr>
        <p:txBody>
          <a:bodyPr>
            <a:normAutofit fontScale="90000"/>
          </a:bodyPr>
          <a:lstStyle/>
          <a:p>
            <a:pPr>
              <a:spcBef>
                <a:spcPct val="50000"/>
              </a:spcBef>
            </a:pPr>
            <a:r>
              <a:rPr lang="en-GB" dirty="0" smtClean="0">
                <a:solidFill>
                  <a:srgbClr val="FF0000"/>
                </a:solidFill>
              </a:rPr>
              <a:t/>
            </a:r>
            <a:br>
              <a:rPr lang="en-GB" dirty="0" smtClean="0">
                <a:solidFill>
                  <a:srgbClr val="FF0000"/>
                </a:solidFill>
              </a:rPr>
            </a:br>
            <a:r>
              <a:rPr lang="en-GB" sz="3300" dirty="0" smtClean="0">
                <a:latin typeface="Arial" charset="0"/>
              </a:rPr>
              <a:t>September 1939: Germany invaded Poland</a:t>
            </a:r>
            <a:r>
              <a:rPr lang="en-US" dirty="0" smtClean="0">
                <a:latin typeface="Arial" charset="0"/>
              </a:rPr>
              <a:t/>
            </a:r>
            <a:br>
              <a:rPr lang="en-US" dirty="0" smtClean="0">
                <a:latin typeface="Arial" charset="0"/>
              </a:rPr>
            </a:br>
            <a:endParaRPr lang="en-US" dirty="0"/>
          </a:p>
        </p:txBody>
      </p:sp>
      <p:sp>
        <p:nvSpPr>
          <p:cNvPr id="3080" name="Rectangle 8"/>
          <p:cNvSpPr>
            <a:spLocks noGrp="1" noChangeArrowheads="1"/>
          </p:cNvSpPr>
          <p:nvPr>
            <p:ph idx="1"/>
          </p:nvPr>
        </p:nvSpPr>
        <p:spPr/>
        <p:txBody>
          <a:bodyPr>
            <a:noAutofit/>
          </a:bodyPr>
          <a:lstStyle/>
          <a:p>
            <a:pPr algn="l">
              <a:lnSpc>
                <a:spcPct val="80000"/>
              </a:lnSpc>
            </a:pPr>
            <a:r>
              <a:rPr lang="en-GB" sz="2400" dirty="0" smtClean="0">
                <a:solidFill>
                  <a:srgbClr val="FF0000"/>
                </a:solidFill>
              </a:rPr>
              <a:t>This started a war </a:t>
            </a:r>
            <a:r>
              <a:rPr lang="en-GB" sz="2400" dirty="0">
                <a:solidFill>
                  <a:srgbClr val="FF0000"/>
                </a:solidFill>
              </a:rPr>
              <a:t>with Britain and France.</a:t>
            </a:r>
            <a:endParaRPr lang="en-US" sz="2400" dirty="0">
              <a:solidFill>
                <a:srgbClr val="FF0000"/>
              </a:solidFill>
            </a:endParaRPr>
          </a:p>
        </p:txBody>
      </p:sp>
      <p:pic>
        <p:nvPicPr>
          <p:cNvPr id="3082" name="Picture 10" descr="ww2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514600"/>
            <a:ext cx="4876800" cy="3648097"/>
          </a:xfrm>
          <a:prstGeom prst="rect">
            <a:avLst/>
          </a:prstGeom>
          <a:noFill/>
          <a:extLst>
            <a:ext uri="{909E8E84-426E-40DD-AFC4-6F175D3DCCD1}">
              <a14:hiddenFill xmlns:a14="http://schemas.microsoft.com/office/drawing/2010/main" xmlns="">
                <a:solidFill>
                  <a:srgbClr val="FFFFFF"/>
                </a:solidFill>
              </a14:hiddenFill>
            </a:ext>
          </a:extLst>
        </p:spPr>
      </p:pic>
      <p:sp>
        <p:nvSpPr>
          <p:cNvPr id="3083" name="Text Box 11"/>
          <p:cNvSpPr txBox="1">
            <a:spLocks noChangeArrowheads="1"/>
          </p:cNvSpPr>
          <p:nvPr/>
        </p:nvSpPr>
        <p:spPr bwMode="auto">
          <a:xfrm>
            <a:off x="468313" y="188912"/>
            <a:ext cx="5246687" cy="600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spcBef>
                <a:spcPct val="50000"/>
              </a:spcBef>
            </a:pPr>
            <a:r>
              <a:rPr lang="en-GB" sz="3300" dirty="0" smtClean="0">
                <a:solidFill>
                  <a:srgbClr val="FF0000"/>
                </a:solidFill>
              </a:rPr>
              <a:t>World War II Begins</a:t>
            </a:r>
            <a:endParaRPr lang="en-US" sz="3300" b="1" dirty="0">
              <a:latin typeface="Arial" charset="0"/>
            </a:endParaRPr>
          </a:p>
        </p:txBody>
      </p:sp>
      <p:sp>
        <p:nvSpPr>
          <p:cNvPr id="3084" name="Text Box 12"/>
          <p:cNvSpPr txBox="1">
            <a:spLocks noChangeArrowheads="1"/>
          </p:cNvSpPr>
          <p:nvPr/>
        </p:nvSpPr>
        <p:spPr bwMode="auto">
          <a:xfrm>
            <a:off x="6156325" y="5445125"/>
            <a:ext cx="2159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sz="1000" dirty="0">
                <a:latin typeface="Arial" charset="0"/>
              </a:rPr>
              <a:t>German troops marching into Warsaw, the capital of Poland.</a:t>
            </a:r>
            <a:endParaRPr lang="en-US" sz="1000" dirty="0">
              <a:latin typeface="Arial" charset="0"/>
            </a:endParaRPr>
          </a:p>
        </p:txBody>
      </p:sp>
    </p:spTree>
    <p:extLst>
      <p:ext uri="{BB962C8B-B14F-4D97-AF65-F5344CB8AC3E}">
        <p14:creationId xmlns:p14="http://schemas.microsoft.com/office/powerpoint/2010/main" xmlns="" val="2671215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Imperialism </a:t>
            </a:r>
            <a:endParaRPr lang="en-US" dirty="0"/>
          </a:p>
        </p:txBody>
      </p:sp>
      <p:sp>
        <p:nvSpPr>
          <p:cNvPr id="3" name="Content Placeholder 2"/>
          <p:cNvSpPr>
            <a:spLocks noGrp="1"/>
          </p:cNvSpPr>
          <p:nvPr>
            <p:ph idx="1"/>
          </p:nvPr>
        </p:nvSpPr>
        <p:spPr/>
        <p:txBody>
          <a:bodyPr/>
          <a:lstStyle/>
          <a:p>
            <a:r>
              <a:rPr lang="en-US" dirty="0" smtClean="0"/>
              <a:t>Japan did not have access to natural resources despite being a fairly modernized country.</a:t>
            </a:r>
          </a:p>
          <a:p>
            <a:r>
              <a:rPr lang="en-US" dirty="0" smtClean="0"/>
              <a:t>Invaded Manchuria</a:t>
            </a:r>
          </a:p>
          <a:p>
            <a:r>
              <a:rPr lang="en-US" dirty="0" smtClean="0"/>
              <a:t>Invaded coastal cities of China </a:t>
            </a:r>
          </a:p>
          <a:p>
            <a:endParaRPr lang="en-US" dirty="0" smtClean="0"/>
          </a:p>
          <a:p>
            <a:r>
              <a:rPr lang="en-US" dirty="0" smtClean="0"/>
              <a:t>By 1940, Germany, Italy, and Japan</a:t>
            </a:r>
          </a:p>
          <a:p>
            <a:pPr>
              <a:buNone/>
            </a:pPr>
            <a:r>
              <a:rPr lang="en-US" dirty="0" smtClean="0"/>
              <a:t> had formed an alliance known as </a:t>
            </a:r>
          </a:p>
          <a:p>
            <a:pPr>
              <a:buNone/>
            </a:pPr>
            <a:r>
              <a:rPr lang="en-US" dirty="0" smtClean="0"/>
              <a:t>the </a:t>
            </a:r>
            <a:r>
              <a:rPr lang="en-US" b="1" dirty="0" smtClean="0">
                <a:solidFill>
                  <a:srgbClr val="FF0000"/>
                </a:solidFill>
              </a:rPr>
              <a:t>Axis Powers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 </a:t>
            </a:r>
            <a:endParaRPr lang="en-US" dirty="0"/>
          </a:p>
        </p:txBody>
      </p:sp>
      <p:sp>
        <p:nvSpPr>
          <p:cNvPr id="3" name="Content Placeholder 2"/>
          <p:cNvSpPr>
            <a:spLocks noGrp="1"/>
          </p:cNvSpPr>
          <p:nvPr>
            <p:ph idx="1"/>
          </p:nvPr>
        </p:nvSpPr>
        <p:spPr/>
        <p:txBody>
          <a:bodyPr/>
          <a:lstStyle/>
          <a:p>
            <a:r>
              <a:rPr lang="en-US" dirty="0" smtClean="0"/>
              <a:t>List the Axis Powers.</a:t>
            </a:r>
          </a:p>
          <a:p>
            <a:r>
              <a:rPr lang="en-US" dirty="0" smtClean="0"/>
              <a:t>List the Allied Powers.</a:t>
            </a:r>
          </a:p>
          <a:p>
            <a:r>
              <a:rPr lang="en-US" dirty="0" smtClean="0"/>
              <a:t>When was WWII?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1940 </a:t>
            </a:r>
            <a:endParaRPr lang="en-US" dirty="0"/>
          </a:p>
        </p:txBody>
      </p:sp>
      <p:sp>
        <p:nvSpPr>
          <p:cNvPr id="3" name="Content Placeholder 2"/>
          <p:cNvSpPr>
            <a:spLocks noGrp="1"/>
          </p:cNvSpPr>
          <p:nvPr>
            <p:ph idx="1"/>
          </p:nvPr>
        </p:nvSpPr>
        <p:spPr/>
        <p:txBody>
          <a:bodyPr/>
          <a:lstStyle/>
          <a:p>
            <a:r>
              <a:rPr lang="en-US" dirty="0" smtClean="0"/>
              <a:t>Hitler conquered Denmark and Norway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84213" y="260350"/>
            <a:ext cx="7772400" cy="1470025"/>
          </a:xfrm>
        </p:spPr>
        <p:txBody>
          <a:bodyPr>
            <a:normAutofit fontScale="90000"/>
          </a:bodyPr>
          <a:lstStyle/>
          <a:p>
            <a:r>
              <a:rPr lang="en-GB" sz="3600" dirty="0"/>
              <a:t>May 1940: </a:t>
            </a:r>
            <a:r>
              <a:rPr lang="en-GB" sz="3600" dirty="0" smtClean="0"/>
              <a:t>Nazi Germany then took over Belgium, the Netherlands, and Greece</a:t>
            </a:r>
            <a:endParaRPr lang="en-US" sz="3600" dirty="0"/>
          </a:p>
        </p:txBody>
      </p:sp>
      <p:sp>
        <p:nvSpPr>
          <p:cNvPr id="6149" name="Rectangle 5"/>
          <p:cNvSpPr>
            <a:spLocks noGrp="1" noChangeArrowheads="1"/>
          </p:cNvSpPr>
          <p:nvPr>
            <p:ph type="subTitle" idx="1"/>
          </p:nvPr>
        </p:nvSpPr>
        <p:spPr>
          <a:xfrm>
            <a:off x="4724400" y="1600200"/>
            <a:ext cx="3344862" cy="3384550"/>
          </a:xfrm>
        </p:spPr>
        <p:txBody>
          <a:bodyPr/>
          <a:lstStyle/>
          <a:p>
            <a:pPr algn="l">
              <a:lnSpc>
                <a:spcPct val="90000"/>
              </a:lnSpc>
            </a:pPr>
            <a:r>
              <a:rPr lang="en-GB" sz="2400" dirty="0"/>
              <a:t>In May 1940, Germany used Blitzkrieg tactics to attack France and the Netherlands.</a:t>
            </a:r>
          </a:p>
          <a:p>
            <a:pPr algn="l">
              <a:lnSpc>
                <a:spcPct val="90000"/>
              </a:lnSpc>
            </a:pPr>
            <a:endParaRPr lang="en-GB" sz="2400" dirty="0"/>
          </a:p>
          <a:p>
            <a:pPr algn="l">
              <a:lnSpc>
                <a:spcPct val="90000"/>
              </a:lnSpc>
            </a:pPr>
            <a:r>
              <a:rPr lang="en-GB" sz="2400" dirty="0"/>
              <a:t> British troops were forced to retreat from the beaches of Dunkirk in northern France.</a:t>
            </a:r>
            <a:endParaRPr lang="en-US" sz="2400" dirty="0"/>
          </a:p>
        </p:txBody>
      </p:sp>
      <p:pic>
        <p:nvPicPr>
          <p:cNvPr id="6151" name="Picture 7" descr="dunki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1773238"/>
            <a:ext cx="3810000" cy="4467225"/>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Text Box 8"/>
          <p:cNvSpPr txBox="1">
            <a:spLocks noChangeArrowheads="1"/>
          </p:cNvSpPr>
          <p:nvPr/>
        </p:nvSpPr>
        <p:spPr bwMode="auto">
          <a:xfrm>
            <a:off x="4211638" y="5734050"/>
            <a:ext cx="1944687"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sz="1600">
                <a:latin typeface="Arial" charset="0"/>
              </a:rPr>
              <a:t>Captured British troops, May 1940</a:t>
            </a:r>
            <a:endParaRPr lang="en-US" sz="1600">
              <a:latin typeface="Arial" charset="0"/>
            </a:endParaRPr>
          </a:p>
        </p:txBody>
      </p:sp>
    </p:spTree>
    <p:extLst>
      <p:ext uri="{BB962C8B-B14F-4D97-AF65-F5344CB8AC3E}">
        <p14:creationId xmlns:p14="http://schemas.microsoft.com/office/powerpoint/2010/main" xmlns="" val="6858170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260350"/>
            <a:ext cx="7772400" cy="1008063"/>
          </a:xfrm>
        </p:spPr>
        <p:txBody>
          <a:bodyPr>
            <a:normAutofit/>
          </a:bodyPr>
          <a:lstStyle/>
          <a:p>
            <a:r>
              <a:rPr lang="en-GB" sz="3200" dirty="0"/>
              <a:t>By June 1940, France had surrendered to the </a:t>
            </a:r>
            <a:r>
              <a:rPr lang="en-GB" sz="3200" dirty="0" smtClean="0"/>
              <a:t>Germans.</a:t>
            </a:r>
            <a:endParaRPr lang="en-US" sz="3200" dirty="0"/>
          </a:p>
        </p:txBody>
      </p:sp>
      <p:sp>
        <p:nvSpPr>
          <p:cNvPr id="8197" name="Rectangle 5"/>
          <p:cNvSpPr>
            <a:spLocks noGrp="1" noChangeArrowheads="1"/>
          </p:cNvSpPr>
          <p:nvPr>
            <p:ph type="subTitle" idx="1"/>
          </p:nvPr>
        </p:nvSpPr>
        <p:spPr>
          <a:xfrm>
            <a:off x="5364163" y="2349500"/>
            <a:ext cx="3095625" cy="1752600"/>
          </a:xfrm>
        </p:spPr>
        <p:txBody>
          <a:bodyPr/>
          <a:lstStyle/>
          <a:p>
            <a:pPr algn="l">
              <a:lnSpc>
                <a:spcPct val="90000"/>
              </a:lnSpc>
            </a:pPr>
            <a:r>
              <a:rPr lang="en-GB" sz="2400" dirty="0"/>
              <a:t>Britain now stood alone as the last remaining enemy of Hitler’s Germany in Western Europe.</a:t>
            </a:r>
            <a:endParaRPr lang="en-US" sz="2400" dirty="0"/>
          </a:p>
        </p:txBody>
      </p:sp>
      <p:pic>
        <p:nvPicPr>
          <p:cNvPr id="8199" name="Picture 7" descr="par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1341438"/>
            <a:ext cx="3810000" cy="5305425"/>
          </a:xfrm>
          <a:prstGeom prst="rect">
            <a:avLst/>
          </a:prstGeom>
          <a:noFill/>
          <a:extLst>
            <a:ext uri="{909E8E84-426E-40DD-AFC4-6F175D3DCCD1}">
              <a14:hiddenFill xmlns:a14="http://schemas.microsoft.com/office/drawing/2010/main" xmlns="">
                <a:solidFill>
                  <a:srgbClr val="FFFFFF"/>
                </a:solidFill>
              </a14:hiddenFill>
            </a:ext>
          </a:extLst>
        </p:spPr>
      </p:pic>
      <p:sp>
        <p:nvSpPr>
          <p:cNvPr id="8200" name="Text Box 8"/>
          <p:cNvSpPr txBox="1">
            <a:spLocks noChangeArrowheads="1"/>
          </p:cNvSpPr>
          <p:nvPr/>
        </p:nvSpPr>
        <p:spPr bwMode="auto">
          <a:xfrm>
            <a:off x="5148263" y="5734050"/>
            <a:ext cx="3024187"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sz="1400">
                <a:latin typeface="Arial" charset="0"/>
              </a:rPr>
              <a:t>Adolf Hitler tours Paris after his successful invasion.</a:t>
            </a:r>
            <a:endParaRPr lang="en-US" sz="1400">
              <a:latin typeface="Arial" charset="0"/>
            </a:endParaRPr>
          </a:p>
        </p:txBody>
      </p:sp>
    </p:spTree>
    <p:extLst>
      <p:ext uri="{BB962C8B-B14F-4D97-AF65-F5344CB8AC3E}">
        <p14:creationId xmlns:p14="http://schemas.microsoft.com/office/powerpoint/2010/main" xmlns="" val="3148243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Hitler hoped to avoid a war with Great Britain and focus on the east, but Great Britain would not make peace with an aggressor like Germany.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Britain </a:t>
            </a:r>
            <a:endParaRPr lang="en-US" dirty="0"/>
          </a:p>
        </p:txBody>
      </p:sp>
      <p:sp>
        <p:nvSpPr>
          <p:cNvPr id="3" name="Content Placeholder 2"/>
          <p:cNvSpPr>
            <a:spLocks noGrp="1"/>
          </p:cNvSpPr>
          <p:nvPr>
            <p:ph idx="1"/>
          </p:nvPr>
        </p:nvSpPr>
        <p:spPr/>
        <p:txBody>
          <a:bodyPr/>
          <a:lstStyle/>
          <a:p>
            <a:r>
              <a:rPr lang="en-US" dirty="0" smtClean="0"/>
              <a:t>Winston Churchill – Prime Minister</a:t>
            </a:r>
          </a:p>
          <a:p>
            <a:r>
              <a:rPr lang="en-US" dirty="0" smtClean="0"/>
              <a:t>Hitler knew that he had to destroy Britain’s mighty Royal Air Force before he could cross the English Channel and launch an invasion of England </a:t>
            </a:r>
          </a:p>
          <a:p>
            <a:r>
              <a:rPr lang="en-US" dirty="0" smtClean="0"/>
              <a:t>Battle of Britain - July – October 1940</a:t>
            </a:r>
          </a:p>
          <a:p>
            <a:r>
              <a:rPr lang="en-US" dirty="0" smtClean="0"/>
              <a:t>Britain resisted long enough for Hitler to give up any idea of invading Great Britain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684213" y="260350"/>
            <a:ext cx="7772400" cy="720725"/>
          </a:xfrm>
        </p:spPr>
        <p:txBody>
          <a:bodyPr>
            <a:normAutofit fontScale="90000"/>
          </a:bodyPr>
          <a:lstStyle/>
          <a:p>
            <a:r>
              <a:rPr lang="en-GB" sz="4000" dirty="0"/>
              <a:t>September 1940-May 1941: the Blitz</a:t>
            </a:r>
            <a:endParaRPr lang="en-US" sz="4000" dirty="0"/>
          </a:p>
        </p:txBody>
      </p:sp>
      <p:sp>
        <p:nvSpPr>
          <p:cNvPr id="10245" name="Rectangle 5"/>
          <p:cNvSpPr>
            <a:spLocks noGrp="1" noChangeArrowheads="1"/>
          </p:cNvSpPr>
          <p:nvPr>
            <p:ph type="subTitle" idx="1"/>
          </p:nvPr>
        </p:nvSpPr>
        <p:spPr>
          <a:xfrm>
            <a:off x="3924300" y="1268413"/>
            <a:ext cx="4713288" cy="1752600"/>
          </a:xfrm>
        </p:spPr>
        <p:txBody>
          <a:bodyPr/>
          <a:lstStyle/>
          <a:p>
            <a:pPr algn="l">
              <a:lnSpc>
                <a:spcPct val="80000"/>
              </a:lnSpc>
            </a:pPr>
            <a:r>
              <a:rPr lang="en-GB" sz="2000" dirty="0"/>
              <a:t>For the following nine months, the German air force (Luftwaffe) launched repeated bombing raids on British towns and cities. This was known as the BLITZ and was an attempt to bomb Britain into submission.</a:t>
            </a:r>
            <a:endParaRPr lang="en-US" sz="2000" dirty="0"/>
          </a:p>
        </p:txBody>
      </p:sp>
      <p:pic>
        <p:nvPicPr>
          <p:cNvPr id="10247" name="Picture 7" descr="200px-Surreydocks19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1268413"/>
            <a:ext cx="2963862" cy="3600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9" name="Picture 9" descr="blit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0200" y="3068638"/>
            <a:ext cx="4000500" cy="3246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6245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611188" y="333375"/>
            <a:ext cx="7772400" cy="863600"/>
          </a:xfrm>
        </p:spPr>
        <p:txBody>
          <a:bodyPr/>
          <a:lstStyle/>
          <a:p>
            <a:r>
              <a:rPr lang="en-GB" sz="3600" dirty="0"/>
              <a:t>Operation Barbarossa, June 1941</a:t>
            </a:r>
            <a:endParaRPr lang="en-US" sz="3600" dirty="0"/>
          </a:p>
        </p:txBody>
      </p:sp>
      <p:sp>
        <p:nvSpPr>
          <p:cNvPr id="12293" name="Rectangle 5"/>
          <p:cNvSpPr>
            <a:spLocks noGrp="1" noChangeArrowheads="1"/>
          </p:cNvSpPr>
          <p:nvPr>
            <p:ph type="subTitle" idx="1"/>
          </p:nvPr>
        </p:nvSpPr>
        <p:spPr>
          <a:xfrm>
            <a:off x="827088" y="4868863"/>
            <a:ext cx="6832600" cy="1752600"/>
          </a:xfrm>
        </p:spPr>
        <p:txBody>
          <a:bodyPr/>
          <a:lstStyle/>
          <a:p>
            <a:pPr algn="l">
              <a:lnSpc>
                <a:spcPct val="80000"/>
              </a:lnSpc>
            </a:pPr>
            <a:r>
              <a:rPr lang="en-GB" sz="1800" dirty="0"/>
              <a:t>But in May, 1941, Hitler ordered a change of tactics. He decided to halt the bombing of Britain and launch an attack against </a:t>
            </a:r>
            <a:r>
              <a:rPr lang="en-GB" sz="1800" dirty="0" smtClean="0"/>
              <a:t>the Soviet Union. </a:t>
            </a:r>
            <a:r>
              <a:rPr lang="en-GB" sz="1800" dirty="0"/>
              <a:t>He betrayed Stalin and ignored the promises he had made.</a:t>
            </a:r>
          </a:p>
          <a:p>
            <a:pPr algn="l">
              <a:lnSpc>
                <a:spcPct val="80000"/>
              </a:lnSpc>
            </a:pPr>
            <a:endParaRPr lang="en-GB" sz="1800" dirty="0"/>
          </a:p>
          <a:p>
            <a:pPr algn="l">
              <a:lnSpc>
                <a:spcPct val="80000"/>
              </a:lnSpc>
            </a:pPr>
            <a:r>
              <a:rPr lang="en-GB" sz="1800" dirty="0"/>
              <a:t>This was a bold move that would prove to be an important turning point in the War.</a:t>
            </a:r>
            <a:endParaRPr lang="en-US" sz="1800" dirty="0"/>
          </a:p>
        </p:txBody>
      </p:sp>
      <p:pic>
        <p:nvPicPr>
          <p:cNvPr id="12295" name="Picture 7" descr="166490390_24961301a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1284288"/>
            <a:ext cx="5472112" cy="3379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082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Question </a:t>
            </a:r>
            <a:endParaRPr lang="en-US" dirty="0"/>
          </a:p>
        </p:txBody>
      </p:sp>
      <p:sp>
        <p:nvSpPr>
          <p:cNvPr id="3" name="Content Placeholder 2"/>
          <p:cNvSpPr>
            <a:spLocks noGrp="1"/>
          </p:cNvSpPr>
          <p:nvPr>
            <p:ph idx="1"/>
          </p:nvPr>
        </p:nvSpPr>
        <p:spPr/>
        <p:txBody>
          <a:bodyPr/>
          <a:lstStyle/>
          <a:p>
            <a:r>
              <a:rPr lang="en-US" dirty="0" smtClean="0"/>
              <a:t>What was the Final Solution?</a:t>
            </a:r>
          </a:p>
          <a:p>
            <a:endParaRPr lang="en-US" dirty="0" smtClean="0"/>
          </a:p>
          <a:p>
            <a:endParaRPr lang="en-US" dirty="0" smtClean="0"/>
          </a:p>
          <a:p>
            <a:r>
              <a:rPr lang="en-US" dirty="0" smtClean="0"/>
              <a:t>Get out study guides for WWII test. </a:t>
            </a:r>
          </a:p>
          <a:p>
            <a:r>
              <a:rPr lang="en-US" dirty="0" smtClean="0"/>
              <a:t>Don’t have a study guide? Open your textbook to chapter 16 &amp; 17 and start reading over bold terms.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Opener</a:t>
            </a:r>
            <a:endParaRPr lang="en-US" dirty="0"/>
          </a:p>
        </p:txBody>
      </p:sp>
      <p:sp>
        <p:nvSpPr>
          <p:cNvPr id="3" name="Content Placeholder 2"/>
          <p:cNvSpPr>
            <a:spLocks noGrp="1"/>
          </p:cNvSpPr>
          <p:nvPr>
            <p:ph idx="1"/>
          </p:nvPr>
        </p:nvSpPr>
        <p:spPr/>
        <p:txBody>
          <a:bodyPr/>
          <a:lstStyle/>
          <a:p>
            <a:r>
              <a:rPr lang="en-US" dirty="0" smtClean="0"/>
              <a:t>What was Operation Barbarossa? What was its significance?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t>Operation Barbarossa, June 1941</a:t>
            </a:r>
            <a:endParaRPr lang="en-US" dirty="0"/>
          </a:p>
        </p:txBody>
      </p:sp>
      <p:sp>
        <p:nvSpPr>
          <p:cNvPr id="3" name="Content Placeholder 2"/>
          <p:cNvSpPr>
            <a:spLocks noGrp="1"/>
          </p:cNvSpPr>
          <p:nvPr>
            <p:ph idx="1"/>
          </p:nvPr>
        </p:nvSpPr>
        <p:spPr/>
        <p:txBody>
          <a:bodyPr/>
          <a:lstStyle/>
          <a:p>
            <a:pPr>
              <a:lnSpc>
                <a:spcPct val="80000"/>
              </a:lnSpc>
            </a:pPr>
            <a:r>
              <a:rPr lang="en-GB" dirty="0" smtClean="0"/>
              <a:t>But in May, 1941, Hitler ordered a change of tactics. He decided to halt the bombing of Britain and launch an attack against the Soviet Union. </a:t>
            </a:r>
          </a:p>
          <a:p>
            <a:pPr>
              <a:lnSpc>
                <a:spcPct val="80000"/>
              </a:lnSpc>
            </a:pPr>
            <a:endParaRPr lang="en-GB" dirty="0" smtClean="0"/>
          </a:p>
          <a:p>
            <a:pPr>
              <a:lnSpc>
                <a:spcPct val="80000"/>
              </a:lnSpc>
            </a:pPr>
            <a:r>
              <a:rPr lang="en-GB" dirty="0" smtClean="0"/>
              <a:t>an important turning point in the War.</a:t>
            </a:r>
            <a:endParaRPr lang="en-US"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t>
            </a:r>
            <a:endParaRPr lang="en-US" dirty="0"/>
          </a:p>
        </p:txBody>
      </p:sp>
      <p:sp>
        <p:nvSpPr>
          <p:cNvPr id="3" name="Content Placeholder 2"/>
          <p:cNvSpPr>
            <a:spLocks noGrp="1"/>
          </p:cNvSpPr>
          <p:nvPr>
            <p:ph idx="1"/>
          </p:nvPr>
        </p:nvSpPr>
        <p:spPr/>
        <p:txBody>
          <a:bodyPr/>
          <a:lstStyle/>
          <a:p>
            <a:r>
              <a:rPr lang="en-US" dirty="0" smtClean="0"/>
              <a:t>In 1940, FDR won a third term as President </a:t>
            </a:r>
          </a:p>
          <a:p>
            <a:r>
              <a:rPr lang="en-US" dirty="0" smtClean="0"/>
              <a:t>FDR knew the US would have to get involved and told the American people, “If  Great Britain goes down, all of us in the Americas would be living at the point of a gun. </a:t>
            </a:r>
            <a:r>
              <a:rPr lang="en-US" dirty="0" smtClean="0">
                <a:solidFill>
                  <a:srgbClr val="FF0000"/>
                </a:solidFill>
              </a:rPr>
              <a:t>We must be the great arsenal of democracy.” </a:t>
            </a:r>
          </a:p>
          <a:p>
            <a:endParaRPr lang="en-US" dirty="0" smtClean="0">
              <a:solidFill>
                <a:srgbClr val="FF0000"/>
              </a:solidFill>
            </a:endParaRPr>
          </a:p>
          <a:p>
            <a:r>
              <a:rPr lang="en-US" dirty="0" smtClean="0">
                <a:solidFill>
                  <a:srgbClr val="FF0000"/>
                </a:solidFill>
              </a:rPr>
              <a:t>What does that quote mean?</a:t>
            </a:r>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Delano Roosevelt </a:t>
            </a:r>
            <a:endParaRPr lang="en-US" dirty="0"/>
          </a:p>
        </p:txBody>
      </p:sp>
      <p:sp>
        <p:nvSpPr>
          <p:cNvPr id="3" name="Content Placeholder 2"/>
          <p:cNvSpPr>
            <a:spLocks noGrp="1"/>
          </p:cNvSpPr>
          <p:nvPr>
            <p:ph idx="1"/>
          </p:nvPr>
        </p:nvSpPr>
        <p:spPr/>
        <p:txBody>
          <a:bodyPr>
            <a:normAutofit/>
          </a:bodyPr>
          <a:lstStyle/>
          <a:p>
            <a:r>
              <a:rPr lang="en-US" dirty="0" smtClean="0"/>
              <a:t>During early 1941, with war raging in Europe, Franklin Roosevelt pushed to have the United States' factories become an </a:t>
            </a:r>
            <a:r>
              <a:rPr lang="en-US" b="1" dirty="0" smtClean="0"/>
              <a:t>"arsenal of democracy" </a:t>
            </a:r>
            <a:r>
              <a:rPr lang="en-US" dirty="0" smtClean="0"/>
              <a:t>for the Allies—France, Britain, and Russia. </a:t>
            </a:r>
          </a:p>
          <a:p>
            <a:pPr>
              <a:buNone/>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Delano Roosevelt </a:t>
            </a:r>
            <a:endParaRPr lang="en-US" dirty="0"/>
          </a:p>
        </p:txBody>
      </p:sp>
      <p:sp>
        <p:nvSpPr>
          <p:cNvPr id="3" name="Content Placeholder 2"/>
          <p:cNvSpPr>
            <a:spLocks noGrp="1"/>
          </p:cNvSpPr>
          <p:nvPr>
            <p:ph idx="1"/>
          </p:nvPr>
        </p:nvSpPr>
        <p:spPr/>
        <p:txBody>
          <a:bodyPr/>
          <a:lstStyle/>
          <a:p>
            <a:r>
              <a:rPr lang="en-US" dirty="0" smtClean="0"/>
              <a:t>Franklin D. Roosevelt was the only U.S. president to be elected four times.</a:t>
            </a:r>
          </a:p>
          <a:p>
            <a:r>
              <a:rPr lang="en-US" dirty="0" smtClean="0"/>
              <a:t> He led the United States through the Great Depression and World War II.</a:t>
            </a:r>
          </a:p>
          <a:p>
            <a:r>
              <a:rPr lang="en-US" dirty="0" smtClean="0">
                <a:hlinkClick r:id="rId2"/>
              </a:rPr>
              <a:t>http://www.biography.com/people/franklin-d-roosevelt-9463381</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Isolationist sentiment diminishes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As Americans learned more about the war's atrocities, isolationist sentiment diminished. Roosevelt took advantage, standing firm against the Axis Powers of Germany, Italy, and Japan.</a:t>
            </a:r>
          </a:p>
          <a:p>
            <a:pPr>
              <a:buNone/>
            </a:pPr>
            <a:endParaRPr lang="en-US" dirty="0" smtClean="0"/>
          </a:p>
          <a:p>
            <a:r>
              <a:rPr lang="en-US" dirty="0" smtClean="0"/>
              <a:t>Bipartisan support in Congress expanded the Army and Navy and increased the flow of supplies to the Allies. </a:t>
            </a:r>
          </a:p>
          <a:p>
            <a:r>
              <a:rPr lang="en-US" dirty="0" smtClean="0"/>
              <a:t>Hopes of keeping the United States out of war ended with the Japanese attack on Pearl Harbor on December 7, 1941.</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Lend-Lease Act </a:t>
            </a:r>
            <a:endParaRPr lang="en-US" dirty="0"/>
          </a:p>
        </p:txBody>
      </p:sp>
      <p:sp>
        <p:nvSpPr>
          <p:cNvPr id="3" name="Content Placeholder 2"/>
          <p:cNvSpPr>
            <a:spLocks noGrp="1"/>
          </p:cNvSpPr>
          <p:nvPr>
            <p:ph idx="1"/>
          </p:nvPr>
        </p:nvSpPr>
        <p:spPr/>
        <p:txBody>
          <a:bodyPr/>
          <a:lstStyle/>
          <a:p>
            <a:r>
              <a:rPr lang="en-US" dirty="0" smtClean="0"/>
              <a:t>Could send aid to any nation whose defense was considered vital to United State’s national security </a:t>
            </a:r>
          </a:p>
          <a:p>
            <a:r>
              <a:rPr lang="en-US" dirty="0" smtClean="0"/>
              <a:t>“If your neighbor’s house is on fire, you don’t sell him a hose, you give it to him. Then, you take it back after the fire is out. This helps your neighbor and makes sure that the fire doesn’t spread to your own house.”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Imperialist Japan </a:t>
            </a:r>
            <a:endParaRPr lang="en-US" dirty="0"/>
          </a:p>
        </p:txBody>
      </p:sp>
      <p:sp>
        <p:nvSpPr>
          <p:cNvPr id="3" name="Content Placeholder 2"/>
          <p:cNvSpPr>
            <a:spLocks noGrp="1"/>
          </p:cNvSpPr>
          <p:nvPr>
            <p:ph idx="1"/>
          </p:nvPr>
        </p:nvSpPr>
        <p:spPr/>
        <p:txBody>
          <a:bodyPr/>
          <a:lstStyle/>
          <a:p>
            <a:r>
              <a:rPr lang="en-US" dirty="0" smtClean="0"/>
              <a:t>Wanted to expand but the US naval fleet at Pearl Harbor was in the way </a:t>
            </a:r>
          </a:p>
          <a:p>
            <a:r>
              <a:rPr lang="en-US" dirty="0" smtClean="0"/>
              <a:t>Admiral </a:t>
            </a:r>
            <a:r>
              <a:rPr lang="en-US" dirty="0" err="1" smtClean="0"/>
              <a:t>Isoroku</a:t>
            </a:r>
            <a:r>
              <a:rPr lang="en-US" dirty="0" smtClean="0"/>
              <a:t> Yamamoto’s plan was all but impossible, but he decided to sail 6 aircraft carriers (huge ships that carry war planes) across the Pacific undetected and launch a surprise attack on Pearl Harbor.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 knew that Japan was planning an attack.</a:t>
            </a:r>
          </a:p>
          <a:p>
            <a:r>
              <a:rPr lang="en-US" dirty="0" smtClean="0"/>
              <a:t>A few minutes before 8 a.m. on Dec. 7</a:t>
            </a:r>
            <a:r>
              <a:rPr lang="en-US" baseline="30000" dirty="0" smtClean="0"/>
              <a:t>th</a:t>
            </a:r>
            <a:r>
              <a:rPr lang="en-US" dirty="0" smtClean="0"/>
              <a:t> 1941, Japanese airplanes began the first wave of bombings on the Pacific fleet at Pearl Harbor. </a:t>
            </a:r>
          </a:p>
          <a:p>
            <a:r>
              <a:rPr lang="en-US" dirty="0" smtClean="0"/>
              <a:t>In less than 2 hours, the Japanese air attack sank or seriously damaged a dozen naval vessels, destroyed almost 200 warplanes, and killed or wounded nearly 3,000 people. </a:t>
            </a:r>
          </a:p>
          <a:p>
            <a:r>
              <a:rPr lang="en-US" dirty="0" smtClean="0"/>
              <a:t>FDR emotionally described Dec. 7</a:t>
            </a:r>
            <a:r>
              <a:rPr lang="en-US" baseline="30000" dirty="0" smtClean="0"/>
              <a:t>th</a:t>
            </a:r>
            <a:r>
              <a:rPr lang="en-US" dirty="0" smtClean="0"/>
              <a:t> as “a day which will live in infamy.” </a:t>
            </a:r>
          </a:p>
          <a:p>
            <a:r>
              <a:rPr lang="en-US" dirty="0" smtClean="0"/>
              <a:t>The US entered World War II on the Allied Powers side.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Bio: </a:t>
            </a:r>
            <a:r>
              <a:rPr lang="en-US" dirty="0" err="1" smtClean="0"/>
              <a:t>Tojo</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smtClean="0">
                <a:hlinkClick r:id="rId2"/>
              </a:rPr>
              <a:t>www.youtube.com/watch?v=wSQJVkAfQ0A</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World War II </a:t>
            </a:r>
            <a:endParaRPr lang="en-US" dirty="0"/>
          </a:p>
        </p:txBody>
      </p:sp>
      <p:sp>
        <p:nvSpPr>
          <p:cNvPr id="3" name="Content Placeholder 2"/>
          <p:cNvSpPr>
            <a:spLocks noGrp="1"/>
          </p:cNvSpPr>
          <p:nvPr>
            <p:ph idx="1"/>
          </p:nvPr>
        </p:nvSpPr>
        <p:spPr/>
        <p:txBody>
          <a:bodyPr/>
          <a:lstStyle/>
          <a:p>
            <a:pPr lvl="0"/>
            <a:r>
              <a:rPr lang="en-US" dirty="0" smtClean="0"/>
              <a:t>Treaty of Versailles </a:t>
            </a:r>
          </a:p>
          <a:p>
            <a:pPr lvl="0"/>
            <a:r>
              <a:rPr lang="en-US" dirty="0" smtClean="0"/>
              <a:t>Failure of the League of Nations</a:t>
            </a:r>
          </a:p>
          <a:p>
            <a:pPr lvl="0"/>
            <a:r>
              <a:rPr lang="en-US" dirty="0" smtClean="0"/>
              <a:t>Fascism</a:t>
            </a:r>
          </a:p>
          <a:p>
            <a:pPr lvl="0"/>
            <a:r>
              <a:rPr lang="en-US" dirty="0" smtClean="0"/>
              <a:t>Japanese imperialism</a:t>
            </a:r>
          </a:p>
          <a:p>
            <a:pPr lvl="0"/>
            <a:r>
              <a:rPr lang="en-US" dirty="0" smtClean="0"/>
              <a:t> Economic  Worldwide problems </a:t>
            </a:r>
            <a:endParaRPr lang="en-US" dirty="0"/>
          </a:p>
        </p:txBody>
      </p:sp>
    </p:spTree>
    <p:extLst>
      <p:ext uri="{BB962C8B-B14F-4D97-AF65-F5344CB8AC3E}">
        <p14:creationId xmlns:p14="http://schemas.microsoft.com/office/powerpoint/2010/main" xmlns="" val="33046502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normAutofit fontScale="92500" lnSpcReduction="20000"/>
          </a:bodyPr>
          <a:lstStyle/>
          <a:p>
            <a:pPr marL="633222" indent="-514350">
              <a:buFont typeface="+mj-lt"/>
              <a:buAutoNum type="arabicPeriod"/>
            </a:pPr>
            <a:r>
              <a:rPr lang="en-US" dirty="0" smtClean="0"/>
              <a:t>How did the Treaty of Versailles and the failure of the League of Nations contribute to the onset of WWII?</a:t>
            </a:r>
          </a:p>
          <a:p>
            <a:pPr marL="633222" indent="-514350">
              <a:buFont typeface="+mj-lt"/>
              <a:buAutoNum type="arabicPeriod"/>
            </a:pPr>
            <a:r>
              <a:rPr lang="en-US" dirty="0" smtClean="0"/>
              <a:t>What is anti-Semitism? How did Hitler use Anti-</a:t>
            </a:r>
            <a:r>
              <a:rPr lang="en-US" dirty="0" err="1" smtClean="0"/>
              <a:t>semitism</a:t>
            </a:r>
            <a:r>
              <a:rPr lang="en-US" dirty="0" smtClean="0"/>
              <a:t> to gain support for his leadership in Germany?</a:t>
            </a:r>
          </a:p>
          <a:p>
            <a:pPr marL="633222" indent="-514350">
              <a:buFont typeface="+mj-lt"/>
              <a:buAutoNum type="arabicPeriod"/>
            </a:pPr>
            <a:r>
              <a:rPr lang="en-US" dirty="0" smtClean="0"/>
              <a:t>How did Japanese imperialism contribute to the onset of WWII?</a:t>
            </a:r>
          </a:p>
          <a:p>
            <a:pPr marL="633222" indent="-514350">
              <a:buFont typeface="+mj-lt"/>
              <a:buAutoNum type="arabicPeriod"/>
            </a:pPr>
            <a:r>
              <a:rPr lang="en-US" dirty="0" smtClean="0"/>
              <a:t>What happened at Pearl Harbor? How did it contribute to US involvement in World War II? </a:t>
            </a:r>
          </a:p>
          <a:p>
            <a:pPr marL="633222" indent="-514350">
              <a:buFont typeface="+mj-lt"/>
              <a:buAutoNum type="arabicPeriod"/>
            </a:pPr>
            <a:r>
              <a:rPr lang="en-US" dirty="0" smtClean="0"/>
              <a:t>When was WWII?</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Vocabulary Review </a:t>
            </a:r>
            <a:endParaRPr lang="en-US" dirty="0"/>
          </a:p>
        </p:txBody>
      </p:sp>
      <p:sp>
        <p:nvSpPr>
          <p:cNvPr id="3" name="Content Placeholder 2"/>
          <p:cNvSpPr>
            <a:spLocks noGrp="1"/>
          </p:cNvSpPr>
          <p:nvPr>
            <p:ph idx="1"/>
          </p:nvPr>
        </p:nvSpPr>
        <p:spPr/>
        <p:txBody>
          <a:bodyPr/>
          <a:lstStyle/>
          <a:p>
            <a:r>
              <a:rPr lang="en-US" dirty="0" smtClean="0"/>
              <a:t>Totalitarianism </a:t>
            </a:r>
          </a:p>
          <a:p>
            <a:r>
              <a:rPr lang="en-US" dirty="0" smtClean="0"/>
              <a:t>Fascism</a:t>
            </a:r>
          </a:p>
          <a:p>
            <a:r>
              <a:rPr lang="en-US" dirty="0" smtClean="0"/>
              <a:t>Communism </a:t>
            </a:r>
          </a:p>
          <a:p>
            <a:r>
              <a:rPr lang="en-US" dirty="0" smtClean="0"/>
              <a:t>Nationalism </a:t>
            </a:r>
          </a:p>
          <a:p>
            <a:r>
              <a:rPr lang="en-US" dirty="0" smtClean="0"/>
              <a:t>Anti-Semitism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Totalitarianism </a:t>
            </a:r>
            <a:endParaRPr lang="en-US" dirty="0"/>
          </a:p>
        </p:txBody>
      </p:sp>
      <p:sp>
        <p:nvSpPr>
          <p:cNvPr id="3" name="Content Placeholder 2"/>
          <p:cNvSpPr>
            <a:spLocks noGrp="1"/>
          </p:cNvSpPr>
          <p:nvPr>
            <p:ph idx="1"/>
          </p:nvPr>
        </p:nvSpPr>
        <p:spPr/>
        <p:txBody>
          <a:bodyPr/>
          <a:lstStyle/>
          <a:p>
            <a:r>
              <a:rPr lang="en-US" dirty="0" smtClean="0"/>
              <a:t>Political system in which the state or government has total control over the lives of citizens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 </a:t>
            </a:r>
            <a:endParaRPr lang="en-US" dirty="0"/>
          </a:p>
        </p:txBody>
      </p:sp>
      <p:sp>
        <p:nvSpPr>
          <p:cNvPr id="3" name="Content Placeholder 2"/>
          <p:cNvSpPr>
            <a:spLocks noGrp="1"/>
          </p:cNvSpPr>
          <p:nvPr>
            <p:ph idx="1"/>
          </p:nvPr>
        </p:nvSpPr>
        <p:spPr/>
        <p:txBody>
          <a:bodyPr/>
          <a:lstStyle/>
          <a:p>
            <a:r>
              <a:rPr lang="en-US" dirty="0" smtClean="0"/>
              <a:t>Totalitarian political system that emphasizes intense nationalism and military expansionism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a:t>
            </a:r>
            <a:endParaRPr lang="en-US" dirty="0"/>
          </a:p>
        </p:txBody>
      </p:sp>
      <p:sp>
        <p:nvSpPr>
          <p:cNvPr id="3" name="Content Placeholder 2"/>
          <p:cNvSpPr>
            <a:spLocks noGrp="1"/>
          </p:cNvSpPr>
          <p:nvPr>
            <p:ph idx="1"/>
          </p:nvPr>
        </p:nvSpPr>
        <p:spPr/>
        <p:txBody>
          <a:bodyPr/>
          <a:lstStyle/>
          <a:p>
            <a:r>
              <a:rPr lang="en-US" dirty="0" smtClean="0"/>
              <a:t>Economic and political philosophy advocating collective ownership of property and means of production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p:txBody>
          <a:bodyPr/>
          <a:lstStyle/>
          <a:p>
            <a:r>
              <a:rPr lang="en-US" dirty="0" smtClean="0"/>
              <a:t>Intense devotion to national interests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anti-Semitism? </a:t>
            </a:r>
            <a:endParaRPr lang="en-US" dirty="0"/>
          </a:p>
        </p:txBody>
      </p:sp>
      <p:sp>
        <p:nvSpPr>
          <p:cNvPr id="3" name="Content Placeholder 2"/>
          <p:cNvSpPr>
            <a:spLocks noGrp="1"/>
          </p:cNvSpPr>
          <p:nvPr>
            <p:ph idx="1"/>
          </p:nvPr>
        </p:nvSpPr>
        <p:spPr/>
        <p:txBody>
          <a:bodyPr/>
          <a:lstStyle/>
          <a:p>
            <a:r>
              <a:rPr lang="en-US" dirty="0" smtClean="0"/>
              <a:t>Daily opener</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Anti-Semitism </a:t>
            </a:r>
            <a:endParaRPr lang="en-US" dirty="0"/>
          </a:p>
        </p:txBody>
      </p:sp>
      <p:sp>
        <p:nvSpPr>
          <p:cNvPr id="3" name="Content Placeholder 2"/>
          <p:cNvSpPr>
            <a:spLocks noGrp="1"/>
          </p:cNvSpPr>
          <p:nvPr>
            <p:ph idx="1"/>
          </p:nvPr>
        </p:nvSpPr>
        <p:spPr/>
        <p:txBody>
          <a:bodyPr/>
          <a:lstStyle/>
          <a:p>
            <a:r>
              <a:rPr lang="en-US" dirty="0" smtClean="0"/>
              <a:t>Prejudice or discrimination against Jews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Allied Powers  vs.   Axis Powers </a:t>
            </a:r>
            <a:endParaRPr lang="en-US" dirty="0"/>
          </a:p>
        </p:txBody>
      </p:sp>
      <p:sp>
        <p:nvSpPr>
          <p:cNvPr id="5" name="Content Placeholder 4"/>
          <p:cNvSpPr>
            <a:spLocks noGrp="1"/>
          </p:cNvSpPr>
          <p:nvPr>
            <p:ph sz="half" idx="1"/>
          </p:nvPr>
        </p:nvSpPr>
        <p:spPr/>
        <p:txBody>
          <a:bodyPr>
            <a:normAutofit/>
          </a:bodyPr>
          <a:lstStyle/>
          <a:p>
            <a:r>
              <a:rPr lang="en-US" dirty="0" smtClean="0"/>
              <a:t>Great Britain</a:t>
            </a:r>
          </a:p>
          <a:p>
            <a:r>
              <a:rPr lang="en-US" dirty="0" smtClean="0"/>
              <a:t>United States</a:t>
            </a:r>
          </a:p>
          <a:p>
            <a:r>
              <a:rPr lang="en-US" dirty="0" smtClean="0"/>
              <a:t>Soviet Union</a:t>
            </a:r>
          </a:p>
          <a:p>
            <a:r>
              <a:rPr lang="en-US" sz="2200" dirty="0" smtClean="0"/>
              <a:t>France</a:t>
            </a:r>
            <a:r>
              <a:rPr lang="en-US" dirty="0" smtClean="0"/>
              <a:t> </a:t>
            </a:r>
          </a:p>
          <a:p>
            <a:endParaRPr lang="en-US" dirty="0" smtClean="0"/>
          </a:p>
          <a:p>
            <a:pPr>
              <a:buNone/>
            </a:pPr>
            <a:r>
              <a:rPr lang="en-US" b="1" dirty="0" smtClean="0"/>
              <a:t>WWII – 1939-45</a:t>
            </a:r>
          </a:p>
          <a:p>
            <a:pPr>
              <a:buNone/>
            </a:pPr>
            <a:endParaRPr lang="en-US" b="1" dirty="0" smtClean="0"/>
          </a:p>
          <a:p>
            <a:pPr>
              <a:buNone/>
            </a:pPr>
            <a:r>
              <a:rPr lang="en-US" dirty="0" smtClean="0"/>
              <a:t>US enters after Japan bombed Pearl Harbor on Dec. 7</a:t>
            </a:r>
            <a:r>
              <a:rPr lang="en-US" baseline="30000" dirty="0" smtClean="0"/>
              <a:t>th</a:t>
            </a:r>
            <a:r>
              <a:rPr lang="en-US" dirty="0" smtClean="0"/>
              <a:t>, 1941. </a:t>
            </a:r>
          </a:p>
        </p:txBody>
      </p:sp>
      <p:sp>
        <p:nvSpPr>
          <p:cNvPr id="6" name="Content Placeholder 5"/>
          <p:cNvSpPr>
            <a:spLocks noGrp="1"/>
          </p:cNvSpPr>
          <p:nvPr>
            <p:ph sz="half" idx="2"/>
          </p:nvPr>
        </p:nvSpPr>
        <p:spPr/>
        <p:txBody>
          <a:bodyPr>
            <a:normAutofit/>
          </a:bodyPr>
          <a:lstStyle/>
          <a:p>
            <a:r>
              <a:rPr lang="en-US" dirty="0" smtClean="0"/>
              <a:t>Germany</a:t>
            </a:r>
          </a:p>
          <a:p>
            <a:r>
              <a:rPr lang="en-US" dirty="0" smtClean="0"/>
              <a:t>Italy</a:t>
            </a:r>
          </a:p>
          <a:p>
            <a:r>
              <a:rPr lang="en-US" dirty="0" smtClean="0"/>
              <a:t>Japan</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for working woman </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Image result for rosie the riveter"/>
          <p:cNvPicPr>
            <a:picLocks noChangeAspect="1" noChangeArrowheads="1"/>
          </p:cNvPicPr>
          <p:nvPr/>
        </p:nvPicPr>
        <p:blipFill>
          <a:blip r:embed="rId2" cstate="print"/>
          <a:srcRect/>
          <a:stretch>
            <a:fillRect/>
          </a:stretch>
        </p:blipFill>
        <p:spPr bwMode="auto">
          <a:xfrm>
            <a:off x="2514600" y="3200400"/>
            <a:ext cx="3181350" cy="2381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DQ </a:t>
            </a:r>
            <a:endParaRPr lang="en-US" dirty="0"/>
          </a:p>
        </p:txBody>
      </p:sp>
      <p:sp>
        <p:nvSpPr>
          <p:cNvPr id="3" name="Content Placeholder 2"/>
          <p:cNvSpPr>
            <a:spLocks noGrp="1"/>
          </p:cNvSpPr>
          <p:nvPr>
            <p:ph idx="1"/>
          </p:nvPr>
        </p:nvSpPr>
        <p:spPr/>
        <p:txBody>
          <a:bodyPr/>
          <a:lstStyle/>
          <a:p>
            <a:r>
              <a:rPr lang="en-US" dirty="0" smtClean="0"/>
              <a:t>Is this artist good enough to get into a prestigious art school? </a:t>
            </a:r>
            <a:endParaRPr lang="en-US" dirty="0"/>
          </a:p>
        </p:txBody>
      </p:sp>
      <p:pic>
        <p:nvPicPr>
          <p:cNvPr id="4" name="Picture 2" descr="http://snyderstreasures.com/eBay/Images/2011/061111/DSCI0001.JPG"/>
          <p:cNvPicPr>
            <a:picLocks noChangeAspect="1" noChangeArrowheads="1"/>
          </p:cNvPicPr>
          <p:nvPr/>
        </p:nvPicPr>
        <p:blipFill>
          <a:blip r:embed="rId2" cstate="print"/>
          <a:srcRect/>
          <a:stretch>
            <a:fillRect/>
          </a:stretch>
        </p:blipFill>
        <p:spPr bwMode="auto">
          <a:xfrm>
            <a:off x="2590800" y="3200400"/>
            <a:ext cx="2152650" cy="2871441"/>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www.mapsofworld.com/world-maps/maps/world-war-ii-axis-vs-allied-powers.jpg"/>
          <p:cNvPicPr>
            <a:picLocks noChangeAspect="1" noChangeArrowheads="1"/>
          </p:cNvPicPr>
          <p:nvPr/>
        </p:nvPicPr>
        <p:blipFill>
          <a:blip r:embed="rId2" cstate="print"/>
          <a:srcRect/>
          <a:stretch>
            <a:fillRect/>
          </a:stretch>
        </p:blipFill>
        <p:spPr bwMode="auto">
          <a:xfrm>
            <a:off x="533400" y="381000"/>
            <a:ext cx="7620000" cy="57150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and 25 interesting facts about WWII</a:t>
            </a:r>
            <a:endParaRPr lang="en-US" dirty="0"/>
          </a:p>
        </p:txBody>
      </p:sp>
      <p:sp>
        <p:nvSpPr>
          <p:cNvPr id="3" name="Content Placeholder 2"/>
          <p:cNvSpPr>
            <a:spLocks noGrp="1"/>
          </p:cNvSpPr>
          <p:nvPr>
            <p:ph sz="half" idx="1"/>
          </p:nvPr>
        </p:nvSpPr>
        <p:spPr/>
        <p:txBody>
          <a:bodyPr/>
          <a:lstStyle/>
          <a:p>
            <a:r>
              <a:rPr lang="en-US" dirty="0" smtClean="0">
                <a:hlinkClick r:id="rId2"/>
              </a:rPr>
              <a:t>https://www.youtube.com/watch?v=slOPreochsc</a:t>
            </a:r>
            <a:endParaRPr lang="en-US" dirty="0" smtClean="0"/>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hlinkClick r:id="rId3"/>
              </a:rPr>
              <a:t>https://www.youtube.com/watch?v=myjz2UUdNVA</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a:t>
            </a:r>
            <a:endParaRPr lang="en-US" dirty="0"/>
          </a:p>
        </p:txBody>
      </p:sp>
      <p:sp>
        <p:nvSpPr>
          <p:cNvPr id="3" name="Content Placeholder 2"/>
          <p:cNvSpPr>
            <a:spLocks noGrp="1"/>
          </p:cNvSpPr>
          <p:nvPr>
            <p:ph idx="1"/>
          </p:nvPr>
        </p:nvSpPr>
        <p:spPr/>
        <p:txBody>
          <a:bodyPr>
            <a:normAutofit lnSpcReduction="10000"/>
          </a:bodyPr>
          <a:lstStyle/>
          <a:p>
            <a:r>
              <a:rPr lang="en-US" dirty="0" smtClean="0"/>
              <a:t>Stalin wanted the Allies to create a second front in western Europe against the Axis Powers </a:t>
            </a:r>
          </a:p>
          <a:p>
            <a:r>
              <a:rPr lang="en-US" dirty="0" smtClean="0"/>
              <a:t>Roosevelt, Churchill, and Stalin met together in Dec. 1943 to plan.</a:t>
            </a:r>
          </a:p>
          <a:p>
            <a:r>
              <a:rPr lang="en-US" dirty="0" smtClean="0"/>
              <a:t>General Dwight D. Eisenhower was appointed  the supreme allied commander in charge of Operation Overlord.</a:t>
            </a:r>
          </a:p>
          <a:p>
            <a:r>
              <a:rPr lang="en-US" dirty="0" smtClean="0"/>
              <a:t>The date of the invasion was June 6, 1944 and became known as D-Day.</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cont. </a:t>
            </a:r>
            <a:endParaRPr lang="en-US" dirty="0"/>
          </a:p>
        </p:txBody>
      </p:sp>
      <p:sp>
        <p:nvSpPr>
          <p:cNvPr id="3" name="Content Placeholder 2"/>
          <p:cNvSpPr>
            <a:spLocks noGrp="1"/>
          </p:cNvSpPr>
          <p:nvPr>
            <p:ph idx="1"/>
          </p:nvPr>
        </p:nvSpPr>
        <p:spPr/>
        <p:txBody>
          <a:bodyPr/>
          <a:lstStyle/>
          <a:p>
            <a:r>
              <a:rPr lang="en-US" dirty="0" smtClean="0"/>
              <a:t>The first soldiers to hit the beach at Normandy, France were met with heavy gunfire.</a:t>
            </a:r>
          </a:p>
          <a:p>
            <a:r>
              <a:rPr lang="en-US" dirty="0" smtClean="0"/>
              <a:t>It took Allies less than a week to get over 500,000 troops ashore. </a:t>
            </a:r>
          </a:p>
          <a:p>
            <a:r>
              <a:rPr lang="en-US" dirty="0" smtClean="0"/>
              <a:t>By the end of August 1944, the Allies liberated Paris, which had been under German occupation for four years. </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video clip</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www.history.com/shows/america-the-story-of-us/videos/d-day-invasion</a:t>
            </a:r>
            <a:endParaRPr lang="en-US" dirty="0" smtClean="0"/>
          </a:p>
          <a:p>
            <a:r>
              <a:rPr lang="en-US" dirty="0" smtClean="0">
                <a:hlinkClick r:id="rId3"/>
              </a:rPr>
              <a:t>https://</a:t>
            </a:r>
            <a:r>
              <a:rPr lang="en-US" dirty="0" smtClean="0">
                <a:hlinkClick r:id="rId3"/>
              </a:rPr>
              <a:t>www.youtube.com/watch?v=v1FJXK4qy-k</a:t>
            </a:r>
            <a:endParaRPr lang="en-US"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Battle of the Bulge (Dec. 1944-Jan. 1945)</a:t>
            </a:r>
            <a:endParaRPr lang="en-US" dirty="0"/>
          </a:p>
        </p:txBody>
      </p:sp>
      <p:sp>
        <p:nvSpPr>
          <p:cNvPr id="3" name="Content Placeholder 2"/>
          <p:cNvSpPr>
            <a:spLocks noGrp="1"/>
          </p:cNvSpPr>
          <p:nvPr>
            <p:ph idx="1"/>
          </p:nvPr>
        </p:nvSpPr>
        <p:spPr/>
        <p:txBody>
          <a:bodyPr/>
          <a:lstStyle/>
          <a:p>
            <a:r>
              <a:rPr lang="en-US" dirty="0" smtClean="0"/>
              <a:t>Germany launched one final, surprise attack during the winter and at first caught the Allies off guard.</a:t>
            </a:r>
          </a:p>
          <a:p>
            <a:r>
              <a:rPr lang="en-US" dirty="0" smtClean="0"/>
              <a:t>Hitler almost broke through the Allied lines, which would have divided the Allies and made them easier to defeat. </a:t>
            </a:r>
          </a:p>
          <a:p>
            <a:r>
              <a:rPr lang="en-US" dirty="0" smtClean="0"/>
              <a:t>The bulge in the Allies defenses that this attack caused led to the battle being named the Battle of the Bulge.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Bulge cont. </a:t>
            </a:r>
            <a:endParaRPr lang="en-US" dirty="0"/>
          </a:p>
        </p:txBody>
      </p:sp>
      <p:sp>
        <p:nvSpPr>
          <p:cNvPr id="3" name="Content Placeholder 2"/>
          <p:cNvSpPr>
            <a:spLocks noGrp="1"/>
          </p:cNvSpPr>
          <p:nvPr>
            <p:ph idx="1"/>
          </p:nvPr>
        </p:nvSpPr>
        <p:spPr/>
        <p:txBody>
          <a:bodyPr/>
          <a:lstStyle/>
          <a:p>
            <a:r>
              <a:rPr lang="en-US" dirty="0" smtClean="0"/>
              <a:t>Thanks largely to the heroic efforts of US troops under General George Patton, the Allies recovered to beat back the German assault. </a:t>
            </a:r>
          </a:p>
          <a:p>
            <a:r>
              <a:rPr lang="en-US" dirty="0" smtClean="0"/>
              <a:t>The Allies eventually won, ending Germany’s hopes of stopping the Allied march toward Berlin (Germany’s capital</a:t>
            </a:r>
            <a:r>
              <a:rPr lang="en-US" dirty="0" smtClean="0"/>
              <a:t>).</a:t>
            </a:r>
          </a:p>
          <a:p>
            <a:r>
              <a:rPr lang="en-US" dirty="0" smtClean="0"/>
              <a:t>Significance – Last German offensive in the west</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Bulge video clip </a:t>
            </a:r>
            <a:endParaRPr lang="en-US" dirty="0"/>
          </a:p>
        </p:txBody>
      </p:sp>
      <p:sp>
        <p:nvSpPr>
          <p:cNvPr id="3" name="Content Placeholder 2"/>
          <p:cNvSpPr>
            <a:spLocks noGrp="1"/>
          </p:cNvSpPr>
          <p:nvPr>
            <p:ph idx="1"/>
          </p:nvPr>
        </p:nvSpPr>
        <p:spPr/>
        <p:txBody>
          <a:bodyPr/>
          <a:lstStyle/>
          <a:p>
            <a:r>
              <a:rPr lang="en-US" dirty="0" smtClean="0"/>
              <a:t>http://www.history.com/search?search-field=battle+of+the+bulge+&amp;asset-type=Videos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t>
            </a:r>
            <a:endParaRPr lang="en-US" dirty="0"/>
          </a:p>
        </p:txBody>
      </p:sp>
      <p:sp>
        <p:nvSpPr>
          <p:cNvPr id="3" name="Content Placeholder 2"/>
          <p:cNvSpPr>
            <a:spLocks noGrp="1"/>
          </p:cNvSpPr>
          <p:nvPr>
            <p:ph idx="1"/>
          </p:nvPr>
        </p:nvSpPr>
        <p:spPr/>
        <p:txBody>
          <a:bodyPr/>
          <a:lstStyle/>
          <a:p>
            <a:r>
              <a:rPr lang="en-US" dirty="0" smtClean="0"/>
              <a:t>Died April 12</a:t>
            </a:r>
            <a:r>
              <a:rPr lang="en-US" baseline="30000" dirty="0" smtClean="0"/>
              <a:t>th</a:t>
            </a:r>
            <a:r>
              <a:rPr lang="en-US" dirty="0" smtClean="0"/>
              <a:t>, 1945</a:t>
            </a:r>
          </a:p>
          <a:p>
            <a:endParaRPr lang="en-US" dirty="0" smtClean="0"/>
          </a:p>
          <a:p>
            <a:r>
              <a:rPr lang="en-US" dirty="0" smtClean="0"/>
              <a:t>http://www.whitehouse.gov/about/presidents/franklindroosevelt</a:t>
            </a:r>
          </a:p>
        </p:txBody>
      </p:sp>
      <p:pic>
        <p:nvPicPr>
          <p:cNvPr id="1029" name="Picture 5" descr="Photo of Franklin D. Roosevelt"/>
          <p:cNvPicPr>
            <a:picLocks noChangeAspect="1" noChangeArrowheads="1"/>
          </p:cNvPicPr>
          <p:nvPr/>
        </p:nvPicPr>
        <p:blipFill>
          <a:blip r:embed="rId2" cstate="print"/>
          <a:srcRect/>
          <a:stretch>
            <a:fillRect/>
          </a:stretch>
        </p:blipFill>
        <p:spPr bwMode="auto">
          <a:xfrm>
            <a:off x="4343400" y="3733800"/>
            <a:ext cx="4286250" cy="2419351"/>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 Day </a:t>
            </a:r>
            <a:endParaRPr lang="en-US" dirty="0"/>
          </a:p>
        </p:txBody>
      </p:sp>
      <p:sp>
        <p:nvSpPr>
          <p:cNvPr id="3" name="Content Placeholder 2"/>
          <p:cNvSpPr>
            <a:spLocks noGrp="1"/>
          </p:cNvSpPr>
          <p:nvPr>
            <p:ph idx="1"/>
          </p:nvPr>
        </p:nvSpPr>
        <p:spPr/>
        <p:txBody>
          <a:bodyPr/>
          <a:lstStyle/>
          <a:p>
            <a:r>
              <a:rPr lang="en-US" dirty="0" smtClean="0"/>
              <a:t>With Soviet forces bearing down on the capital, Hitler retreated to his bunker.</a:t>
            </a:r>
          </a:p>
          <a:p>
            <a:r>
              <a:rPr lang="en-US" dirty="0" smtClean="0"/>
              <a:t>Hitler ordered everyone, even young boys, be armed and defend Berlin with their lives. </a:t>
            </a:r>
          </a:p>
          <a:p>
            <a:r>
              <a:rPr lang="en-US" dirty="0" smtClean="0"/>
              <a:t>In the face of certain defeat, Hitler, with his wife and dog, committed suicide on April  30</a:t>
            </a:r>
            <a:r>
              <a:rPr lang="en-US" baseline="30000" dirty="0" smtClean="0"/>
              <a:t>th</a:t>
            </a:r>
            <a:r>
              <a:rPr lang="en-US" dirty="0" smtClean="0"/>
              <a:t>,  1945.</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20971</TotalTime>
  <Words>4186</Words>
  <Application>Microsoft Office PowerPoint</Application>
  <PresentationFormat>On-screen Show (4:3)</PresentationFormat>
  <Paragraphs>516</Paragraphs>
  <Slides>132</Slides>
  <Notes>0</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Module</vt:lpstr>
      <vt:lpstr>US.54 Examine </vt:lpstr>
      <vt:lpstr>Daily opener </vt:lpstr>
      <vt:lpstr>Why did we have a world war II? </vt:lpstr>
      <vt:lpstr>Daily Question</vt:lpstr>
      <vt:lpstr>Daily Question </vt:lpstr>
      <vt:lpstr>Daily Opener </vt:lpstr>
      <vt:lpstr>Daily Question </vt:lpstr>
      <vt:lpstr>Causes of World War II </vt:lpstr>
      <vt:lpstr>DQ </vt:lpstr>
      <vt:lpstr>Daily Question </vt:lpstr>
      <vt:lpstr>Slide 11</vt:lpstr>
      <vt:lpstr>Slide 12</vt:lpstr>
      <vt:lpstr>Vocabulary Review </vt:lpstr>
      <vt:lpstr>Identify the  causes of World War II </vt:lpstr>
      <vt:lpstr>Treaty of Versailles</vt:lpstr>
      <vt:lpstr>Failure of the League of Nations </vt:lpstr>
      <vt:lpstr>Totalitarianism </vt:lpstr>
      <vt:lpstr>Fascism </vt:lpstr>
      <vt:lpstr>Communism </vt:lpstr>
      <vt:lpstr>Japanese Imperialism</vt:lpstr>
      <vt:lpstr>What’s the difference between fascism and Totalitarianism? </vt:lpstr>
      <vt:lpstr>Worldwide economic difficulties </vt:lpstr>
      <vt:lpstr>Adolf Hitler</vt:lpstr>
      <vt:lpstr>Slide 24</vt:lpstr>
      <vt:lpstr>Birth</vt:lpstr>
      <vt:lpstr> Parents</vt:lpstr>
      <vt:lpstr>Education</vt:lpstr>
      <vt:lpstr>Years in Vienna</vt:lpstr>
      <vt:lpstr>Vienna -Importance</vt:lpstr>
      <vt:lpstr>Daily Opener </vt:lpstr>
      <vt:lpstr>Military Service</vt:lpstr>
      <vt:lpstr>World War I</vt:lpstr>
      <vt:lpstr>Military Record</vt:lpstr>
      <vt:lpstr>German Loss in WW I</vt:lpstr>
      <vt:lpstr>Life after WW I</vt:lpstr>
      <vt:lpstr>German Worker’s Party</vt:lpstr>
      <vt:lpstr>NAZI Party is Formed</vt:lpstr>
      <vt:lpstr>Party Platform</vt:lpstr>
      <vt:lpstr>Daily Opener </vt:lpstr>
      <vt:lpstr>Beer Hall Putsch</vt:lpstr>
      <vt:lpstr>Trial and Jail</vt:lpstr>
      <vt:lpstr>Mein Kampf</vt:lpstr>
      <vt:lpstr>Legal Rise to Power</vt:lpstr>
      <vt:lpstr>The Road to World War II</vt:lpstr>
      <vt:lpstr>Strong Arm Tactics</vt:lpstr>
      <vt:lpstr>January 1933: Hitler became Chancellor of Germany</vt:lpstr>
      <vt:lpstr>Dictator</vt:lpstr>
      <vt:lpstr>Appeal of Hitler</vt:lpstr>
      <vt:lpstr>Hitler soon ordered a program of rearming Germany.</vt:lpstr>
      <vt:lpstr>March 1936: German troops marched into the Rhineland.</vt:lpstr>
      <vt:lpstr>The Rhineland </vt:lpstr>
      <vt:lpstr>March 1938: Nazi Germany annexed Austria.</vt:lpstr>
      <vt:lpstr>October 1938: Germany took over the Sudetenland. March 1939: Germany invaded Czechoslovakia.</vt:lpstr>
      <vt:lpstr>Hitler Bio clip</vt:lpstr>
      <vt:lpstr>Appeasement </vt:lpstr>
      <vt:lpstr>Slide 56</vt:lpstr>
      <vt:lpstr>Slide 57</vt:lpstr>
      <vt:lpstr>America in the 20th century: WWII: The Road to War </vt:lpstr>
      <vt:lpstr>DQ - Analyze the cartoon. </vt:lpstr>
      <vt:lpstr> September 1939: Germany invaded Poland </vt:lpstr>
      <vt:lpstr>Japanese Imperialism </vt:lpstr>
      <vt:lpstr>Daily Question </vt:lpstr>
      <vt:lpstr>April 1940 </vt:lpstr>
      <vt:lpstr>May 1940: Nazi Germany then took over Belgium, the Netherlands, and Greece</vt:lpstr>
      <vt:lpstr>By June 1940, France had surrendered to the Germans.</vt:lpstr>
      <vt:lpstr>Slide 66</vt:lpstr>
      <vt:lpstr>Great  Britain </vt:lpstr>
      <vt:lpstr>September 1940-May 1941: the Blitz</vt:lpstr>
      <vt:lpstr>Operation Barbarossa, June 1941</vt:lpstr>
      <vt:lpstr>Daily Opener</vt:lpstr>
      <vt:lpstr>Operation Barbarossa, June 1941</vt:lpstr>
      <vt:lpstr>US </vt:lpstr>
      <vt:lpstr>Franklin Delano Roosevelt </vt:lpstr>
      <vt:lpstr>Franklin Delano Roosevelt </vt:lpstr>
      <vt:lpstr>Isolationist sentiment diminishes </vt:lpstr>
      <vt:lpstr>Lend-Lease Act </vt:lpstr>
      <vt:lpstr>Imperialist Japan </vt:lpstr>
      <vt:lpstr>Slide 78</vt:lpstr>
      <vt:lpstr>Mini Bio: Tojo</vt:lpstr>
      <vt:lpstr>Quiz </vt:lpstr>
      <vt:lpstr> Vocabulary Review </vt:lpstr>
      <vt:lpstr>Totalitarianism </vt:lpstr>
      <vt:lpstr>Fascism </vt:lpstr>
      <vt:lpstr>Communism </vt:lpstr>
      <vt:lpstr>Nationalism</vt:lpstr>
      <vt:lpstr>What is anti-Semitism? </vt:lpstr>
      <vt:lpstr>Anti-Semitism </vt:lpstr>
      <vt:lpstr>Allied Powers  vs.   Axis Powers </vt:lpstr>
      <vt:lpstr>Symbol for working woman </vt:lpstr>
      <vt:lpstr>Slide 90</vt:lpstr>
      <vt:lpstr>Top 10 and 25 interesting facts about WWII</vt:lpstr>
      <vt:lpstr>D-Day </vt:lpstr>
      <vt:lpstr>D-Day cont. </vt:lpstr>
      <vt:lpstr>D-Day video clip</vt:lpstr>
      <vt:lpstr>Battle of the Bulge (Dec. 1944-Jan. 1945)</vt:lpstr>
      <vt:lpstr>Battle of the Bulge cont. </vt:lpstr>
      <vt:lpstr>Battle of the Bulge video clip </vt:lpstr>
      <vt:lpstr>FDR </vt:lpstr>
      <vt:lpstr>V-E Day </vt:lpstr>
      <vt:lpstr>Slide 100</vt:lpstr>
      <vt:lpstr>War in the Pacific </vt:lpstr>
      <vt:lpstr>The Battle of Midway </vt:lpstr>
      <vt:lpstr>Island Hopping </vt:lpstr>
      <vt:lpstr>Slide 104</vt:lpstr>
      <vt:lpstr>The Manhattan Project </vt:lpstr>
      <vt:lpstr>Hiroshima </vt:lpstr>
      <vt:lpstr>Hiroshima </vt:lpstr>
      <vt:lpstr>Nagasaki </vt:lpstr>
      <vt:lpstr>Ethical? </vt:lpstr>
      <vt:lpstr>WWII  </vt:lpstr>
      <vt:lpstr>Daily Question </vt:lpstr>
      <vt:lpstr>The Wars Effects at Home </vt:lpstr>
      <vt:lpstr>Money </vt:lpstr>
      <vt:lpstr>Food </vt:lpstr>
      <vt:lpstr>Rosie the Riveter </vt:lpstr>
      <vt:lpstr>Home Front Clips – Rosie </vt:lpstr>
      <vt:lpstr>Northern Migration </vt:lpstr>
      <vt:lpstr>Wartime Production </vt:lpstr>
      <vt:lpstr>GI Bill </vt:lpstr>
      <vt:lpstr>Baby Boom </vt:lpstr>
      <vt:lpstr>The War &amp; TN </vt:lpstr>
      <vt:lpstr>Manhattan Project </vt:lpstr>
      <vt:lpstr>Fort Campbell </vt:lpstr>
      <vt:lpstr>Camp Forrest </vt:lpstr>
      <vt:lpstr>Important Industries </vt:lpstr>
      <vt:lpstr>Slide 126</vt:lpstr>
      <vt:lpstr>Cordell Hull </vt:lpstr>
      <vt:lpstr>Daily Opener </vt:lpstr>
      <vt:lpstr>Cordell Hull </vt:lpstr>
      <vt:lpstr>Quiz </vt:lpstr>
      <vt:lpstr>Slide 131</vt:lpstr>
      <vt:lpstr>Daily Opener: Pick the candidate you would vote for during the 1930s.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Jaclyn</dc:creator>
  <cp:lastModifiedBy>shsteacher</cp:lastModifiedBy>
  <cp:revision>1518</cp:revision>
  <dcterms:created xsi:type="dcterms:W3CDTF">2012-01-08T18:28:53Z</dcterms:created>
  <dcterms:modified xsi:type="dcterms:W3CDTF">2017-02-28T13:24:23Z</dcterms:modified>
</cp:coreProperties>
</file>