
<file path=[Content_Types].xml><?xml version="1.0" encoding="utf-8"?>
<Types xmlns="http://schemas.openxmlformats.org/package/2006/content-types">
  <Default Extension="xml" ContentType="application/xml"/>
  <Default Extension="wav" ContentType="audio/wav"/>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4.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5.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9.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1.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2.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3.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809" r:id="rId2"/>
    <p:sldMasterId id="2147483821" r:id="rId3"/>
    <p:sldMasterId id="2147483833" r:id="rId4"/>
    <p:sldMasterId id="2147483846" r:id="rId5"/>
    <p:sldMasterId id="2147483865" r:id="rId6"/>
    <p:sldMasterId id="2147483886" r:id="rId7"/>
    <p:sldMasterId id="2147483898" r:id="rId8"/>
    <p:sldMasterId id="2147483910" r:id="rId9"/>
    <p:sldMasterId id="2147483922" r:id="rId10"/>
    <p:sldMasterId id="2147483934" r:id="rId11"/>
    <p:sldMasterId id="2147483946" r:id="rId12"/>
    <p:sldMasterId id="2147483958" r:id="rId13"/>
    <p:sldMasterId id="2147483970" r:id="rId14"/>
    <p:sldMasterId id="2147483982" r:id="rId15"/>
    <p:sldMasterId id="2147483996" r:id="rId16"/>
    <p:sldMasterId id="2147484010" r:id="rId17"/>
    <p:sldMasterId id="2147484024" r:id="rId18"/>
    <p:sldMasterId id="2147484038" r:id="rId19"/>
    <p:sldMasterId id="2147484053" r:id="rId20"/>
    <p:sldMasterId id="2147484065" r:id="rId21"/>
    <p:sldMasterId id="2147484077" r:id="rId22"/>
    <p:sldMasterId id="2147484091" r:id="rId23"/>
    <p:sldMasterId id="2147484103" r:id="rId24"/>
  </p:sldMasterIdLst>
  <p:notesMasterIdLst>
    <p:notesMasterId r:id="rId377"/>
  </p:notesMasterIdLst>
  <p:sldIdLst>
    <p:sldId id="256" r:id="rId25"/>
    <p:sldId id="257" r:id="rId26"/>
    <p:sldId id="258" r:id="rId27"/>
    <p:sldId id="336" r:id="rId28"/>
    <p:sldId id="337" r:id="rId29"/>
    <p:sldId id="338" r:id="rId30"/>
    <p:sldId id="339" r:id="rId31"/>
    <p:sldId id="340" r:id="rId32"/>
    <p:sldId id="341" r:id="rId33"/>
    <p:sldId id="342" r:id="rId34"/>
    <p:sldId id="343" r:id="rId35"/>
    <p:sldId id="346" r:id="rId36"/>
    <p:sldId id="347" r:id="rId37"/>
    <p:sldId id="259" r:id="rId38"/>
    <p:sldId id="330" r:id="rId39"/>
    <p:sldId id="392" r:id="rId40"/>
    <p:sldId id="331" r:id="rId41"/>
    <p:sldId id="260" r:id="rId42"/>
    <p:sldId id="348" r:id="rId43"/>
    <p:sldId id="380" r:id="rId44"/>
    <p:sldId id="349" r:id="rId45"/>
    <p:sldId id="261" r:id="rId46"/>
    <p:sldId id="350" r:id="rId47"/>
    <p:sldId id="381" r:id="rId48"/>
    <p:sldId id="351" r:id="rId49"/>
    <p:sldId id="262" r:id="rId50"/>
    <p:sldId id="352" r:id="rId51"/>
    <p:sldId id="263" r:id="rId52"/>
    <p:sldId id="353" r:id="rId53"/>
    <p:sldId id="382" r:id="rId54"/>
    <p:sldId id="383" r:id="rId55"/>
    <p:sldId id="354" r:id="rId56"/>
    <p:sldId id="365" r:id="rId57"/>
    <p:sldId id="355" r:id="rId58"/>
    <p:sldId id="393" r:id="rId59"/>
    <p:sldId id="394" r:id="rId60"/>
    <p:sldId id="395" r:id="rId61"/>
    <p:sldId id="396" r:id="rId62"/>
    <p:sldId id="397" r:id="rId63"/>
    <p:sldId id="398" r:id="rId64"/>
    <p:sldId id="399" r:id="rId65"/>
    <p:sldId id="400" r:id="rId66"/>
    <p:sldId id="401" r:id="rId67"/>
    <p:sldId id="265" r:id="rId68"/>
    <p:sldId id="386" r:id="rId69"/>
    <p:sldId id="385" r:id="rId70"/>
    <p:sldId id="384" r:id="rId71"/>
    <p:sldId id="356" r:id="rId72"/>
    <p:sldId id="484" r:id="rId73"/>
    <p:sldId id="366" r:id="rId74"/>
    <p:sldId id="367" r:id="rId75"/>
    <p:sldId id="368" r:id="rId76"/>
    <p:sldId id="369" r:id="rId77"/>
    <p:sldId id="370" r:id="rId78"/>
    <p:sldId id="371" r:id="rId79"/>
    <p:sldId id="372" r:id="rId80"/>
    <p:sldId id="373" r:id="rId81"/>
    <p:sldId id="374" r:id="rId82"/>
    <p:sldId id="375" r:id="rId83"/>
    <p:sldId id="376" r:id="rId84"/>
    <p:sldId id="266" r:id="rId85"/>
    <p:sldId id="267" r:id="rId86"/>
    <p:sldId id="268" r:id="rId87"/>
    <p:sldId id="269" r:id="rId88"/>
    <p:sldId id="377" r:id="rId89"/>
    <p:sldId id="378" r:id="rId90"/>
    <p:sldId id="406" r:id="rId91"/>
    <p:sldId id="405" r:id="rId92"/>
    <p:sldId id="448" r:id="rId93"/>
    <p:sldId id="449" r:id="rId94"/>
    <p:sldId id="450" r:id="rId95"/>
    <p:sldId id="451" r:id="rId96"/>
    <p:sldId id="452" r:id="rId97"/>
    <p:sldId id="453" r:id="rId98"/>
    <p:sldId id="454" r:id="rId99"/>
    <p:sldId id="455" r:id="rId100"/>
    <p:sldId id="456" r:id="rId101"/>
    <p:sldId id="412" r:id="rId102"/>
    <p:sldId id="270" r:id="rId103"/>
    <p:sldId id="379" r:id="rId104"/>
    <p:sldId id="414" r:id="rId105"/>
    <p:sldId id="271" r:id="rId106"/>
    <p:sldId id="457" r:id="rId107"/>
    <p:sldId id="458" r:id="rId108"/>
    <p:sldId id="459" r:id="rId109"/>
    <p:sldId id="482" r:id="rId110"/>
    <p:sldId id="407" r:id="rId111"/>
    <p:sldId id="404" r:id="rId112"/>
    <p:sldId id="402" r:id="rId113"/>
    <p:sldId id="460" r:id="rId114"/>
    <p:sldId id="496" r:id="rId115"/>
    <p:sldId id="498" r:id="rId116"/>
    <p:sldId id="499" r:id="rId117"/>
    <p:sldId id="483" r:id="rId118"/>
    <p:sldId id="489" r:id="rId119"/>
    <p:sldId id="274" r:id="rId120"/>
    <p:sldId id="273" r:id="rId121"/>
    <p:sldId id="403" r:id="rId122"/>
    <p:sldId id="408" r:id="rId123"/>
    <p:sldId id="409" r:id="rId124"/>
    <p:sldId id="410" r:id="rId125"/>
    <p:sldId id="411" r:id="rId126"/>
    <p:sldId id="272" r:id="rId127"/>
    <p:sldId id="275" r:id="rId128"/>
    <p:sldId id="507" r:id="rId129"/>
    <p:sldId id="508" r:id="rId130"/>
    <p:sldId id="462" r:id="rId131"/>
    <p:sldId id="509" r:id="rId132"/>
    <p:sldId id="521" r:id="rId133"/>
    <p:sldId id="463" r:id="rId134"/>
    <p:sldId id="464" r:id="rId135"/>
    <p:sldId id="465" r:id="rId136"/>
    <p:sldId id="466" r:id="rId137"/>
    <p:sldId id="517" r:id="rId138"/>
    <p:sldId id="518" r:id="rId139"/>
    <p:sldId id="467" r:id="rId140"/>
    <p:sldId id="513" r:id="rId141"/>
    <p:sldId id="468" r:id="rId142"/>
    <p:sldId id="469" r:id="rId143"/>
    <p:sldId id="470" r:id="rId144"/>
    <p:sldId id="471" r:id="rId145"/>
    <p:sldId id="472" r:id="rId146"/>
    <p:sldId id="510" r:id="rId147"/>
    <p:sldId id="511" r:id="rId148"/>
    <p:sldId id="512" r:id="rId149"/>
    <p:sldId id="514" r:id="rId150"/>
    <p:sldId id="515" r:id="rId151"/>
    <p:sldId id="516" r:id="rId152"/>
    <p:sldId id="479" r:id="rId153"/>
    <p:sldId id="473" r:id="rId154"/>
    <p:sldId id="504" r:id="rId155"/>
    <p:sldId id="505" r:id="rId156"/>
    <p:sldId id="506" r:id="rId157"/>
    <p:sldId id="500" r:id="rId158"/>
    <p:sldId id="474" r:id="rId159"/>
    <p:sldId id="502" r:id="rId160"/>
    <p:sldId id="475" r:id="rId161"/>
    <p:sldId id="476" r:id="rId162"/>
    <p:sldId id="481" r:id="rId163"/>
    <p:sldId id="532" r:id="rId164"/>
    <p:sldId id="519" r:id="rId165"/>
    <p:sldId id="520" r:id="rId166"/>
    <p:sldId id="533" r:id="rId167"/>
    <p:sldId id="477" r:id="rId168"/>
    <p:sldId id="478" r:id="rId169"/>
    <p:sldId id="535" r:id="rId170"/>
    <p:sldId id="534" r:id="rId171"/>
    <p:sldId id="522" r:id="rId172"/>
    <p:sldId id="526" r:id="rId173"/>
    <p:sldId id="527" r:id="rId174"/>
    <p:sldId id="528" r:id="rId175"/>
    <p:sldId id="529" r:id="rId176"/>
    <p:sldId id="530" r:id="rId177"/>
    <p:sldId id="531" r:id="rId178"/>
    <p:sldId id="523" r:id="rId179"/>
    <p:sldId id="525" r:id="rId180"/>
    <p:sldId id="524" r:id="rId181"/>
    <p:sldId id="480" r:id="rId182"/>
    <p:sldId id="447" r:id="rId183"/>
    <p:sldId id="283" r:id="rId184"/>
    <p:sldId id="568" r:id="rId185"/>
    <p:sldId id="580" r:id="rId186"/>
    <p:sldId id="569" r:id="rId187"/>
    <p:sldId id="570" r:id="rId188"/>
    <p:sldId id="571" r:id="rId189"/>
    <p:sldId id="572" r:id="rId190"/>
    <p:sldId id="573" r:id="rId191"/>
    <p:sldId id="574" r:id="rId192"/>
    <p:sldId id="575" r:id="rId193"/>
    <p:sldId id="576" r:id="rId194"/>
    <p:sldId id="581" r:id="rId195"/>
    <p:sldId id="284" r:id="rId196"/>
    <p:sldId id="536" r:id="rId197"/>
    <p:sldId id="537" r:id="rId198"/>
    <p:sldId id="538" r:id="rId199"/>
    <p:sldId id="539" r:id="rId200"/>
    <p:sldId id="540" r:id="rId201"/>
    <p:sldId id="541" r:id="rId202"/>
    <p:sldId id="542" r:id="rId203"/>
    <p:sldId id="543" r:id="rId204"/>
    <p:sldId id="544" r:id="rId205"/>
    <p:sldId id="545" r:id="rId206"/>
    <p:sldId id="546" r:id="rId207"/>
    <p:sldId id="547" r:id="rId208"/>
    <p:sldId id="548" r:id="rId209"/>
    <p:sldId id="549" r:id="rId210"/>
    <p:sldId id="550" r:id="rId211"/>
    <p:sldId id="551" r:id="rId212"/>
    <p:sldId id="555" r:id="rId213"/>
    <p:sldId id="556" r:id="rId214"/>
    <p:sldId id="557" r:id="rId215"/>
    <p:sldId id="602" r:id="rId216"/>
    <p:sldId id="558" r:id="rId217"/>
    <p:sldId id="559" r:id="rId218"/>
    <p:sldId id="603" r:id="rId219"/>
    <p:sldId id="560" r:id="rId220"/>
    <p:sldId id="604" r:id="rId221"/>
    <p:sldId id="285" r:id="rId222"/>
    <p:sldId id="561" r:id="rId223"/>
    <p:sldId id="562" r:id="rId224"/>
    <p:sldId id="563" r:id="rId225"/>
    <p:sldId id="564" r:id="rId226"/>
    <p:sldId id="565" r:id="rId227"/>
    <p:sldId id="605" r:id="rId228"/>
    <p:sldId id="607" r:id="rId229"/>
    <p:sldId id="606" r:id="rId230"/>
    <p:sldId id="566" r:id="rId231"/>
    <p:sldId id="286" r:id="rId232"/>
    <p:sldId id="579" r:id="rId233"/>
    <p:sldId id="287" r:id="rId234"/>
    <p:sldId id="586" r:id="rId235"/>
    <p:sldId id="587" r:id="rId236"/>
    <p:sldId id="595" r:id="rId237"/>
    <p:sldId id="288" r:id="rId238"/>
    <p:sldId id="585" r:id="rId239"/>
    <p:sldId id="590" r:id="rId240"/>
    <p:sldId id="291" r:id="rId241"/>
    <p:sldId id="593" r:id="rId242"/>
    <p:sldId id="594" r:id="rId243"/>
    <p:sldId id="583" r:id="rId244"/>
    <p:sldId id="588" r:id="rId245"/>
    <p:sldId id="292" r:id="rId246"/>
    <p:sldId id="589" r:id="rId247"/>
    <p:sldId id="584" r:id="rId248"/>
    <p:sldId id="591" r:id="rId249"/>
    <p:sldId id="592" r:id="rId250"/>
    <p:sldId id="293" r:id="rId251"/>
    <p:sldId id="295" r:id="rId252"/>
    <p:sldId id="596" r:id="rId253"/>
    <p:sldId id="298" r:id="rId254"/>
    <p:sldId id="608" r:id="rId255"/>
    <p:sldId id="597" r:id="rId256"/>
    <p:sldId id="598" r:id="rId257"/>
    <p:sldId id="599" r:id="rId258"/>
    <p:sldId id="600" r:id="rId259"/>
    <p:sldId id="299" r:id="rId260"/>
    <p:sldId id="601" r:id="rId261"/>
    <p:sldId id="300" r:id="rId262"/>
    <p:sldId id="610" r:id="rId263"/>
    <p:sldId id="611" r:id="rId264"/>
    <p:sldId id="612" r:id="rId265"/>
    <p:sldId id="636" r:id="rId266"/>
    <p:sldId id="637" r:id="rId267"/>
    <p:sldId id="680" r:id="rId268"/>
    <p:sldId id="681" r:id="rId269"/>
    <p:sldId id="682" r:id="rId270"/>
    <p:sldId id="683" r:id="rId271"/>
    <p:sldId id="638" r:id="rId272"/>
    <p:sldId id="665" r:id="rId273"/>
    <p:sldId id="666" r:id="rId274"/>
    <p:sldId id="690" r:id="rId275"/>
    <p:sldId id="667" r:id="rId276"/>
    <p:sldId id="668" r:id="rId277"/>
    <p:sldId id="669" r:id="rId278"/>
    <p:sldId id="670" r:id="rId279"/>
    <p:sldId id="671" r:id="rId280"/>
    <p:sldId id="672" r:id="rId281"/>
    <p:sldId id="691" r:id="rId282"/>
    <p:sldId id="692" r:id="rId283"/>
    <p:sldId id="693" r:id="rId284"/>
    <p:sldId id="694" r:id="rId285"/>
    <p:sldId id="695" r:id="rId286"/>
    <p:sldId id="696" r:id="rId287"/>
    <p:sldId id="697" r:id="rId288"/>
    <p:sldId id="698" r:id="rId289"/>
    <p:sldId id="699" r:id="rId290"/>
    <p:sldId id="700" r:id="rId291"/>
    <p:sldId id="701" r:id="rId292"/>
    <p:sldId id="702" r:id="rId293"/>
    <p:sldId id="703" r:id="rId294"/>
    <p:sldId id="704" r:id="rId295"/>
    <p:sldId id="705" r:id="rId296"/>
    <p:sldId id="706" r:id="rId297"/>
    <p:sldId id="707" r:id="rId298"/>
    <p:sldId id="708" r:id="rId299"/>
    <p:sldId id="709" r:id="rId300"/>
    <p:sldId id="710" r:id="rId301"/>
    <p:sldId id="711" r:id="rId302"/>
    <p:sldId id="712" r:id="rId303"/>
    <p:sldId id="713" r:id="rId304"/>
    <p:sldId id="714" r:id="rId305"/>
    <p:sldId id="715" r:id="rId306"/>
    <p:sldId id="716" r:id="rId307"/>
    <p:sldId id="717" r:id="rId308"/>
    <p:sldId id="303" r:id="rId309"/>
    <p:sldId id="689" r:id="rId310"/>
    <p:sldId id="614" r:id="rId311"/>
    <p:sldId id="688" r:id="rId312"/>
    <p:sldId id="676" r:id="rId313"/>
    <p:sldId id="674" r:id="rId314"/>
    <p:sldId id="649" r:id="rId315"/>
    <p:sldId id="677" r:id="rId316"/>
    <p:sldId id="678" r:id="rId317"/>
    <p:sldId id="304" r:id="rId318"/>
    <p:sldId id="718" r:id="rId319"/>
    <p:sldId id="719" r:id="rId320"/>
    <p:sldId id="720" r:id="rId321"/>
    <p:sldId id="721" r:id="rId322"/>
    <p:sldId id="722" r:id="rId323"/>
    <p:sldId id="723" r:id="rId324"/>
    <p:sldId id="724" r:id="rId325"/>
    <p:sldId id="725" r:id="rId326"/>
    <p:sldId id="726" r:id="rId327"/>
    <p:sldId id="727" r:id="rId328"/>
    <p:sldId id="728" r:id="rId329"/>
    <p:sldId id="729" r:id="rId330"/>
    <p:sldId id="730" r:id="rId331"/>
    <p:sldId id="731" r:id="rId332"/>
    <p:sldId id="732" r:id="rId333"/>
    <p:sldId id="733" r:id="rId334"/>
    <p:sldId id="734" r:id="rId335"/>
    <p:sldId id="735" r:id="rId336"/>
    <p:sldId id="736" r:id="rId337"/>
    <p:sldId id="759" r:id="rId338"/>
    <p:sldId id="737" r:id="rId339"/>
    <p:sldId id="738" r:id="rId340"/>
    <p:sldId id="739" r:id="rId341"/>
    <p:sldId id="740" r:id="rId342"/>
    <p:sldId id="761" r:id="rId343"/>
    <p:sldId id="741" r:id="rId344"/>
    <p:sldId id="742" r:id="rId345"/>
    <p:sldId id="743" r:id="rId346"/>
    <p:sldId id="744" r:id="rId347"/>
    <p:sldId id="745" r:id="rId348"/>
    <p:sldId id="746" r:id="rId349"/>
    <p:sldId id="747" r:id="rId350"/>
    <p:sldId id="748" r:id="rId351"/>
    <p:sldId id="749" r:id="rId352"/>
    <p:sldId id="750" r:id="rId353"/>
    <p:sldId id="751" r:id="rId354"/>
    <p:sldId id="752" r:id="rId355"/>
    <p:sldId id="753" r:id="rId356"/>
    <p:sldId id="754" r:id="rId357"/>
    <p:sldId id="755" r:id="rId358"/>
    <p:sldId id="756" r:id="rId359"/>
    <p:sldId id="757" r:id="rId360"/>
    <p:sldId id="758" r:id="rId361"/>
    <p:sldId id="306" r:id="rId362"/>
    <p:sldId id="762" r:id="rId363"/>
    <p:sldId id="763" r:id="rId364"/>
    <p:sldId id="764" r:id="rId365"/>
    <p:sldId id="765" r:id="rId366"/>
    <p:sldId id="766" r:id="rId367"/>
    <p:sldId id="309" r:id="rId368"/>
    <p:sldId id="767" r:id="rId369"/>
    <p:sldId id="308" r:id="rId370"/>
    <p:sldId id="768" r:id="rId371"/>
    <p:sldId id="769" r:id="rId372"/>
    <p:sldId id="770" r:id="rId373"/>
    <p:sldId id="771" r:id="rId374"/>
    <p:sldId id="772" r:id="rId375"/>
    <p:sldId id="773" r:id="rId3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1" autoAdjust="0"/>
    <p:restoredTop sz="90929"/>
  </p:normalViewPr>
  <p:slideViewPr>
    <p:cSldViewPr>
      <p:cViewPr varScale="1">
        <p:scale>
          <a:sx n="89" d="100"/>
          <a:sy n="89" d="100"/>
        </p:scale>
        <p:origin x="-1592" y="-10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17538"/>
    </p:cViewPr>
  </p:sorterViewPr>
  <p:notesViewPr>
    <p:cSldViewPr>
      <p:cViewPr varScale="1">
        <p:scale>
          <a:sx n="56" d="100"/>
          <a:sy n="56" d="100"/>
        </p:scale>
        <p:origin x="-18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82.xml"/><Relationship Id="rId107" Type="http://schemas.openxmlformats.org/officeDocument/2006/relationships/slide" Target="slides/slide83.xml"/><Relationship Id="rId108" Type="http://schemas.openxmlformats.org/officeDocument/2006/relationships/slide" Target="slides/slide84.xml"/><Relationship Id="rId109" Type="http://schemas.openxmlformats.org/officeDocument/2006/relationships/slide" Target="slides/slide85.xml"/><Relationship Id="rId345" Type="http://schemas.openxmlformats.org/officeDocument/2006/relationships/slide" Target="slides/slide321.xml"/><Relationship Id="rId346" Type="http://schemas.openxmlformats.org/officeDocument/2006/relationships/slide" Target="slides/slide322.xml"/><Relationship Id="rId347" Type="http://schemas.openxmlformats.org/officeDocument/2006/relationships/slide" Target="slides/slide323.xml"/><Relationship Id="rId348" Type="http://schemas.openxmlformats.org/officeDocument/2006/relationships/slide" Target="slides/slide324.xml"/><Relationship Id="rId349" Type="http://schemas.openxmlformats.org/officeDocument/2006/relationships/slide" Target="slides/slide325.xml"/><Relationship Id="rId70" Type="http://schemas.openxmlformats.org/officeDocument/2006/relationships/slide" Target="slides/slide46.xml"/><Relationship Id="rId71" Type="http://schemas.openxmlformats.org/officeDocument/2006/relationships/slide" Target="slides/slide47.xml"/><Relationship Id="rId72" Type="http://schemas.openxmlformats.org/officeDocument/2006/relationships/slide" Target="slides/slide48.xml"/><Relationship Id="rId73" Type="http://schemas.openxmlformats.org/officeDocument/2006/relationships/slide" Target="slides/slide49.xml"/><Relationship Id="rId74" Type="http://schemas.openxmlformats.org/officeDocument/2006/relationships/slide" Target="slides/slide50.xml"/><Relationship Id="rId75" Type="http://schemas.openxmlformats.org/officeDocument/2006/relationships/slide" Target="slides/slide51.xml"/><Relationship Id="rId76" Type="http://schemas.openxmlformats.org/officeDocument/2006/relationships/slide" Target="slides/slide52.xml"/><Relationship Id="rId77" Type="http://schemas.openxmlformats.org/officeDocument/2006/relationships/slide" Target="slides/slide53.xml"/><Relationship Id="rId78" Type="http://schemas.openxmlformats.org/officeDocument/2006/relationships/slide" Target="slides/slide54.xml"/><Relationship Id="rId79" Type="http://schemas.openxmlformats.org/officeDocument/2006/relationships/slide" Target="slides/slide55.xml"/><Relationship Id="rId170" Type="http://schemas.openxmlformats.org/officeDocument/2006/relationships/slide" Target="slides/slide146.xml"/><Relationship Id="rId171" Type="http://schemas.openxmlformats.org/officeDocument/2006/relationships/slide" Target="slides/slide147.xml"/><Relationship Id="rId172" Type="http://schemas.openxmlformats.org/officeDocument/2006/relationships/slide" Target="slides/slide148.xml"/><Relationship Id="rId173" Type="http://schemas.openxmlformats.org/officeDocument/2006/relationships/slide" Target="slides/slide149.xml"/><Relationship Id="rId174" Type="http://schemas.openxmlformats.org/officeDocument/2006/relationships/slide" Target="slides/slide150.xml"/><Relationship Id="rId175" Type="http://schemas.openxmlformats.org/officeDocument/2006/relationships/slide" Target="slides/slide151.xml"/><Relationship Id="rId176" Type="http://schemas.openxmlformats.org/officeDocument/2006/relationships/slide" Target="slides/slide152.xml"/><Relationship Id="rId177" Type="http://schemas.openxmlformats.org/officeDocument/2006/relationships/slide" Target="slides/slide153.xml"/><Relationship Id="rId178" Type="http://schemas.openxmlformats.org/officeDocument/2006/relationships/slide" Target="slides/slide154.xml"/><Relationship Id="rId179" Type="http://schemas.openxmlformats.org/officeDocument/2006/relationships/slide" Target="slides/slide155.xml"/><Relationship Id="rId260" Type="http://schemas.openxmlformats.org/officeDocument/2006/relationships/slide" Target="slides/slide23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237.xml"/><Relationship Id="rId262" Type="http://schemas.openxmlformats.org/officeDocument/2006/relationships/slide" Target="slides/slide238.xml"/><Relationship Id="rId263" Type="http://schemas.openxmlformats.org/officeDocument/2006/relationships/slide" Target="slides/slide239.xml"/><Relationship Id="rId264" Type="http://schemas.openxmlformats.org/officeDocument/2006/relationships/slide" Target="slides/slide240.xml"/><Relationship Id="rId110" Type="http://schemas.openxmlformats.org/officeDocument/2006/relationships/slide" Target="slides/slide86.xml"/><Relationship Id="rId111" Type="http://schemas.openxmlformats.org/officeDocument/2006/relationships/slide" Target="slides/slide87.xml"/><Relationship Id="rId112" Type="http://schemas.openxmlformats.org/officeDocument/2006/relationships/slide" Target="slides/slide88.xml"/><Relationship Id="rId113" Type="http://schemas.openxmlformats.org/officeDocument/2006/relationships/slide" Target="slides/slide89.xml"/><Relationship Id="rId114" Type="http://schemas.openxmlformats.org/officeDocument/2006/relationships/slide" Target="slides/slide90.xml"/><Relationship Id="rId115" Type="http://schemas.openxmlformats.org/officeDocument/2006/relationships/slide" Target="slides/slide91.xml"/><Relationship Id="rId116" Type="http://schemas.openxmlformats.org/officeDocument/2006/relationships/slide" Target="slides/slide92.xml"/><Relationship Id="rId117" Type="http://schemas.openxmlformats.org/officeDocument/2006/relationships/slide" Target="slides/slide93.xml"/><Relationship Id="rId118" Type="http://schemas.openxmlformats.org/officeDocument/2006/relationships/slide" Target="slides/slide94.xml"/><Relationship Id="rId119" Type="http://schemas.openxmlformats.org/officeDocument/2006/relationships/slide" Target="slides/slide95.xml"/><Relationship Id="rId200" Type="http://schemas.openxmlformats.org/officeDocument/2006/relationships/slide" Target="slides/slide176.xml"/><Relationship Id="rId201" Type="http://schemas.openxmlformats.org/officeDocument/2006/relationships/slide" Target="slides/slide177.xml"/><Relationship Id="rId202" Type="http://schemas.openxmlformats.org/officeDocument/2006/relationships/slide" Target="slides/slide178.xml"/><Relationship Id="rId203" Type="http://schemas.openxmlformats.org/officeDocument/2006/relationships/slide" Target="slides/slide179.xml"/><Relationship Id="rId204" Type="http://schemas.openxmlformats.org/officeDocument/2006/relationships/slide" Target="slides/slide180.xml"/><Relationship Id="rId205" Type="http://schemas.openxmlformats.org/officeDocument/2006/relationships/slide" Target="slides/slide181.xml"/><Relationship Id="rId206" Type="http://schemas.openxmlformats.org/officeDocument/2006/relationships/slide" Target="slides/slide182.xml"/><Relationship Id="rId207" Type="http://schemas.openxmlformats.org/officeDocument/2006/relationships/slide" Target="slides/slide183.xml"/><Relationship Id="rId208" Type="http://schemas.openxmlformats.org/officeDocument/2006/relationships/slide" Target="slides/slide184.xml"/><Relationship Id="rId209" Type="http://schemas.openxmlformats.org/officeDocument/2006/relationships/slide" Target="slides/slide185.xml"/><Relationship Id="rId265" Type="http://schemas.openxmlformats.org/officeDocument/2006/relationships/slide" Target="slides/slide241.xml"/><Relationship Id="rId266" Type="http://schemas.openxmlformats.org/officeDocument/2006/relationships/slide" Target="slides/slide242.xml"/><Relationship Id="rId267" Type="http://schemas.openxmlformats.org/officeDocument/2006/relationships/slide" Target="slides/slide243.xml"/><Relationship Id="rId268" Type="http://schemas.openxmlformats.org/officeDocument/2006/relationships/slide" Target="slides/slide244.xml"/><Relationship Id="rId269" Type="http://schemas.openxmlformats.org/officeDocument/2006/relationships/slide" Target="slides/slide245.xml"/><Relationship Id="rId350" Type="http://schemas.openxmlformats.org/officeDocument/2006/relationships/slide" Target="slides/slide326.xml"/><Relationship Id="rId351" Type="http://schemas.openxmlformats.org/officeDocument/2006/relationships/slide" Target="slides/slide327.xml"/><Relationship Id="rId352" Type="http://schemas.openxmlformats.org/officeDocument/2006/relationships/slide" Target="slides/slide328.xml"/><Relationship Id="rId353" Type="http://schemas.openxmlformats.org/officeDocument/2006/relationships/slide" Target="slides/slide329.xml"/><Relationship Id="rId354" Type="http://schemas.openxmlformats.org/officeDocument/2006/relationships/slide" Target="slides/slide330.xml"/><Relationship Id="rId355" Type="http://schemas.openxmlformats.org/officeDocument/2006/relationships/slide" Target="slides/slide331.xml"/><Relationship Id="rId356" Type="http://schemas.openxmlformats.org/officeDocument/2006/relationships/slide" Target="slides/slide332.xml"/><Relationship Id="rId357" Type="http://schemas.openxmlformats.org/officeDocument/2006/relationships/slide" Target="slides/slide333.xml"/><Relationship Id="rId358" Type="http://schemas.openxmlformats.org/officeDocument/2006/relationships/slide" Target="slides/slide3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59" Type="http://schemas.openxmlformats.org/officeDocument/2006/relationships/slide" Target="slides/slide335.xml"/><Relationship Id="rId80" Type="http://schemas.openxmlformats.org/officeDocument/2006/relationships/slide" Target="slides/slide56.xml"/><Relationship Id="rId81" Type="http://schemas.openxmlformats.org/officeDocument/2006/relationships/slide" Target="slides/slide57.xml"/><Relationship Id="rId82" Type="http://schemas.openxmlformats.org/officeDocument/2006/relationships/slide" Target="slides/slide58.xml"/><Relationship Id="rId83" Type="http://schemas.openxmlformats.org/officeDocument/2006/relationships/slide" Target="slides/slide59.xml"/><Relationship Id="rId84" Type="http://schemas.openxmlformats.org/officeDocument/2006/relationships/slide" Target="slides/slide60.xml"/><Relationship Id="rId85" Type="http://schemas.openxmlformats.org/officeDocument/2006/relationships/slide" Target="slides/slide61.xml"/><Relationship Id="rId86" Type="http://schemas.openxmlformats.org/officeDocument/2006/relationships/slide" Target="slides/slide62.xml"/><Relationship Id="rId87" Type="http://schemas.openxmlformats.org/officeDocument/2006/relationships/slide" Target="slides/slide63.xml"/><Relationship Id="rId88" Type="http://schemas.openxmlformats.org/officeDocument/2006/relationships/slide" Target="slides/slide64.xml"/><Relationship Id="rId89" Type="http://schemas.openxmlformats.org/officeDocument/2006/relationships/slide" Target="slides/slide65.xml"/><Relationship Id="rId180" Type="http://schemas.openxmlformats.org/officeDocument/2006/relationships/slide" Target="slides/slide156.xml"/><Relationship Id="rId181" Type="http://schemas.openxmlformats.org/officeDocument/2006/relationships/slide" Target="slides/slide157.xml"/><Relationship Id="rId182" Type="http://schemas.openxmlformats.org/officeDocument/2006/relationships/slide" Target="slides/slide158.xml"/><Relationship Id="rId183" Type="http://schemas.openxmlformats.org/officeDocument/2006/relationships/slide" Target="slides/slide159.xml"/><Relationship Id="rId184" Type="http://schemas.openxmlformats.org/officeDocument/2006/relationships/slide" Target="slides/slide160.xml"/><Relationship Id="rId185" Type="http://schemas.openxmlformats.org/officeDocument/2006/relationships/slide" Target="slides/slide161.xml"/><Relationship Id="rId186" Type="http://schemas.openxmlformats.org/officeDocument/2006/relationships/slide" Target="slides/slide162.xml"/><Relationship Id="rId187" Type="http://schemas.openxmlformats.org/officeDocument/2006/relationships/slide" Target="slides/slide163.xml"/><Relationship Id="rId188" Type="http://schemas.openxmlformats.org/officeDocument/2006/relationships/slide" Target="slides/slide164.xml"/><Relationship Id="rId189" Type="http://schemas.openxmlformats.org/officeDocument/2006/relationships/slide" Target="slides/slide165.xml"/><Relationship Id="rId270" Type="http://schemas.openxmlformats.org/officeDocument/2006/relationships/slide" Target="slides/slide246.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 Target="slides/slide1.xml"/><Relationship Id="rId26" Type="http://schemas.openxmlformats.org/officeDocument/2006/relationships/slide" Target="slides/slide2.xml"/><Relationship Id="rId27" Type="http://schemas.openxmlformats.org/officeDocument/2006/relationships/slide" Target="slides/slide3.xml"/><Relationship Id="rId28" Type="http://schemas.openxmlformats.org/officeDocument/2006/relationships/slide" Target="slides/slide4.xml"/><Relationship Id="rId29" Type="http://schemas.openxmlformats.org/officeDocument/2006/relationships/slide" Target="slides/slide5.xml"/><Relationship Id="rId271" Type="http://schemas.openxmlformats.org/officeDocument/2006/relationships/slide" Target="slides/slide247.xml"/><Relationship Id="rId272" Type="http://schemas.openxmlformats.org/officeDocument/2006/relationships/slide" Target="slides/slide248.xml"/><Relationship Id="rId273" Type="http://schemas.openxmlformats.org/officeDocument/2006/relationships/slide" Target="slides/slide249.xml"/><Relationship Id="rId274" Type="http://schemas.openxmlformats.org/officeDocument/2006/relationships/slide" Target="slides/slide250.xml"/><Relationship Id="rId120" Type="http://schemas.openxmlformats.org/officeDocument/2006/relationships/slide" Target="slides/slide96.xml"/><Relationship Id="rId121" Type="http://schemas.openxmlformats.org/officeDocument/2006/relationships/slide" Target="slides/slide97.xml"/><Relationship Id="rId122" Type="http://schemas.openxmlformats.org/officeDocument/2006/relationships/slide" Target="slides/slide98.xml"/><Relationship Id="rId123" Type="http://schemas.openxmlformats.org/officeDocument/2006/relationships/slide" Target="slides/slide99.xml"/><Relationship Id="rId124" Type="http://schemas.openxmlformats.org/officeDocument/2006/relationships/slide" Target="slides/slide100.xml"/><Relationship Id="rId125" Type="http://schemas.openxmlformats.org/officeDocument/2006/relationships/slide" Target="slides/slide101.xml"/><Relationship Id="rId126" Type="http://schemas.openxmlformats.org/officeDocument/2006/relationships/slide" Target="slides/slide102.xml"/><Relationship Id="rId127" Type="http://schemas.openxmlformats.org/officeDocument/2006/relationships/slide" Target="slides/slide103.xml"/><Relationship Id="rId128" Type="http://schemas.openxmlformats.org/officeDocument/2006/relationships/slide" Target="slides/slide104.xml"/><Relationship Id="rId129" Type="http://schemas.openxmlformats.org/officeDocument/2006/relationships/slide" Target="slides/slide105.xml"/><Relationship Id="rId210" Type="http://schemas.openxmlformats.org/officeDocument/2006/relationships/slide" Target="slides/slide186.xml"/><Relationship Id="rId211" Type="http://schemas.openxmlformats.org/officeDocument/2006/relationships/slide" Target="slides/slide187.xml"/><Relationship Id="rId212" Type="http://schemas.openxmlformats.org/officeDocument/2006/relationships/slide" Target="slides/slide188.xml"/><Relationship Id="rId213" Type="http://schemas.openxmlformats.org/officeDocument/2006/relationships/slide" Target="slides/slide189.xml"/><Relationship Id="rId214" Type="http://schemas.openxmlformats.org/officeDocument/2006/relationships/slide" Target="slides/slide190.xml"/><Relationship Id="rId215" Type="http://schemas.openxmlformats.org/officeDocument/2006/relationships/slide" Target="slides/slide191.xml"/><Relationship Id="rId216" Type="http://schemas.openxmlformats.org/officeDocument/2006/relationships/slide" Target="slides/slide192.xml"/><Relationship Id="rId217" Type="http://schemas.openxmlformats.org/officeDocument/2006/relationships/slide" Target="slides/slide193.xml"/><Relationship Id="rId218" Type="http://schemas.openxmlformats.org/officeDocument/2006/relationships/slide" Target="slides/slide194.xml"/><Relationship Id="rId219" Type="http://schemas.openxmlformats.org/officeDocument/2006/relationships/slide" Target="slides/slide195.xml"/><Relationship Id="rId275" Type="http://schemas.openxmlformats.org/officeDocument/2006/relationships/slide" Target="slides/slide251.xml"/><Relationship Id="rId276" Type="http://schemas.openxmlformats.org/officeDocument/2006/relationships/slide" Target="slides/slide252.xml"/><Relationship Id="rId277" Type="http://schemas.openxmlformats.org/officeDocument/2006/relationships/slide" Target="slides/slide253.xml"/><Relationship Id="rId278" Type="http://schemas.openxmlformats.org/officeDocument/2006/relationships/slide" Target="slides/slide254.xml"/><Relationship Id="rId279" Type="http://schemas.openxmlformats.org/officeDocument/2006/relationships/slide" Target="slides/slide255.xml"/><Relationship Id="rId300" Type="http://schemas.openxmlformats.org/officeDocument/2006/relationships/slide" Target="slides/slide276.xml"/><Relationship Id="rId301" Type="http://schemas.openxmlformats.org/officeDocument/2006/relationships/slide" Target="slides/slide277.xml"/><Relationship Id="rId302" Type="http://schemas.openxmlformats.org/officeDocument/2006/relationships/slide" Target="slides/slide278.xml"/><Relationship Id="rId303" Type="http://schemas.openxmlformats.org/officeDocument/2006/relationships/slide" Target="slides/slide279.xml"/><Relationship Id="rId304" Type="http://schemas.openxmlformats.org/officeDocument/2006/relationships/slide" Target="slides/slide280.xml"/><Relationship Id="rId305" Type="http://schemas.openxmlformats.org/officeDocument/2006/relationships/slide" Target="slides/slide281.xml"/><Relationship Id="rId306" Type="http://schemas.openxmlformats.org/officeDocument/2006/relationships/slide" Target="slides/slide282.xml"/><Relationship Id="rId307" Type="http://schemas.openxmlformats.org/officeDocument/2006/relationships/slide" Target="slides/slide283.xml"/><Relationship Id="rId308" Type="http://schemas.openxmlformats.org/officeDocument/2006/relationships/slide" Target="slides/slide284.xml"/><Relationship Id="rId309" Type="http://schemas.openxmlformats.org/officeDocument/2006/relationships/slide" Target="slides/slide285.xml"/><Relationship Id="rId360" Type="http://schemas.openxmlformats.org/officeDocument/2006/relationships/slide" Target="slides/slide336.xml"/><Relationship Id="rId361" Type="http://schemas.openxmlformats.org/officeDocument/2006/relationships/slide" Target="slides/slide337.xml"/><Relationship Id="rId362" Type="http://schemas.openxmlformats.org/officeDocument/2006/relationships/slide" Target="slides/slide338.xml"/><Relationship Id="rId363" Type="http://schemas.openxmlformats.org/officeDocument/2006/relationships/slide" Target="slides/slide339.xml"/><Relationship Id="rId364" Type="http://schemas.openxmlformats.org/officeDocument/2006/relationships/slide" Target="slides/slide340.xml"/><Relationship Id="rId365" Type="http://schemas.openxmlformats.org/officeDocument/2006/relationships/slide" Target="slides/slide341.xml"/><Relationship Id="rId366" Type="http://schemas.openxmlformats.org/officeDocument/2006/relationships/slide" Target="slides/slide342.xml"/><Relationship Id="rId367" Type="http://schemas.openxmlformats.org/officeDocument/2006/relationships/slide" Target="slides/slide343.xml"/><Relationship Id="rId368" Type="http://schemas.openxmlformats.org/officeDocument/2006/relationships/slide" Target="slides/slide344.xml"/><Relationship Id="rId369" Type="http://schemas.openxmlformats.org/officeDocument/2006/relationships/slide" Target="slides/slide345.xml"/><Relationship Id="rId90" Type="http://schemas.openxmlformats.org/officeDocument/2006/relationships/slide" Target="slides/slide66.xml"/><Relationship Id="rId91" Type="http://schemas.openxmlformats.org/officeDocument/2006/relationships/slide" Target="slides/slide67.xml"/><Relationship Id="rId92" Type="http://schemas.openxmlformats.org/officeDocument/2006/relationships/slide" Target="slides/slide68.xml"/><Relationship Id="rId93" Type="http://schemas.openxmlformats.org/officeDocument/2006/relationships/slide" Target="slides/slide69.xml"/><Relationship Id="rId94" Type="http://schemas.openxmlformats.org/officeDocument/2006/relationships/slide" Target="slides/slide70.xml"/><Relationship Id="rId95" Type="http://schemas.openxmlformats.org/officeDocument/2006/relationships/slide" Target="slides/slide71.xml"/><Relationship Id="rId96" Type="http://schemas.openxmlformats.org/officeDocument/2006/relationships/slide" Target="slides/slide72.xml"/><Relationship Id="rId97" Type="http://schemas.openxmlformats.org/officeDocument/2006/relationships/slide" Target="slides/slide73.xml"/><Relationship Id="rId98" Type="http://schemas.openxmlformats.org/officeDocument/2006/relationships/slide" Target="slides/slide74.xml"/><Relationship Id="rId99" Type="http://schemas.openxmlformats.org/officeDocument/2006/relationships/slide" Target="slides/slide75.xml"/><Relationship Id="rId190" Type="http://schemas.openxmlformats.org/officeDocument/2006/relationships/slide" Target="slides/slide166.xml"/><Relationship Id="rId191" Type="http://schemas.openxmlformats.org/officeDocument/2006/relationships/slide" Target="slides/slide167.xml"/><Relationship Id="rId192" Type="http://schemas.openxmlformats.org/officeDocument/2006/relationships/slide" Target="slides/slide168.xml"/><Relationship Id="rId193" Type="http://schemas.openxmlformats.org/officeDocument/2006/relationships/slide" Target="slides/slide169.xml"/><Relationship Id="rId194" Type="http://schemas.openxmlformats.org/officeDocument/2006/relationships/slide" Target="slides/slide170.xml"/><Relationship Id="rId195" Type="http://schemas.openxmlformats.org/officeDocument/2006/relationships/slide" Target="slides/slide171.xml"/><Relationship Id="rId196" Type="http://schemas.openxmlformats.org/officeDocument/2006/relationships/slide" Target="slides/slide172.xml"/><Relationship Id="rId197" Type="http://schemas.openxmlformats.org/officeDocument/2006/relationships/slide" Target="slides/slide173.xml"/><Relationship Id="rId198" Type="http://schemas.openxmlformats.org/officeDocument/2006/relationships/slide" Target="slides/slide174.xml"/><Relationship Id="rId199" Type="http://schemas.openxmlformats.org/officeDocument/2006/relationships/slide" Target="slides/slide175.xml"/><Relationship Id="rId280" Type="http://schemas.openxmlformats.org/officeDocument/2006/relationships/slide" Target="slides/slide256.xml"/><Relationship Id="rId30" Type="http://schemas.openxmlformats.org/officeDocument/2006/relationships/slide" Target="slides/slide6.xml"/><Relationship Id="rId31" Type="http://schemas.openxmlformats.org/officeDocument/2006/relationships/slide" Target="slides/slide7.xml"/><Relationship Id="rId32" Type="http://schemas.openxmlformats.org/officeDocument/2006/relationships/slide" Target="slides/slide8.xml"/><Relationship Id="rId33" Type="http://schemas.openxmlformats.org/officeDocument/2006/relationships/slide" Target="slides/slide9.xml"/><Relationship Id="rId34" Type="http://schemas.openxmlformats.org/officeDocument/2006/relationships/slide" Target="slides/slide10.xml"/><Relationship Id="rId35" Type="http://schemas.openxmlformats.org/officeDocument/2006/relationships/slide" Target="slides/slide11.xml"/><Relationship Id="rId36" Type="http://schemas.openxmlformats.org/officeDocument/2006/relationships/slide" Target="slides/slide12.xml"/><Relationship Id="rId37" Type="http://schemas.openxmlformats.org/officeDocument/2006/relationships/slide" Target="slides/slide13.xml"/><Relationship Id="rId38" Type="http://schemas.openxmlformats.org/officeDocument/2006/relationships/slide" Target="slides/slide14.xml"/><Relationship Id="rId39" Type="http://schemas.openxmlformats.org/officeDocument/2006/relationships/slide" Target="slides/slide15.xml"/><Relationship Id="rId281" Type="http://schemas.openxmlformats.org/officeDocument/2006/relationships/slide" Target="slides/slide257.xml"/><Relationship Id="rId282" Type="http://schemas.openxmlformats.org/officeDocument/2006/relationships/slide" Target="slides/slide258.xml"/><Relationship Id="rId283" Type="http://schemas.openxmlformats.org/officeDocument/2006/relationships/slide" Target="slides/slide259.xml"/><Relationship Id="rId284" Type="http://schemas.openxmlformats.org/officeDocument/2006/relationships/slide" Target="slides/slide260.xml"/><Relationship Id="rId130" Type="http://schemas.openxmlformats.org/officeDocument/2006/relationships/slide" Target="slides/slide106.xml"/><Relationship Id="rId131" Type="http://schemas.openxmlformats.org/officeDocument/2006/relationships/slide" Target="slides/slide107.xml"/><Relationship Id="rId132" Type="http://schemas.openxmlformats.org/officeDocument/2006/relationships/slide" Target="slides/slide108.xml"/><Relationship Id="rId133" Type="http://schemas.openxmlformats.org/officeDocument/2006/relationships/slide" Target="slides/slide109.xml"/><Relationship Id="rId220" Type="http://schemas.openxmlformats.org/officeDocument/2006/relationships/slide" Target="slides/slide196.xml"/><Relationship Id="rId221" Type="http://schemas.openxmlformats.org/officeDocument/2006/relationships/slide" Target="slides/slide197.xml"/><Relationship Id="rId222" Type="http://schemas.openxmlformats.org/officeDocument/2006/relationships/slide" Target="slides/slide198.xml"/><Relationship Id="rId223" Type="http://schemas.openxmlformats.org/officeDocument/2006/relationships/slide" Target="slides/slide199.xml"/><Relationship Id="rId224" Type="http://schemas.openxmlformats.org/officeDocument/2006/relationships/slide" Target="slides/slide200.xml"/><Relationship Id="rId225" Type="http://schemas.openxmlformats.org/officeDocument/2006/relationships/slide" Target="slides/slide201.xml"/><Relationship Id="rId226" Type="http://schemas.openxmlformats.org/officeDocument/2006/relationships/slide" Target="slides/slide202.xml"/><Relationship Id="rId227" Type="http://schemas.openxmlformats.org/officeDocument/2006/relationships/slide" Target="slides/slide203.xml"/><Relationship Id="rId228" Type="http://schemas.openxmlformats.org/officeDocument/2006/relationships/slide" Target="slides/slide204.xml"/><Relationship Id="rId229" Type="http://schemas.openxmlformats.org/officeDocument/2006/relationships/slide" Target="slides/slide205.xml"/><Relationship Id="rId134" Type="http://schemas.openxmlformats.org/officeDocument/2006/relationships/slide" Target="slides/slide110.xml"/><Relationship Id="rId135" Type="http://schemas.openxmlformats.org/officeDocument/2006/relationships/slide" Target="slides/slide111.xml"/><Relationship Id="rId136" Type="http://schemas.openxmlformats.org/officeDocument/2006/relationships/slide" Target="slides/slide112.xml"/><Relationship Id="rId137" Type="http://schemas.openxmlformats.org/officeDocument/2006/relationships/slide" Target="slides/slide113.xml"/><Relationship Id="rId138" Type="http://schemas.openxmlformats.org/officeDocument/2006/relationships/slide" Target="slides/slide114.xml"/><Relationship Id="rId139" Type="http://schemas.openxmlformats.org/officeDocument/2006/relationships/slide" Target="slides/slide115.xml"/><Relationship Id="rId285" Type="http://schemas.openxmlformats.org/officeDocument/2006/relationships/slide" Target="slides/slide261.xml"/><Relationship Id="rId286" Type="http://schemas.openxmlformats.org/officeDocument/2006/relationships/slide" Target="slides/slide262.xml"/><Relationship Id="rId287" Type="http://schemas.openxmlformats.org/officeDocument/2006/relationships/slide" Target="slides/slide263.xml"/><Relationship Id="rId288" Type="http://schemas.openxmlformats.org/officeDocument/2006/relationships/slide" Target="slides/slide264.xml"/><Relationship Id="rId289" Type="http://schemas.openxmlformats.org/officeDocument/2006/relationships/slide" Target="slides/slide265.xml"/><Relationship Id="rId310" Type="http://schemas.openxmlformats.org/officeDocument/2006/relationships/slide" Target="slides/slide286.xml"/><Relationship Id="rId311" Type="http://schemas.openxmlformats.org/officeDocument/2006/relationships/slide" Target="slides/slide287.xml"/><Relationship Id="rId312" Type="http://schemas.openxmlformats.org/officeDocument/2006/relationships/slide" Target="slides/slide288.xml"/><Relationship Id="rId313" Type="http://schemas.openxmlformats.org/officeDocument/2006/relationships/slide" Target="slides/slide289.xml"/><Relationship Id="rId314" Type="http://schemas.openxmlformats.org/officeDocument/2006/relationships/slide" Target="slides/slide290.xml"/><Relationship Id="rId315" Type="http://schemas.openxmlformats.org/officeDocument/2006/relationships/slide" Target="slides/slide291.xml"/><Relationship Id="rId316" Type="http://schemas.openxmlformats.org/officeDocument/2006/relationships/slide" Target="slides/slide292.xml"/><Relationship Id="rId317" Type="http://schemas.openxmlformats.org/officeDocument/2006/relationships/slide" Target="slides/slide293.xml"/><Relationship Id="rId318" Type="http://schemas.openxmlformats.org/officeDocument/2006/relationships/slide" Target="slides/slide294.xml"/><Relationship Id="rId319" Type="http://schemas.openxmlformats.org/officeDocument/2006/relationships/slide" Target="slides/slide295.xml"/><Relationship Id="rId370" Type="http://schemas.openxmlformats.org/officeDocument/2006/relationships/slide" Target="slides/slide346.xml"/><Relationship Id="rId371" Type="http://schemas.openxmlformats.org/officeDocument/2006/relationships/slide" Target="slides/slide347.xml"/><Relationship Id="rId372" Type="http://schemas.openxmlformats.org/officeDocument/2006/relationships/slide" Target="slides/slide348.xml"/><Relationship Id="rId373" Type="http://schemas.openxmlformats.org/officeDocument/2006/relationships/slide" Target="slides/slide349.xml"/><Relationship Id="rId374" Type="http://schemas.openxmlformats.org/officeDocument/2006/relationships/slide" Target="slides/slide350.xml"/><Relationship Id="rId375" Type="http://schemas.openxmlformats.org/officeDocument/2006/relationships/slide" Target="slides/slide351.xml"/><Relationship Id="rId376" Type="http://schemas.openxmlformats.org/officeDocument/2006/relationships/slide" Target="slides/slide352.xml"/><Relationship Id="rId377" Type="http://schemas.openxmlformats.org/officeDocument/2006/relationships/notesMaster" Target="notesMasters/notesMaster1.xml"/><Relationship Id="rId378" Type="http://schemas.openxmlformats.org/officeDocument/2006/relationships/printerSettings" Target="printerSettings/printerSettings1.bin"/><Relationship Id="rId379" Type="http://schemas.openxmlformats.org/officeDocument/2006/relationships/presProps" Target="presProps.xml"/><Relationship Id="rId290" Type="http://schemas.openxmlformats.org/officeDocument/2006/relationships/slide" Target="slides/slide266.xml"/><Relationship Id="rId291" Type="http://schemas.openxmlformats.org/officeDocument/2006/relationships/slide" Target="slides/slide267.xml"/><Relationship Id="rId292" Type="http://schemas.openxmlformats.org/officeDocument/2006/relationships/slide" Target="slides/slide268.xml"/><Relationship Id="rId293" Type="http://schemas.openxmlformats.org/officeDocument/2006/relationships/slide" Target="slides/slide269.xml"/><Relationship Id="rId294" Type="http://schemas.openxmlformats.org/officeDocument/2006/relationships/slide" Target="slides/slide270.xml"/><Relationship Id="rId295" Type="http://schemas.openxmlformats.org/officeDocument/2006/relationships/slide" Target="slides/slide271.xml"/><Relationship Id="rId296" Type="http://schemas.openxmlformats.org/officeDocument/2006/relationships/slide" Target="slides/slide272.xml"/><Relationship Id="rId40" Type="http://schemas.openxmlformats.org/officeDocument/2006/relationships/slide" Target="slides/slide16.xml"/><Relationship Id="rId41" Type="http://schemas.openxmlformats.org/officeDocument/2006/relationships/slide" Target="slides/slide17.xml"/><Relationship Id="rId42" Type="http://schemas.openxmlformats.org/officeDocument/2006/relationships/slide" Target="slides/slide18.xml"/><Relationship Id="rId43" Type="http://schemas.openxmlformats.org/officeDocument/2006/relationships/slide" Target="slides/slide19.xml"/><Relationship Id="rId44" Type="http://schemas.openxmlformats.org/officeDocument/2006/relationships/slide" Target="slides/slide20.xml"/><Relationship Id="rId45" Type="http://schemas.openxmlformats.org/officeDocument/2006/relationships/slide" Target="slides/slide21.xml"/><Relationship Id="rId46" Type="http://schemas.openxmlformats.org/officeDocument/2006/relationships/slide" Target="slides/slide22.xml"/><Relationship Id="rId47" Type="http://schemas.openxmlformats.org/officeDocument/2006/relationships/slide" Target="slides/slide23.xml"/><Relationship Id="rId48" Type="http://schemas.openxmlformats.org/officeDocument/2006/relationships/slide" Target="slides/slide24.xml"/><Relationship Id="rId49" Type="http://schemas.openxmlformats.org/officeDocument/2006/relationships/slide" Target="slides/slide25.xml"/><Relationship Id="rId297" Type="http://schemas.openxmlformats.org/officeDocument/2006/relationships/slide" Target="slides/slide273.xml"/><Relationship Id="rId298" Type="http://schemas.openxmlformats.org/officeDocument/2006/relationships/slide" Target="slides/slide274.xml"/><Relationship Id="rId299" Type="http://schemas.openxmlformats.org/officeDocument/2006/relationships/slide" Target="slides/slide275.xml"/><Relationship Id="rId380" Type="http://schemas.openxmlformats.org/officeDocument/2006/relationships/viewProps" Target="viewProps.xml"/><Relationship Id="rId140" Type="http://schemas.openxmlformats.org/officeDocument/2006/relationships/slide" Target="slides/slide116.xml"/><Relationship Id="rId141" Type="http://schemas.openxmlformats.org/officeDocument/2006/relationships/slide" Target="slides/slide117.xml"/><Relationship Id="rId142" Type="http://schemas.openxmlformats.org/officeDocument/2006/relationships/slide" Target="slides/slide118.xml"/><Relationship Id="rId143" Type="http://schemas.openxmlformats.org/officeDocument/2006/relationships/slide" Target="slides/slide119.xml"/><Relationship Id="rId144" Type="http://schemas.openxmlformats.org/officeDocument/2006/relationships/slide" Target="slides/slide120.xml"/><Relationship Id="rId145" Type="http://schemas.openxmlformats.org/officeDocument/2006/relationships/slide" Target="slides/slide121.xml"/><Relationship Id="rId146" Type="http://schemas.openxmlformats.org/officeDocument/2006/relationships/slide" Target="slides/slide122.xml"/><Relationship Id="rId147" Type="http://schemas.openxmlformats.org/officeDocument/2006/relationships/slide" Target="slides/slide123.xml"/><Relationship Id="rId148" Type="http://schemas.openxmlformats.org/officeDocument/2006/relationships/slide" Target="slides/slide124.xml"/><Relationship Id="rId149" Type="http://schemas.openxmlformats.org/officeDocument/2006/relationships/slide" Target="slides/slide125.xml"/><Relationship Id="rId230" Type="http://schemas.openxmlformats.org/officeDocument/2006/relationships/slide" Target="slides/slide206.xml"/><Relationship Id="rId231" Type="http://schemas.openxmlformats.org/officeDocument/2006/relationships/slide" Target="slides/slide207.xml"/><Relationship Id="rId232" Type="http://schemas.openxmlformats.org/officeDocument/2006/relationships/slide" Target="slides/slide208.xml"/><Relationship Id="rId233" Type="http://schemas.openxmlformats.org/officeDocument/2006/relationships/slide" Target="slides/slide209.xml"/><Relationship Id="rId234" Type="http://schemas.openxmlformats.org/officeDocument/2006/relationships/slide" Target="slides/slide210.xml"/><Relationship Id="rId235" Type="http://schemas.openxmlformats.org/officeDocument/2006/relationships/slide" Target="slides/slide211.xml"/><Relationship Id="rId236" Type="http://schemas.openxmlformats.org/officeDocument/2006/relationships/slide" Target="slides/slide212.xml"/><Relationship Id="rId237" Type="http://schemas.openxmlformats.org/officeDocument/2006/relationships/slide" Target="slides/slide213.xml"/><Relationship Id="rId238" Type="http://schemas.openxmlformats.org/officeDocument/2006/relationships/slide" Target="slides/slide214.xml"/><Relationship Id="rId239" Type="http://schemas.openxmlformats.org/officeDocument/2006/relationships/slide" Target="slides/slide215.xml"/><Relationship Id="rId320" Type="http://schemas.openxmlformats.org/officeDocument/2006/relationships/slide" Target="slides/slide296.xml"/><Relationship Id="rId321" Type="http://schemas.openxmlformats.org/officeDocument/2006/relationships/slide" Target="slides/slide297.xml"/><Relationship Id="rId322" Type="http://schemas.openxmlformats.org/officeDocument/2006/relationships/slide" Target="slides/slide298.xml"/><Relationship Id="rId323" Type="http://schemas.openxmlformats.org/officeDocument/2006/relationships/slide" Target="slides/slide299.xml"/><Relationship Id="rId324" Type="http://schemas.openxmlformats.org/officeDocument/2006/relationships/slide" Target="slides/slide300.xml"/><Relationship Id="rId325" Type="http://schemas.openxmlformats.org/officeDocument/2006/relationships/slide" Target="slides/slide301.xml"/><Relationship Id="rId326" Type="http://schemas.openxmlformats.org/officeDocument/2006/relationships/slide" Target="slides/slide302.xml"/><Relationship Id="rId327" Type="http://schemas.openxmlformats.org/officeDocument/2006/relationships/slide" Target="slides/slide303.xml"/><Relationship Id="rId328" Type="http://schemas.openxmlformats.org/officeDocument/2006/relationships/slide" Target="slides/slide304.xml"/><Relationship Id="rId329" Type="http://schemas.openxmlformats.org/officeDocument/2006/relationships/slide" Target="slides/slide305.xml"/><Relationship Id="rId381" Type="http://schemas.openxmlformats.org/officeDocument/2006/relationships/theme" Target="theme/theme1.xml"/><Relationship Id="rId382" Type="http://schemas.openxmlformats.org/officeDocument/2006/relationships/tableStyles" Target="tableStyles.xml"/><Relationship Id="rId50" Type="http://schemas.openxmlformats.org/officeDocument/2006/relationships/slide" Target="slides/slide26.xml"/><Relationship Id="rId51" Type="http://schemas.openxmlformats.org/officeDocument/2006/relationships/slide" Target="slides/slide27.xml"/><Relationship Id="rId52" Type="http://schemas.openxmlformats.org/officeDocument/2006/relationships/slide" Target="slides/slide28.xml"/><Relationship Id="rId53" Type="http://schemas.openxmlformats.org/officeDocument/2006/relationships/slide" Target="slides/slide29.xml"/><Relationship Id="rId54" Type="http://schemas.openxmlformats.org/officeDocument/2006/relationships/slide" Target="slides/slide30.xml"/><Relationship Id="rId55" Type="http://schemas.openxmlformats.org/officeDocument/2006/relationships/slide" Target="slides/slide31.xml"/><Relationship Id="rId56" Type="http://schemas.openxmlformats.org/officeDocument/2006/relationships/slide" Target="slides/slide32.xml"/><Relationship Id="rId57" Type="http://schemas.openxmlformats.org/officeDocument/2006/relationships/slide" Target="slides/slide33.xml"/><Relationship Id="rId58" Type="http://schemas.openxmlformats.org/officeDocument/2006/relationships/slide" Target="slides/slide34.xml"/><Relationship Id="rId59" Type="http://schemas.openxmlformats.org/officeDocument/2006/relationships/slide" Target="slides/slide35.xml"/><Relationship Id="rId150" Type="http://schemas.openxmlformats.org/officeDocument/2006/relationships/slide" Target="slides/slide126.xml"/><Relationship Id="rId151" Type="http://schemas.openxmlformats.org/officeDocument/2006/relationships/slide" Target="slides/slide127.xml"/><Relationship Id="rId152" Type="http://schemas.openxmlformats.org/officeDocument/2006/relationships/slide" Target="slides/slide128.xml"/><Relationship Id="rId153" Type="http://schemas.openxmlformats.org/officeDocument/2006/relationships/slide" Target="slides/slide129.xml"/><Relationship Id="rId154" Type="http://schemas.openxmlformats.org/officeDocument/2006/relationships/slide" Target="slides/slide130.xml"/><Relationship Id="rId155" Type="http://schemas.openxmlformats.org/officeDocument/2006/relationships/slide" Target="slides/slide131.xml"/><Relationship Id="rId156" Type="http://schemas.openxmlformats.org/officeDocument/2006/relationships/slide" Target="slides/slide132.xml"/><Relationship Id="rId157" Type="http://schemas.openxmlformats.org/officeDocument/2006/relationships/slide" Target="slides/slide133.xml"/><Relationship Id="rId158" Type="http://schemas.openxmlformats.org/officeDocument/2006/relationships/slide" Target="slides/slide134.xml"/><Relationship Id="rId159" Type="http://schemas.openxmlformats.org/officeDocument/2006/relationships/slide" Target="slides/slide135.xml"/><Relationship Id="rId240" Type="http://schemas.openxmlformats.org/officeDocument/2006/relationships/slide" Target="slides/slide216.xml"/><Relationship Id="rId241" Type="http://schemas.openxmlformats.org/officeDocument/2006/relationships/slide" Target="slides/slide217.xml"/><Relationship Id="rId242" Type="http://schemas.openxmlformats.org/officeDocument/2006/relationships/slide" Target="slides/slide218.xml"/><Relationship Id="rId243" Type="http://schemas.openxmlformats.org/officeDocument/2006/relationships/slide" Target="slides/slide219.xml"/><Relationship Id="rId244" Type="http://schemas.openxmlformats.org/officeDocument/2006/relationships/slide" Target="slides/slide220.xml"/><Relationship Id="rId245" Type="http://schemas.openxmlformats.org/officeDocument/2006/relationships/slide" Target="slides/slide221.xml"/><Relationship Id="rId246" Type="http://schemas.openxmlformats.org/officeDocument/2006/relationships/slide" Target="slides/slide222.xml"/><Relationship Id="rId247" Type="http://schemas.openxmlformats.org/officeDocument/2006/relationships/slide" Target="slides/slide223.xml"/><Relationship Id="rId248" Type="http://schemas.openxmlformats.org/officeDocument/2006/relationships/slide" Target="slides/slide224.xml"/><Relationship Id="rId249" Type="http://schemas.openxmlformats.org/officeDocument/2006/relationships/slide" Target="slides/slide225.xml"/><Relationship Id="rId330" Type="http://schemas.openxmlformats.org/officeDocument/2006/relationships/slide" Target="slides/slide306.xml"/><Relationship Id="rId331" Type="http://schemas.openxmlformats.org/officeDocument/2006/relationships/slide" Target="slides/slide307.xml"/><Relationship Id="rId332" Type="http://schemas.openxmlformats.org/officeDocument/2006/relationships/slide" Target="slides/slide308.xml"/><Relationship Id="rId333" Type="http://schemas.openxmlformats.org/officeDocument/2006/relationships/slide" Target="slides/slide309.xml"/><Relationship Id="rId334" Type="http://schemas.openxmlformats.org/officeDocument/2006/relationships/slide" Target="slides/slide310.xml"/><Relationship Id="rId335" Type="http://schemas.openxmlformats.org/officeDocument/2006/relationships/slide" Target="slides/slide311.xml"/><Relationship Id="rId336" Type="http://schemas.openxmlformats.org/officeDocument/2006/relationships/slide" Target="slides/slide312.xml"/><Relationship Id="rId337" Type="http://schemas.openxmlformats.org/officeDocument/2006/relationships/slide" Target="slides/slide313.xml"/><Relationship Id="rId338" Type="http://schemas.openxmlformats.org/officeDocument/2006/relationships/slide" Target="slides/slide314.xml"/><Relationship Id="rId339" Type="http://schemas.openxmlformats.org/officeDocument/2006/relationships/slide" Target="slides/slide315.xml"/><Relationship Id="rId60" Type="http://schemas.openxmlformats.org/officeDocument/2006/relationships/slide" Target="slides/slide36.xml"/><Relationship Id="rId61" Type="http://schemas.openxmlformats.org/officeDocument/2006/relationships/slide" Target="slides/slide37.xml"/><Relationship Id="rId62" Type="http://schemas.openxmlformats.org/officeDocument/2006/relationships/slide" Target="slides/slide38.xml"/><Relationship Id="rId63" Type="http://schemas.openxmlformats.org/officeDocument/2006/relationships/slide" Target="slides/slide39.xml"/><Relationship Id="rId64" Type="http://schemas.openxmlformats.org/officeDocument/2006/relationships/slide" Target="slides/slide40.xml"/><Relationship Id="rId65" Type="http://schemas.openxmlformats.org/officeDocument/2006/relationships/slide" Target="slides/slide41.xml"/><Relationship Id="rId66" Type="http://schemas.openxmlformats.org/officeDocument/2006/relationships/slide" Target="slides/slide42.xml"/><Relationship Id="rId67" Type="http://schemas.openxmlformats.org/officeDocument/2006/relationships/slide" Target="slides/slide43.xml"/><Relationship Id="rId68" Type="http://schemas.openxmlformats.org/officeDocument/2006/relationships/slide" Target="slides/slide44.xml"/><Relationship Id="rId69" Type="http://schemas.openxmlformats.org/officeDocument/2006/relationships/slide" Target="slides/slide45.xml"/><Relationship Id="rId160" Type="http://schemas.openxmlformats.org/officeDocument/2006/relationships/slide" Target="slides/slide136.xml"/><Relationship Id="rId161" Type="http://schemas.openxmlformats.org/officeDocument/2006/relationships/slide" Target="slides/slide137.xml"/><Relationship Id="rId162" Type="http://schemas.openxmlformats.org/officeDocument/2006/relationships/slide" Target="slides/slide138.xml"/><Relationship Id="rId163" Type="http://schemas.openxmlformats.org/officeDocument/2006/relationships/slide" Target="slides/slide139.xml"/><Relationship Id="rId164" Type="http://schemas.openxmlformats.org/officeDocument/2006/relationships/slide" Target="slides/slide140.xml"/><Relationship Id="rId165" Type="http://schemas.openxmlformats.org/officeDocument/2006/relationships/slide" Target="slides/slide141.xml"/><Relationship Id="rId166" Type="http://schemas.openxmlformats.org/officeDocument/2006/relationships/slide" Target="slides/slide142.xml"/><Relationship Id="rId167" Type="http://schemas.openxmlformats.org/officeDocument/2006/relationships/slide" Target="slides/slide143.xml"/><Relationship Id="rId168" Type="http://schemas.openxmlformats.org/officeDocument/2006/relationships/slide" Target="slides/slide144.xml"/><Relationship Id="rId169" Type="http://schemas.openxmlformats.org/officeDocument/2006/relationships/slide" Target="slides/slide145.xml"/><Relationship Id="rId250" Type="http://schemas.openxmlformats.org/officeDocument/2006/relationships/slide" Target="slides/slide226.xml"/><Relationship Id="rId251" Type="http://schemas.openxmlformats.org/officeDocument/2006/relationships/slide" Target="slides/slide227.xml"/><Relationship Id="rId252" Type="http://schemas.openxmlformats.org/officeDocument/2006/relationships/slide" Target="slides/slide228.xml"/><Relationship Id="rId253" Type="http://schemas.openxmlformats.org/officeDocument/2006/relationships/slide" Target="slides/slide229.xml"/><Relationship Id="rId254" Type="http://schemas.openxmlformats.org/officeDocument/2006/relationships/slide" Target="slides/slide230.xml"/><Relationship Id="rId255" Type="http://schemas.openxmlformats.org/officeDocument/2006/relationships/slide" Target="slides/slide231.xml"/><Relationship Id="rId256" Type="http://schemas.openxmlformats.org/officeDocument/2006/relationships/slide" Target="slides/slide232.xml"/><Relationship Id="rId257" Type="http://schemas.openxmlformats.org/officeDocument/2006/relationships/slide" Target="slides/slide233.xml"/><Relationship Id="rId258" Type="http://schemas.openxmlformats.org/officeDocument/2006/relationships/slide" Target="slides/slide234.xml"/><Relationship Id="rId259" Type="http://schemas.openxmlformats.org/officeDocument/2006/relationships/slide" Target="slides/slide235.xml"/><Relationship Id="rId340" Type="http://schemas.openxmlformats.org/officeDocument/2006/relationships/slide" Target="slides/slide316.xml"/><Relationship Id="rId341" Type="http://schemas.openxmlformats.org/officeDocument/2006/relationships/slide" Target="slides/slide317.xml"/><Relationship Id="rId342" Type="http://schemas.openxmlformats.org/officeDocument/2006/relationships/slide" Target="slides/slide318.xml"/><Relationship Id="rId343" Type="http://schemas.openxmlformats.org/officeDocument/2006/relationships/slide" Target="slides/slide319.xml"/><Relationship Id="rId344" Type="http://schemas.openxmlformats.org/officeDocument/2006/relationships/slide" Target="slides/slide320.xml"/><Relationship Id="rId100" Type="http://schemas.openxmlformats.org/officeDocument/2006/relationships/slide" Target="slides/slide76.xml"/><Relationship Id="rId101" Type="http://schemas.openxmlformats.org/officeDocument/2006/relationships/slide" Target="slides/slide77.xml"/><Relationship Id="rId102" Type="http://schemas.openxmlformats.org/officeDocument/2006/relationships/slide" Target="slides/slide78.xml"/><Relationship Id="rId103" Type="http://schemas.openxmlformats.org/officeDocument/2006/relationships/slide" Target="slides/slide79.xml"/><Relationship Id="rId104" Type="http://schemas.openxmlformats.org/officeDocument/2006/relationships/slide" Target="slides/slide80.xml"/><Relationship Id="rId105"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49.xml"/><Relationship Id="rId2"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2F4B94D-3DBB-4AF6-A4EB-08B601709948}" type="datetimeFigureOut">
              <a:rPr lang="en-US"/>
              <a:pPr>
                <a:defRPr/>
              </a:pPr>
              <a:t>9/15/15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912DB01-0D7A-40C8-9223-956904ED0D39}" type="slidenum">
              <a:rPr lang="en-US"/>
              <a:pPr>
                <a:defRPr/>
              </a:pPr>
              <a:t>‹#›</a:t>
            </a:fld>
            <a:endParaRPr lang="en-US"/>
          </a:p>
        </p:txBody>
      </p:sp>
    </p:spTree>
    <p:extLst>
      <p:ext uri="{BB962C8B-B14F-4D97-AF65-F5344CB8AC3E}">
        <p14:creationId xmlns:p14="http://schemas.microsoft.com/office/powerpoint/2010/main" val="12787539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158E6D-6FA4-45F8-B71D-2989CF1396D8}" type="slidenum">
              <a:rPr lang="en-US">
                <a:solidFill>
                  <a:prstClr val="black"/>
                </a:solidFill>
              </a:rPr>
              <a:pPr/>
              <a:t>49</a:t>
            </a:fld>
            <a:endParaRPr lang="en-US">
              <a:solidFill>
                <a:prstClr val="black"/>
              </a:solidFill>
            </a:endParaRPr>
          </a:p>
        </p:txBody>
      </p:sp>
      <p:sp>
        <p:nvSpPr>
          <p:cNvPr id="677890" name="Rectangle 2"/>
          <p:cNvSpPr>
            <a:spLocks noGrp="1" noRot="1" noChangeAspect="1" noChangeArrowheads="1" noTextEdit="1"/>
          </p:cNvSpPr>
          <p:nvPr>
            <p:ph type="sldImg"/>
          </p:nvPr>
        </p:nvSpPr>
        <p:spPr>
          <a:ln/>
        </p:spPr>
      </p:sp>
      <p:sp>
        <p:nvSpPr>
          <p:cNvPr id="67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6AD42-95A7-495B-B55E-EA7E00E052DB}" type="slidenum">
              <a:rPr lang="en-US">
                <a:solidFill>
                  <a:prstClr val="black"/>
                </a:solidFill>
              </a:rPr>
              <a:pPr/>
              <a:t>139</a:t>
            </a:fld>
            <a:endParaRPr lang="en-US">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940710-3176-4E4B-80E2-BBC6A95168B5}" type="slidenum">
              <a:rPr lang="en-US">
                <a:solidFill>
                  <a:prstClr val="black"/>
                </a:solidFill>
              </a:rPr>
              <a:pPr/>
              <a:t>239</a:t>
            </a:fld>
            <a:endParaRPr lang="en-US">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2D76C2-0955-452B-807B-02975C603073}" type="slidenum">
              <a:rPr lang="en-US">
                <a:solidFill>
                  <a:prstClr val="black"/>
                </a:solidFill>
              </a:rPr>
              <a:pPr/>
              <a:t>240</a:t>
            </a:fld>
            <a:endParaRPr lang="en-US">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CF1DC9-5832-43A5-8A20-5949A78BE4B5}" type="slidenum">
              <a:rPr lang="en-US">
                <a:solidFill>
                  <a:prstClr val="black"/>
                </a:solidFill>
              </a:rPr>
              <a:pPr/>
              <a:t>241</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8EF201-545A-457D-B9E3-6AB7E453FFFC}" type="slidenum">
              <a:rPr lang="en-US">
                <a:solidFill>
                  <a:prstClr val="black"/>
                </a:solidFill>
              </a:rPr>
              <a:pPr/>
              <a:t>244</a:t>
            </a:fld>
            <a:endParaRPr lang="en-US">
              <a:solidFill>
                <a:prstClr val="black"/>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AED20-DF83-4BDA-A943-B9ACF246F320}" type="slidenum">
              <a:rPr lang="en-US">
                <a:solidFill>
                  <a:prstClr val="black"/>
                </a:solidFill>
              </a:rPr>
              <a:pPr/>
              <a:t>245</a:t>
            </a:fld>
            <a:endParaRPr lang="en-US">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251123-93F0-4609-9EAB-6C54342856E4}" type="slidenum">
              <a:rPr lang="en-US">
                <a:solidFill>
                  <a:prstClr val="black"/>
                </a:solidFill>
              </a:rPr>
              <a:pPr/>
              <a:t>246</a:t>
            </a:fld>
            <a:endParaRPr lang="en-US">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18EDC-2FAF-4BC4-ABAD-CEC1A16AD0B8}" type="slidenum">
              <a:rPr lang="en-US">
                <a:solidFill>
                  <a:prstClr val="black"/>
                </a:solidFill>
              </a:rPr>
              <a:pPr/>
              <a:t>247</a:t>
            </a:fld>
            <a:endParaRPr lang="en-US">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746718-E9FD-4794-90DD-63BEFFB14563}" type="slidenum">
              <a:rPr lang="en-US">
                <a:solidFill>
                  <a:prstClr val="black"/>
                </a:solidFill>
              </a:rPr>
              <a:pPr/>
              <a:t>251</a:t>
            </a:fld>
            <a:endParaRPr lang="en-US">
              <a:solidFill>
                <a:prstClr val="black"/>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D13533-F3B2-45EA-886B-5E6A48E79E76}" type="slidenum">
              <a:rPr lang="en-US">
                <a:solidFill>
                  <a:prstClr val="black"/>
                </a:solidFill>
              </a:rPr>
              <a:pPr/>
              <a:t>258</a:t>
            </a:fld>
            <a:endParaRPr lang="en-US">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6B482A-5533-407B-B0DF-B4A572FDD628}" type="slidenum">
              <a:rPr lang="en-US">
                <a:solidFill>
                  <a:prstClr val="black"/>
                </a:solidFill>
              </a:rPr>
              <a:pPr/>
              <a:t>83</a:t>
            </a:fld>
            <a:endParaRPr lang="en-US">
              <a:solidFill>
                <a:prstClr val="black"/>
              </a:solidFill>
            </a:endParaRPr>
          </a:p>
        </p:txBody>
      </p:sp>
      <p:sp>
        <p:nvSpPr>
          <p:cNvPr id="352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2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38C00D-2A2E-4BF6-B2BC-58D4385FFE76}" type="slidenum">
              <a:rPr lang="en-US">
                <a:solidFill>
                  <a:prstClr val="black"/>
                </a:solidFill>
              </a:rPr>
              <a:pPr/>
              <a:t>260</a:t>
            </a:fld>
            <a:endParaRPr lang="en-US">
              <a:solidFill>
                <a:prstClr val="black"/>
              </a:solidFill>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759DCF-3E69-4B6D-912F-CD807E5CA883}" type="slidenum">
              <a:rPr lang="en-US">
                <a:solidFill>
                  <a:prstClr val="black"/>
                </a:solidFill>
              </a:rPr>
              <a:pPr/>
              <a:t>261</a:t>
            </a:fld>
            <a:endParaRPr lang="en-US">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8ED37-3412-4B2C-B7FE-A091E0C5528D}" type="slidenum">
              <a:rPr lang="en-US">
                <a:solidFill>
                  <a:prstClr val="black"/>
                </a:solidFill>
              </a:rPr>
              <a:pPr/>
              <a:t>264</a:t>
            </a:fld>
            <a:endParaRPr lang="en-US">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061DA8-4D1B-4DDE-A24C-C678E4218018}" type="slidenum">
              <a:rPr lang="en-US">
                <a:solidFill>
                  <a:prstClr val="black"/>
                </a:solidFill>
              </a:rPr>
              <a:pPr/>
              <a:t>267</a:t>
            </a:fld>
            <a:endParaRPr lang="en-US">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BC3F05-D26E-4CA3-AEBA-05CBF86A5777}" type="slidenum">
              <a:rPr lang="en-US">
                <a:solidFill>
                  <a:prstClr val="black"/>
                </a:solidFill>
              </a:rPr>
              <a:pPr/>
              <a:t>269</a:t>
            </a:fld>
            <a:endParaRPr lang="en-US">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B274E-BE48-406E-8D02-338FBF08ADE1}" type="slidenum">
              <a:rPr lang="en-US">
                <a:solidFill>
                  <a:prstClr val="black"/>
                </a:solidFill>
              </a:rPr>
              <a:pPr/>
              <a:t>271</a:t>
            </a:fld>
            <a:endParaRPr lang="en-US">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7950D3-52D6-4E4E-B922-0505E5E3A4D6}" type="slidenum">
              <a:rPr lang="en-US">
                <a:solidFill>
                  <a:prstClr val="black"/>
                </a:solidFill>
              </a:rPr>
              <a:pPr/>
              <a:t>272</a:t>
            </a:fld>
            <a:endParaRPr lang="en-US">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77C052-D0B5-48D5-AC40-29B9029D20BC}" type="slidenum">
              <a:rPr lang="en-US">
                <a:solidFill>
                  <a:prstClr val="black"/>
                </a:solidFill>
              </a:rPr>
              <a:pPr/>
              <a:t>275</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5D5D49-3519-4CA5-9F15-922D8ADE80BF}" type="slidenum">
              <a:rPr lang="en-US">
                <a:solidFill>
                  <a:prstClr val="black"/>
                </a:solidFill>
              </a:rPr>
              <a:pPr/>
              <a:t>280</a:t>
            </a:fld>
            <a:endParaRPr lang="en-US">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CD3E45-C029-4B7A-998D-00D58D6B0176}" type="slidenum">
              <a:rPr lang="en-US">
                <a:solidFill>
                  <a:prstClr val="black"/>
                </a:solidFill>
              </a:rPr>
              <a:pPr/>
              <a:t>286</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300B8C-1E21-4F3A-A791-E5203AE2DA26}" type="slidenum">
              <a:rPr lang="en-US">
                <a:solidFill>
                  <a:prstClr val="black"/>
                </a:solidFill>
              </a:rPr>
              <a:pPr/>
              <a:t>84</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901EA-4B2C-4F26-9AA2-B39CF73B9AF7}" type="slidenum">
              <a:rPr lang="en-US">
                <a:solidFill>
                  <a:prstClr val="black"/>
                </a:solidFill>
              </a:rPr>
              <a:pPr/>
              <a:t>287</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F0244-796D-4C15-95E4-B4AB454C7153}" type="slidenum">
              <a:rPr lang="en-US">
                <a:solidFill>
                  <a:prstClr val="black"/>
                </a:solidFill>
              </a:rPr>
              <a:pPr/>
              <a:t>288</a:t>
            </a:fld>
            <a:endParaRPr lang="en-US">
              <a:solidFill>
                <a:prstClr val="black"/>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B0F34B-F50B-436F-8D43-EF236AE0549A}" type="slidenum">
              <a:rPr lang="en-US">
                <a:solidFill>
                  <a:prstClr val="black"/>
                </a:solidFill>
              </a:rPr>
              <a:pPr/>
              <a:t>289</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88725-93D9-40FE-9F53-71F7F079ED35}" type="slidenum">
              <a:rPr lang="en-US">
                <a:solidFill>
                  <a:prstClr val="black"/>
                </a:solidFill>
              </a:rPr>
              <a:pPr/>
              <a:t>292</a:t>
            </a:fld>
            <a:endParaRPr lang="en-US">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6FA14-C7ED-4E12-A929-6A01B2E6ABF7}" type="slidenum">
              <a:rPr lang="en-US">
                <a:solidFill>
                  <a:prstClr val="black"/>
                </a:solidFill>
              </a:rPr>
              <a:pPr/>
              <a:t>293</a:t>
            </a:fld>
            <a:endParaRPr lang="en-US">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ln/>
        </p:spPr>
        <p:txBody>
          <a:bodyPr/>
          <a:lstStyle/>
          <a:p>
            <a:endParaRPr lang="en-US"/>
          </a:p>
        </p:txBody>
      </p:sp>
      <p:sp>
        <p:nvSpPr>
          <p:cNvPr id="5222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ln/>
        </p:spPr>
        <p:txBody>
          <a:bodyPr/>
          <a:lstStyle/>
          <a:p>
            <a:endParaRPr lang="en-US"/>
          </a:p>
        </p:txBody>
      </p:sp>
      <p:sp>
        <p:nvSpPr>
          <p:cNvPr id="5427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ln/>
        </p:spPr>
        <p:txBody>
          <a:bodyPr/>
          <a:lstStyle/>
          <a:p>
            <a:endParaRPr lang="en-US"/>
          </a:p>
        </p:txBody>
      </p:sp>
      <p:sp>
        <p:nvSpPr>
          <p:cNvPr id="56323"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ln/>
        </p:spPr>
        <p:txBody>
          <a:bodyPr/>
          <a:lstStyle/>
          <a:p>
            <a:endParaRPr lang="en-US"/>
          </a:p>
        </p:txBody>
      </p:sp>
      <p:sp>
        <p:nvSpPr>
          <p:cNvPr id="5837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ln/>
        </p:spPr>
        <p:txBody>
          <a:bodyPr/>
          <a:lstStyle/>
          <a:p>
            <a:endParaRPr lang="en-US"/>
          </a:p>
        </p:txBody>
      </p:sp>
      <p:sp>
        <p:nvSpPr>
          <p:cNvPr id="60419"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0FCEAD-7596-496B-828A-C511FE047118}" type="slidenum">
              <a:rPr lang="en-US">
                <a:solidFill>
                  <a:prstClr val="black"/>
                </a:solidFill>
              </a:rPr>
              <a:pPr/>
              <a:t>86</a:t>
            </a:fld>
            <a:endParaRPr lang="en-US">
              <a:solidFill>
                <a:prstClr val="black"/>
              </a:solidFill>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a:t>Working conditions in the factory were not regulated during this period and conditions were poor. Most workers had to toil in factories that were inadequately ventilated, poorly lighted, and barely heated. The work day often was twelve hours or more. Not only did the workers have to work long hours, they had to work for extremely poor pay. Even though working conditions and other factors made labor scarce, factories were able to find workers, especially from the ranks of the women and children.</a:t>
            </a:r>
          </a:p>
          <a:p>
            <a:endParaRPr lang="en-US" dirty="0"/>
          </a:p>
          <a:p>
            <a:r>
              <a:rPr lang="en-US" b="1" dirty="0"/>
              <a:t>(Click to continue to the next slide.)</a:t>
            </a:r>
            <a:r>
              <a:rPr lang="en-US"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8E54EE-5615-4401-8A83-C75CA382519E}" type="slidenum">
              <a:rPr lang="en-US">
                <a:solidFill>
                  <a:prstClr val="black"/>
                </a:solidFill>
              </a:rPr>
              <a:pPr/>
              <a:t>90</a:t>
            </a:fld>
            <a:endParaRPr lang="en-US">
              <a:solidFill>
                <a:prstClr val="black"/>
              </a:solidFill>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E0A84-AF62-44D1-A679-AB1286F7A92A}" type="slidenum">
              <a:rPr lang="en-US">
                <a:solidFill>
                  <a:prstClr val="black"/>
                </a:solidFill>
              </a:rPr>
              <a:pPr/>
              <a:t>94</a:t>
            </a:fld>
            <a:endParaRPr lang="en-US">
              <a:solidFill>
                <a:prstClr val="black"/>
              </a:solidFill>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dirty="0"/>
              <a:t>It is difficult to comprehend that in order for factories to find enough labor, they hired children. Half of the factory laborers were children under ten years old in 1820. The long hours and poor living and working conditions caused children to be mentally, emotionally, and physically stunted. The factory jobs not occupied by children were often filled with women.</a:t>
            </a:r>
          </a:p>
          <a:p>
            <a:endParaRPr lang="en-US" dirty="0"/>
          </a:p>
          <a:p>
            <a:r>
              <a:rPr lang="en-US" b="1" dirty="0"/>
              <a:t>(Click to continue to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89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C443B8-77F9-4D9F-B926-8455F99FDFF6}" type="slidenum">
              <a:rPr lang="en-US"/>
              <a:pPr/>
              <a:t>104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12DB01-0D7A-40C8-9223-956904ED0D39}" type="slidenum">
              <a:rPr lang="en-US" smtClean="0"/>
              <a:pPr>
                <a:defRPr/>
              </a:pPr>
              <a:t>111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77F6C-EFC7-499F-8574-60BD5D4141D4}" type="slidenum">
              <a:rPr lang="en-US">
                <a:solidFill>
                  <a:prstClr val="black"/>
                </a:solidFill>
              </a:rPr>
              <a:pPr/>
              <a:t>138</a:t>
            </a:fld>
            <a:endParaRPr lang="en-US">
              <a:solidFill>
                <a:prstClr val="black"/>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audio" Target="../media/audio1.wav"/><Relationship Id="rId2"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p>
        </p:txBody>
      </p:sp>
      <p:sp>
        <p:nvSpPr>
          <p:cNvPr id="12" name="Footer Placeholder 16"/>
          <p:cNvSpPr>
            <a:spLocks noGrp="1"/>
          </p:cNvSpPr>
          <p:nvPr>
            <p:ph type="ftr" sz="quarter" idx="11"/>
          </p:nvPr>
        </p:nvSpPr>
        <p:spPr/>
        <p:txBody>
          <a:bodyPr/>
          <a:lstStyle>
            <a:lvl1pPr>
              <a:defRPr/>
            </a:lvl1pPr>
          </a:lstStyle>
          <a:p>
            <a:pPr>
              <a:defRPr/>
            </a:pPr>
            <a:endParaRPr lang="en-US"/>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B1BEA04E-E2FC-4193-8C4A-22B0395230A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E0A0DA3-6694-4D7C-9882-A11B941D65A5}"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7BF2A7-EB29-4424-AE66-22191DAEBA5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4C9AAC4-10DE-4602-8549-1B30FC3CF9A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4D275C-C99A-4C17-B9F6-DD2C495CAC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EF43D0-0A62-4759-99BE-E9C1FD9FE9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80592D-17CA-4A3E-B264-9A044AF70DE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7C39E-451E-4C9F-832A-58454D4481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4151D7-6912-4340-8FE0-FC29150D3F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31A72B-0E6E-4717-97B6-5B7D98BB951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15E20-D887-4CAA-A20E-42BF93BBA84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6A07BE-384B-445A-8592-6B6C2D27123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DAC641B-851E-4C8E-AA7A-E9AFD181FFA1}"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2F3B9A6-5DCE-49BC-A1E5-95B644DE15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7BF2A7-EB29-4424-AE66-22191DAEBA5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4C9AAC4-10DE-4602-8549-1B30FC3CF9A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4D275C-C99A-4C17-B9F6-DD2C495CAC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EF43D0-0A62-4759-99BE-E9C1FD9FE9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80592D-17CA-4A3E-B264-9A044AF70DE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7C39E-451E-4C9F-832A-58454D4481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FE130-A98D-483B-B0F9-1710C5542A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2E7D2-5586-49B5-AC71-63E0705FA7B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32319-DD17-44EB-AFDE-BDE0A1C052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24E5E57-935F-4D6C-96B8-76A2923D3CF0}"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61ADF-8D3B-4719-A011-249BDD3DB1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701812-13E5-41F6-BF03-9D1517A7245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6AF-4581-4868-94F4-18BC6767092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3DB63-2ADB-43B9-BAB0-049BDF8210C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0F4DC2-4DE9-49B5-9804-3B1A88BE3AE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5ABC0-847A-42EE-A87D-7C36B65C7E6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58F65B-BB29-40D5-8F4C-45337B8E42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3A813-7017-4B44-8539-C5E3BCA7A86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FE130-A98D-483B-B0F9-1710C5542A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2E7D2-5586-49B5-AC71-63E0705FA7B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AE9BB4-8766-4887-A67A-9DCDB4D756C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32319-DD17-44EB-AFDE-BDE0A1C052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61ADF-8D3B-4719-A011-249BDD3DB1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701812-13E5-41F6-BF03-9D1517A7245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6AF-4581-4868-94F4-18BC6767092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3DB63-2ADB-43B9-BAB0-049BDF8210C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0F4DC2-4DE9-49B5-9804-3B1A88BE3AE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5ABC0-847A-42EE-A87D-7C36B65C7E6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58F65B-BB29-40D5-8F4C-45337B8E42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3A813-7017-4B44-8539-C5E3BCA7A86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FE130-A98D-483B-B0F9-1710C5542A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828800"/>
            <a:ext cx="4000500" cy="4038600"/>
          </a:xfrm>
        </p:spPr>
        <p:txBody>
          <a:bodyPr>
            <a:normAutofit/>
          </a:bodyPr>
          <a:lstStyle/>
          <a:p>
            <a:pPr lvl="0"/>
            <a:endParaRPr lang="en-US" noProof="0"/>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FBEF11EA-ECBC-43EA-974D-E104DE9FF96D}"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2E7D2-5586-49B5-AC71-63E0705FA7B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32319-DD17-44EB-AFDE-BDE0A1C052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61ADF-8D3B-4719-A011-249BDD3DB1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701812-13E5-41F6-BF03-9D1517A7245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6AF-4581-4868-94F4-18BC6767092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3DB63-2ADB-43B9-BAB0-049BDF8210C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0F4DC2-4DE9-49B5-9804-3B1A88BE3AE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5ABC0-847A-42EE-A87D-7C36B65C7E6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58F65B-BB29-40D5-8F4C-45337B8E42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3A813-7017-4B44-8539-C5E3BCA7A86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B2A5CC8-CFBF-457F-B5C9-E4867A7B7099}"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FE130-A98D-483B-B0F9-1710C5542A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2E7D2-5586-49B5-AC71-63E0705FA7B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32319-DD17-44EB-AFDE-BDE0A1C052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61ADF-8D3B-4719-A011-249BDD3DB1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701812-13E5-41F6-BF03-9D1517A7245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6AF-4581-4868-94F4-18BC6767092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3DB63-2ADB-43B9-BAB0-049BDF8210C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0F4DC2-4DE9-49B5-9804-3B1A88BE3AE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5ABC0-847A-42EE-A87D-7C36B65C7E6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58F65B-BB29-40D5-8F4C-45337B8E42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BEEDBEDF-419D-4EA9-B2B5-05B6A914999F}"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3A813-7017-4B44-8539-C5E3BCA7A86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6FE130-A98D-483B-B0F9-1710C5542A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2E7D2-5586-49B5-AC71-63E0705FA7B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332319-DD17-44EB-AFDE-BDE0A1C052F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61ADF-8D3B-4719-A011-249BDD3DB18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701812-13E5-41F6-BF03-9D1517A7245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6AF-4581-4868-94F4-18BC6767092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3DB63-2ADB-43B9-BAB0-049BDF8210C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0F4DC2-4DE9-49B5-9804-3B1A88BE3AE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35ABC0-847A-42EE-A87D-7C36B65C7E6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7263A4-D193-43C5-8A49-D938C8C98D33}"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58F65B-BB29-40D5-8F4C-45337B8E42E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3A813-7017-4B44-8539-C5E3BCA7A86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0050" name="Rectangle 2"/>
          <p:cNvSpPr>
            <a:spLocks noGrp="1" noChangeArrowheads="1"/>
          </p:cNvSpPr>
          <p:nvPr>
            <p:ph type="subTitle" sz="quarter" idx="1"/>
          </p:nvPr>
        </p:nvSpPr>
        <p:spPr>
          <a:xfrm>
            <a:off x="1417638" y="2560638"/>
            <a:ext cx="6735762" cy="1804987"/>
          </a:xfrm>
        </p:spPr>
        <p:txBody>
          <a:bodyPr/>
          <a:lstStyle>
            <a:lvl1pPr marL="0" indent="0" algn="ctr">
              <a:buFontTx/>
              <a:buNone/>
              <a:defRPr/>
            </a:lvl1pPr>
          </a:lstStyle>
          <a:p>
            <a:r>
              <a:rPr lang="en-US"/>
              <a:t>Click to edit Master subtitle style</a:t>
            </a:r>
          </a:p>
        </p:txBody>
      </p:sp>
      <p:sp>
        <p:nvSpPr>
          <p:cNvPr id="130051"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130052" name="Rectangle 4"/>
          <p:cNvSpPr>
            <a:spLocks noGrp="1" noChangeArrowheads="1"/>
          </p:cNvSpPr>
          <p:nvPr>
            <p:ph type="sldNum" sz="quarter" idx="4"/>
          </p:nvPr>
        </p:nvSpPr>
        <p:spPr/>
        <p:txBody>
          <a:bodyPr/>
          <a:lstStyle>
            <a:lvl2pPr lvl="1">
              <a:defRPr/>
            </a:lvl2pPr>
          </a:lstStyle>
          <a:p>
            <a:pPr lvl="1"/>
            <a:fld id="{32983CD9-1811-4544-8A2D-EFC5726BFAEC}" type="slidenum">
              <a:rPr lang="en-US">
                <a:solidFill>
                  <a:srgbClr val="000000"/>
                </a:solidFill>
              </a:rPr>
              <a:pPr lvl="1"/>
              <a:t>‹#›</a:t>
            </a:fld>
            <a:endParaRPr lang="en-US">
              <a:solidFill>
                <a:srgbClr val="000000"/>
              </a:solidFill>
            </a:endParaRPr>
          </a:p>
        </p:txBody>
      </p:sp>
      <p:sp>
        <p:nvSpPr>
          <p:cNvPr id="130054" name="Rectangle 6"/>
          <p:cNvSpPr>
            <a:spLocks noGrp="1" noChangeArrowheads="1"/>
          </p:cNvSpPr>
          <p:nvPr>
            <p:ph type="ctrTitle" sz="quarter"/>
          </p:nvPr>
        </p:nvSpPr>
        <p:spPr>
          <a:xfrm>
            <a:off x="1419225" y="1509713"/>
            <a:ext cx="6734175" cy="749300"/>
          </a:xfrm>
        </p:spPr>
        <p:txBody>
          <a:bodyPr/>
          <a:lstStyle>
            <a:lvl1pPr>
              <a:defRPr sz="4800"/>
            </a:lvl1pPr>
          </a:lstStyle>
          <a:p>
            <a:r>
              <a:rPr lang="en-US"/>
              <a:t>Click to edit Master title style</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3967707B-EB07-405A-B170-156E39A8AFE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E4B414EE-F9CE-4500-98EF-0CF691C1C42C}"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E87360BC-849E-4A24-9A36-D42527D78CD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2pPr lvl="1">
              <a:defRPr/>
            </a:lvl2pPr>
          </a:lstStyle>
          <a:p>
            <a:pPr lvl="1"/>
            <a:fld id="{44AF555C-EF43-4069-BDBF-C2306D64E080}"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2pPr lvl="1">
              <a:defRPr/>
            </a:lvl2pPr>
          </a:lstStyle>
          <a:p>
            <a:pPr lvl="1"/>
            <a:fld id="{F9612AB6-6D93-437F-9910-054FF8F73EC7}"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2pPr lvl="1">
              <a:defRPr/>
            </a:lvl2pPr>
          </a:lstStyle>
          <a:p>
            <a:pPr lvl="1"/>
            <a:fld id="{D34406D2-18B3-442E-BB1E-E9876DF6C9D8}"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BFF2098-75F9-4D60-9C09-2704017D62A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A8F01C-AC86-451B-A32D-52B49706D8B7}"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A059CEE-3C73-4C37-88A9-E88E9F160C6B}"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8A9F7B1E-40F5-4CA9-AA5C-B0CD485CE61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2D0423D5-1F81-490C-93B5-DB792E278714}"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2028230A-EBEF-4A70-80F2-CFD3AA4688C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56DECAE0-8754-4F02-BFB1-8208D87C632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0050" name="Rectangle 2"/>
          <p:cNvSpPr>
            <a:spLocks noGrp="1" noChangeArrowheads="1"/>
          </p:cNvSpPr>
          <p:nvPr>
            <p:ph type="subTitle" sz="quarter" idx="1"/>
          </p:nvPr>
        </p:nvSpPr>
        <p:spPr>
          <a:xfrm>
            <a:off x="1417638" y="2560638"/>
            <a:ext cx="6735762" cy="1804987"/>
          </a:xfrm>
        </p:spPr>
        <p:txBody>
          <a:bodyPr/>
          <a:lstStyle>
            <a:lvl1pPr marL="0" indent="0" algn="ctr">
              <a:buFontTx/>
              <a:buNone/>
              <a:defRPr/>
            </a:lvl1pPr>
          </a:lstStyle>
          <a:p>
            <a:r>
              <a:rPr lang="en-US"/>
              <a:t>Click to edit Master subtitle style</a:t>
            </a:r>
          </a:p>
        </p:txBody>
      </p:sp>
      <p:sp>
        <p:nvSpPr>
          <p:cNvPr id="130051"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130052" name="Rectangle 4"/>
          <p:cNvSpPr>
            <a:spLocks noGrp="1" noChangeArrowheads="1"/>
          </p:cNvSpPr>
          <p:nvPr>
            <p:ph type="sldNum" sz="quarter" idx="4"/>
          </p:nvPr>
        </p:nvSpPr>
        <p:spPr/>
        <p:txBody>
          <a:bodyPr/>
          <a:lstStyle>
            <a:lvl2pPr lvl="1">
              <a:defRPr/>
            </a:lvl2pPr>
          </a:lstStyle>
          <a:p>
            <a:pPr lvl="1"/>
            <a:fld id="{32983CD9-1811-4544-8A2D-EFC5726BFAEC}" type="slidenum">
              <a:rPr lang="en-US">
                <a:solidFill>
                  <a:srgbClr val="000000"/>
                </a:solidFill>
              </a:rPr>
              <a:pPr lvl="1"/>
              <a:t>‹#›</a:t>
            </a:fld>
            <a:endParaRPr lang="en-US">
              <a:solidFill>
                <a:srgbClr val="000000"/>
              </a:solidFill>
            </a:endParaRPr>
          </a:p>
        </p:txBody>
      </p:sp>
      <p:sp>
        <p:nvSpPr>
          <p:cNvPr id="130054" name="Rectangle 6"/>
          <p:cNvSpPr>
            <a:spLocks noGrp="1" noChangeArrowheads="1"/>
          </p:cNvSpPr>
          <p:nvPr>
            <p:ph type="ctrTitle" sz="quarter"/>
          </p:nvPr>
        </p:nvSpPr>
        <p:spPr>
          <a:xfrm>
            <a:off x="1419225" y="1509713"/>
            <a:ext cx="6734175" cy="749300"/>
          </a:xfrm>
        </p:spPr>
        <p:txBody>
          <a:bodyPr/>
          <a:lstStyle>
            <a:lvl1pPr>
              <a:defRPr sz="4800"/>
            </a:lvl1pPr>
          </a:lstStyle>
          <a:p>
            <a:r>
              <a:rPr lang="en-US"/>
              <a:t>Click to edit Master title style</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3967707B-EB07-405A-B170-156E39A8AFE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E4B414EE-F9CE-4500-98EF-0CF691C1C42C}"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E87360BC-849E-4A24-9A36-D42527D78CD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2pPr lvl="1">
              <a:defRPr/>
            </a:lvl2pPr>
          </a:lstStyle>
          <a:p>
            <a:pPr lvl="1"/>
            <a:fld id="{44AF555C-EF43-4069-BDBF-C2306D64E080}"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357B4-5077-440D-BDA5-E0815F9352C2}"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2pPr lvl="1">
              <a:defRPr/>
            </a:lvl2pPr>
          </a:lstStyle>
          <a:p>
            <a:pPr lvl="1"/>
            <a:fld id="{F9612AB6-6D93-437F-9910-054FF8F73EC7}"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2pPr lvl="1">
              <a:defRPr/>
            </a:lvl2pPr>
          </a:lstStyle>
          <a:p>
            <a:pPr lvl="1"/>
            <a:fld id="{D34406D2-18B3-442E-BB1E-E9876DF6C9D8}"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BFF2098-75F9-4D60-9C09-2704017D62A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A059CEE-3C73-4C37-88A9-E88E9F160C6B}"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8A9F7B1E-40F5-4CA9-AA5C-B0CD485CE61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2D0423D5-1F81-490C-93B5-DB792E278714}"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2028230A-EBEF-4A70-80F2-CFD3AA4688C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56DECAE0-8754-4F02-BFB1-8208D87C632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0050" name="Rectangle 2"/>
          <p:cNvSpPr>
            <a:spLocks noGrp="1" noChangeArrowheads="1"/>
          </p:cNvSpPr>
          <p:nvPr>
            <p:ph type="subTitle" sz="quarter" idx="1"/>
          </p:nvPr>
        </p:nvSpPr>
        <p:spPr>
          <a:xfrm>
            <a:off x="1417638" y="2560638"/>
            <a:ext cx="6735762" cy="1804987"/>
          </a:xfrm>
        </p:spPr>
        <p:txBody>
          <a:bodyPr/>
          <a:lstStyle>
            <a:lvl1pPr marL="0" indent="0" algn="ctr">
              <a:buFontTx/>
              <a:buNone/>
              <a:defRPr/>
            </a:lvl1pPr>
          </a:lstStyle>
          <a:p>
            <a:r>
              <a:rPr lang="en-US"/>
              <a:t>Click to edit Master subtitle style</a:t>
            </a:r>
          </a:p>
        </p:txBody>
      </p:sp>
      <p:sp>
        <p:nvSpPr>
          <p:cNvPr id="130051"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130052" name="Rectangle 4"/>
          <p:cNvSpPr>
            <a:spLocks noGrp="1" noChangeArrowheads="1"/>
          </p:cNvSpPr>
          <p:nvPr>
            <p:ph type="sldNum" sz="quarter" idx="4"/>
          </p:nvPr>
        </p:nvSpPr>
        <p:spPr/>
        <p:txBody>
          <a:bodyPr/>
          <a:lstStyle>
            <a:lvl2pPr lvl="1">
              <a:defRPr/>
            </a:lvl2pPr>
          </a:lstStyle>
          <a:p>
            <a:pPr lvl="1"/>
            <a:fld id="{32983CD9-1811-4544-8A2D-EFC5726BFAEC}" type="slidenum">
              <a:rPr lang="en-US">
                <a:solidFill>
                  <a:srgbClr val="000000"/>
                </a:solidFill>
              </a:rPr>
              <a:pPr lvl="1"/>
              <a:t>‹#›</a:t>
            </a:fld>
            <a:endParaRPr lang="en-US">
              <a:solidFill>
                <a:srgbClr val="000000"/>
              </a:solidFill>
            </a:endParaRPr>
          </a:p>
        </p:txBody>
      </p:sp>
      <p:sp>
        <p:nvSpPr>
          <p:cNvPr id="130054" name="Rectangle 6"/>
          <p:cNvSpPr>
            <a:spLocks noGrp="1" noChangeArrowheads="1"/>
          </p:cNvSpPr>
          <p:nvPr>
            <p:ph type="ctrTitle" sz="quarter"/>
          </p:nvPr>
        </p:nvSpPr>
        <p:spPr>
          <a:xfrm>
            <a:off x="1419225" y="1509713"/>
            <a:ext cx="6734175" cy="749300"/>
          </a:xfrm>
        </p:spPr>
        <p:txBody>
          <a:bodyPr/>
          <a:lstStyle>
            <a:lvl1pPr>
              <a:defRPr sz="4800"/>
            </a:lvl1pPr>
          </a:lstStyle>
          <a:p>
            <a:r>
              <a:rPr lang="en-US"/>
              <a:t>Click to edit Master title style</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3967707B-EB07-405A-B170-156E39A8AFE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102F029-6C85-46EE-AE19-0F03189AA63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879E4E-3956-4FBE-BF76-A3056C63F9A5}"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E4B414EE-F9CE-4500-98EF-0CF691C1C42C}"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E87360BC-849E-4A24-9A36-D42527D78CD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2pPr lvl="1">
              <a:defRPr/>
            </a:lvl2pPr>
          </a:lstStyle>
          <a:p>
            <a:pPr lvl="1"/>
            <a:fld id="{44AF555C-EF43-4069-BDBF-C2306D64E080}"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2pPr lvl="1">
              <a:defRPr/>
            </a:lvl2pPr>
          </a:lstStyle>
          <a:p>
            <a:pPr lvl="1"/>
            <a:fld id="{F9612AB6-6D93-437F-9910-054FF8F73EC7}"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2pPr lvl="1">
              <a:defRPr/>
            </a:lvl2pPr>
          </a:lstStyle>
          <a:p>
            <a:pPr lvl="1"/>
            <a:fld id="{D34406D2-18B3-442E-BB1E-E9876DF6C9D8}"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BFF2098-75F9-4D60-9C09-2704017D62A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A059CEE-3C73-4C37-88A9-E88E9F160C6B}"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8A9F7B1E-40F5-4CA9-AA5C-B0CD485CE61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2D0423D5-1F81-490C-93B5-DB792E278714}"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2028230A-EBEF-4A70-80F2-CFD3AA4688C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82394B-92CD-4EE0-BA20-F5BD8D15CB65}"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56DECAE0-8754-4F02-BFB1-8208D87C632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0050" name="Rectangle 2"/>
          <p:cNvSpPr>
            <a:spLocks noGrp="1" noChangeArrowheads="1"/>
          </p:cNvSpPr>
          <p:nvPr>
            <p:ph type="subTitle" sz="quarter" idx="1"/>
          </p:nvPr>
        </p:nvSpPr>
        <p:spPr>
          <a:xfrm>
            <a:off x="1417638" y="2560638"/>
            <a:ext cx="6735762" cy="1804987"/>
          </a:xfrm>
        </p:spPr>
        <p:txBody>
          <a:bodyPr/>
          <a:lstStyle>
            <a:lvl1pPr marL="0" indent="0" algn="ctr">
              <a:buFontTx/>
              <a:buNone/>
              <a:defRPr/>
            </a:lvl1pPr>
          </a:lstStyle>
          <a:p>
            <a:r>
              <a:rPr lang="en-US"/>
              <a:t>Click to edit Master subtitle style</a:t>
            </a:r>
          </a:p>
        </p:txBody>
      </p:sp>
      <p:sp>
        <p:nvSpPr>
          <p:cNvPr id="130051"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130052" name="Rectangle 4"/>
          <p:cNvSpPr>
            <a:spLocks noGrp="1" noChangeArrowheads="1"/>
          </p:cNvSpPr>
          <p:nvPr>
            <p:ph type="sldNum" sz="quarter" idx="4"/>
          </p:nvPr>
        </p:nvSpPr>
        <p:spPr/>
        <p:txBody>
          <a:bodyPr/>
          <a:lstStyle>
            <a:lvl2pPr lvl="1">
              <a:defRPr/>
            </a:lvl2pPr>
          </a:lstStyle>
          <a:p>
            <a:pPr lvl="1"/>
            <a:fld id="{32983CD9-1811-4544-8A2D-EFC5726BFAEC}" type="slidenum">
              <a:rPr lang="en-US">
                <a:solidFill>
                  <a:srgbClr val="000000"/>
                </a:solidFill>
              </a:rPr>
              <a:pPr lvl="1"/>
              <a:t>‹#›</a:t>
            </a:fld>
            <a:endParaRPr lang="en-US">
              <a:solidFill>
                <a:srgbClr val="000000"/>
              </a:solidFill>
            </a:endParaRPr>
          </a:p>
        </p:txBody>
      </p:sp>
      <p:sp>
        <p:nvSpPr>
          <p:cNvPr id="130054" name="Rectangle 6"/>
          <p:cNvSpPr>
            <a:spLocks noGrp="1" noChangeArrowheads="1"/>
          </p:cNvSpPr>
          <p:nvPr>
            <p:ph type="ctrTitle" sz="quarter"/>
          </p:nvPr>
        </p:nvSpPr>
        <p:spPr>
          <a:xfrm>
            <a:off x="1419225" y="1509713"/>
            <a:ext cx="6734175" cy="749300"/>
          </a:xfrm>
        </p:spPr>
        <p:txBody>
          <a:bodyPr/>
          <a:lstStyle>
            <a:lvl1pPr>
              <a:defRPr sz="4800"/>
            </a:lvl1pPr>
          </a:lstStyle>
          <a:p>
            <a:r>
              <a:rPr lang="en-US"/>
              <a:t>Click to edit Master title style</a:t>
            </a: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3967707B-EB07-405A-B170-156E39A8AFE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E4B414EE-F9CE-4500-98EF-0CF691C1C42C}"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E87360BC-849E-4A24-9A36-D42527D78CD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2pPr lvl="1">
              <a:defRPr/>
            </a:lvl2pPr>
          </a:lstStyle>
          <a:p>
            <a:pPr lvl="1"/>
            <a:fld id="{44AF555C-EF43-4069-BDBF-C2306D64E080}"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2pPr lvl="1">
              <a:defRPr/>
            </a:lvl2pPr>
          </a:lstStyle>
          <a:p>
            <a:pPr lvl="1"/>
            <a:fld id="{F9612AB6-6D93-437F-9910-054FF8F73EC7}"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2pPr lvl="1">
              <a:defRPr/>
            </a:lvl2pPr>
          </a:lstStyle>
          <a:p>
            <a:pPr lvl="1"/>
            <a:fld id="{D34406D2-18B3-442E-BB1E-E9876DF6C9D8}"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BFF2098-75F9-4D60-9C09-2704017D62A3}"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2pPr lvl="1">
              <a:defRPr/>
            </a:lvl2pPr>
          </a:lstStyle>
          <a:p>
            <a:pPr lvl="1"/>
            <a:fld id="{CA059CEE-3C73-4C37-88A9-E88E9F160C6B}"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7A20FD8-848B-4E06-B080-6E8B3A29803B}"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8A9F7B1E-40F5-4CA9-AA5C-B0CD485CE61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2pPr lvl="1">
              <a:defRPr/>
            </a:lvl2pPr>
          </a:lstStyle>
          <a:p>
            <a:pPr lvl="1"/>
            <a:fld id="{2D0423D5-1F81-490C-93B5-DB792E278714}"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2028230A-EBEF-4A70-80F2-CFD3AA4688C9}"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5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76400"/>
            <a:ext cx="39449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676400"/>
            <a:ext cx="394493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38200" y="6508750"/>
            <a:ext cx="7402513" cy="3048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a:xfrm>
            <a:off x="7718425" y="6562725"/>
            <a:ext cx="1335088" cy="247650"/>
          </a:xfrm>
        </p:spPr>
        <p:txBody>
          <a:bodyPr/>
          <a:lstStyle>
            <a:lvl2pPr lvl="1">
              <a:defRPr/>
            </a:lvl2pPr>
          </a:lstStyle>
          <a:p>
            <a:pPr lvl="1"/>
            <a:fld id="{56DECAE0-8754-4F02-BFB1-8208D87C632F}" type="slidenum">
              <a:rPr lang="en-US">
                <a:solidFill>
                  <a:srgbClr val="000000"/>
                </a:solidFill>
              </a:rPr>
              <a:pPr lvl="1"/>
              <a:t>‹#›</a:t>
            </a:fld>
            <a:endParaRPr lang="en-US">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66"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Comic Sans MS" pitchFamily="66"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66"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Comic Sans MS" pitchFamily="66"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Comic Sans MS" pitchFamily="66"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Comic Sans MS" pitchFamily="66"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grpSp>
      </p:grpSp>
      <p:sp>
        <p:nvSpPr>
          <p:cNvPr id="721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721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6A5C6AF6-A2C2-48E6-9B33-8D891BFAC9F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AB7B87BD-DC98-4F8D-AA9B-A1AAD07F974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29D3F3-AB9F-41F2-A92C-23FF3A0ECDF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43B7385-E392-444F-8ADB-8F9388611CE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A177309-0A27-480C-9C7D-43078F0D905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235A33FC-4FA2-47ED-B235-35B6D86107A2}"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715DFCE-0C0A-463F-87B0-572CD406DC61}"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B1F86866-1B91-4EEB-88CA-A680B9F75A1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36B9804-2E07-412C-8D90-8CA6BD69A9A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AA62D05-C6F9-4973-94B1-81A073ED51A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93F84FD-0702-4E9F-8726-5F53C768F71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D63B11E-4920-41AC-B233-90B3BD46E76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BA85CD7-E8CF-4961-B04D-19AD0D89F99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47DAD93-A613-41C3-AF67-5E68A5E6032F}"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07AB15D-8197-433C-856D-0EF0DD4163D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97875" cy="5562600"/>
            <a:chOff x="240" y="288"/>
            <a:chExt cx="5290" cy="3504"/>
          </a:xfrm>
        </p:grpSpPr>
        <p:sp>
          <p:nvSpPr>
            <p:cNvPr id="53251"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endParaRPr lang="en-US" sz="2400">
                <a:solidFill>
                  <a:srgbClr val="FFFFFF"/>
                </a:solidFill>
                <a:latin typeface="Times New Roman" pitchFamily="18" charset="0"/>
              </a:endParaRPr>
            </a:p>
          </p:txBody>
        </p:sp>
        <p:sp>
          <p:nvSpPr>
            <p:cNvPr id="53252"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endParaRPr lang="en-US" sz="2400">
                <a:solidFill>
                  <a:srgbClr val="FFFFFF"/>
                </a:solidFill>
                <a:latin typeface="Times New Roman" pitchFamily="18" charset="0"/>
              </a:endParaRPr>
            </a:p>
          </p:txBody>
        </p:sp>
        <p:sp>
          <p:nvSpPr>
            <p:cNvPr id="53253"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endParaRPr lang="en-US">
                <a:solidFill>
                  <a:srgbClr val="FFFFFF"/>
                </a:solidFill>
              </a:endParaRPr>
            </a:p>
          </p:txBody>
        </p:sp>
      </p:grpSp>
      <p:sp>
        <p:nvSpPr>
          <p:cNvPr id="532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32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53256" name="Rectangle 8"/>
          <p:cNvSpPr>
            <a:spLocks noGrp="1" noChangeArrowheads="1"/>
          </p:cNvSpPr>
          <p:nvPr>
            <p:ph type="dt" sz="half" idx="2"/>
          </p:nvPr>
        </p:nvSpPr>
        <p:spPr>
          <a:xfrm>
            <a:off x="536575" y="6248400"/>
            <a:ext cx="2054225" cy="457200"/>
          </a:xfrm>
        </p:spPr>
        <p:txBody>
          <a:bodyPr/>
          <a:lstStyle>
            <a:lvl1pPr>
              <a:defRPr/>
            </a:lvl1pPr>
          </a:lstStyle>
          <a:p>
            <a:endParaRPr lang="en-US">
              <a:solidFill>
                <a:srgbClr val="FFFFFF"/>
              </a:solidFill>
            </a:endParaRPr>
          </a:p>
        </p:txBody>
      </p:sp>
      <p:sp>
        <p:nvSpPr>
          <p:cNvPr id="53257" name="Rectangle 9"/>
          <p:cNvSpPr>
            <a:spLocks noGrp="1" noChangeArrowheads="1"/>
          </p:cNvSpPr>
          <p:nvPr>
            <p:ph type="ftr" sz="quarter" idx="3"/>
          </p:nvPr>
        </p:nvSpPr>
        <p:spPr>
          <a:xfrm>
            <a:off x="3251200" y="6248400"/>
            <a:ext cx="2887663" cy="457200"/>
          </a:xfrm>
        </p:spPr>
        <p:txBody>
          <a:bodyPr/>
          <a:lstStyle>
            <a:lvl1pPr>
              <a:defRPr/>
            </a:lvl1pPr>
          </a:lstStyle>
          <a:p>
            <a:endParaRPr lang="en-US">
              <a:solidFill>
                <a:srgbClr val="FFFFFF"/>
              </a:solidFill>
            </a:endParaRPr>
          </a:p>
        </p:txBody>
      </p:sp>
      <p:sp>
        <p:nvSpPr>
          <p:cNvPr id="53258" name="Rectangle 10"/>
          <p:cNvSpPr>
            <a:spLocks noGrp="1" noChangeArrowheads="1"/>
          </p:cNvSpPr>
          <p:nvPr>
            <p:ph type="sldNum" sz="quarter" idx="4"/>
          </p:nvPr>
        </p:nvSpPr>
        <p:spPr>
          <a:xfrm>
            <a:off x="6788150" y="6257925"/>
            <a:ext cx="1905000" cy="457200"/>
          </a:xfrm>
        </p:spPr>
        <p:txBody>
          <a:bodyPr/>
          <a:lstStyle>
            <a:lvl1pPr>
              <a:defRPr/>
            </a:lvl1pPr>
          </a:lstStyle>
          <a:p>
            <a:fld id="{0A2FF261-FF98-4896-B171-163BEAA3E77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12E0C4A-B72E-460F-9513-7056BE67148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9AE9787-AB24-4C44-8A7A-888CBDA99BB9}"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67655B-B4BD-43BF-8969-047BC6E3997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E891D877-FA34-49BC-A476-3DDF22DA3A5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F4BEDADA-8EFB-45F0-87D8-F680C420CD4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43A3049-A276-409F-9BC8-2FA9209FAABA}"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2DE9387-39A3-4294-8342-43E2D75E641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118BFB6-8B56-47CB-9EBE-87B3211015D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48B0CBE-5F95-4205-A02A-72EA7511D9FD}"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4FB15DB-CA4F-4CB7-ACF4-A7936E63B3DC}"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796133-DDAB-4034-994E-3A8F2EF3D9D8}"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20" name="Footer Placeholder 19"/>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10" name="Slide Number Placeholder 9"/>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fontAlgn="auto" hangingPunct="1">
              <a:spcBef>
                <a:spcPts val="0"/>
              </a:spcBef>
              <a:spcAft>
                <a:spcPts val="0"/>
              </a:spcAft>
            </a:pPr>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fontAlgn="auto" hangingPunct="1">
              <a:spcBef>
                <a:spcPts val="0"/>
              </a:spcBef>
              <a:spcAft>
                <a:spcPts val="0"/>
              </a:spcAft>
            </a:pPr>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40E444-B3D0-49B3-9DE4-6613D46A128E}"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fontAlgn="auto" hangingPunct="1">
              <a:spcBef>
                <a:spcPts val="0"/>
              </a:spcBef>
              <a:spcAft>
                <a:spcPts val="0"/>
              </a:spcAft>
            </a:pPr>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fontAlgn="auto" hangingPunct="1">
              <a:spcBef>
                <a:spcPts val="0"/>
              </a:spcBef>
              <a:spcAft>
                <a:spcPts val="0"/>
              </a:spcAft>
            </a:pPr>
            <a:endParaRPr lang="en-US">
              <a:solidFill>
                <a:prstClr val="black"/>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8" name="Footer Placeholder 7"/>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9" name="Slide Number Placeholder 8"/>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4" name="Footer Placeholder 3"/>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5" name="Slide Number Placeholder 4"/>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2" name="Date Placeholder 1"/>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3" name="Footer Placeholder 2"/>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4" name="Slide Number Placeholder 3"/>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6" name="Footer Placeholder 5"/>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7" name="Slide Number Placeholder 6"/>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indent="-283464" eaLnBrk="1" fontAlgn="auto" hangingPunct="1">
              <a:lnSpc>
                <a:spcPts val="3000"/>
              </a:lnSpc>
              <a:spcBef>
                <a:spcPts val="600"/>
              </a:spcBef>
              <a:spcAft>
                <a:spcPts val="0"/>
              </a:spcAft>
              <a:buClr>
                <a:srgbClr val="FF388C"/>
              </a:buClr>
              <a:buSzPct val="80000"/>
              <a:buFont typeface="Wingdings 2"/>
              <a:buNone/>
            </a:pPr>
            <a:endParaRPr lang="en-US" sz="3200">
              <a:solidFill>
                <a:prstClr val="black"/>
              </a:solidFill>
              <a:latin typeface="Gill Sans MT"/>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6526613-A1F5-445D-B993-34DEC898CEB2}" type="datetimeFigureOut">
              <a:rPr lang="en-US" smtClean="0">
                <a:solidFill>
                  <a:srgbClr val="D2D2D2">
                    <a:shade val="50000"/>
                    <a:satMod val="200000"/>
                  </a:srgbClr>
                </a:solidFill>
              </a:rPr>
              <a:pPr/>
              <a:t>9/15/15</a:t>
            </a:fld>
            <a:endParaRPr lang="en-US">
              <a:solidFill>
                <a:srgbClr val="D2D2D2">
                  <a:shade val="50000"/>
                  <a:satMod val="200000"/>
                </a:srgbClr>
              </a:solidFill>
            </a:endParaRPr>
          </a:p>
        </p:txBody>
      </p:sp>
      <p:sp>
        <p:nvSpPr>
          <p:cNvPr id="5" name="Footer Placeholder 4"/>
          <p:cNvSpPr>
            <a:spLocks noGrp="1"/>
          </p:cNvSpPr>
          <p:nvPr>
            <p:ph type="ftr" sz="quarter" idx="11"/>
          </p:nvPr>
        </p:nvSpPr>
        <p:spPr/>
        <p:txBody>
          <a:bodyPr/>
          <a:lstStyle>
            <a:extLst/>
          </a:lstStyle>
          <a:p>
            <a:endParaRPr lang="en-US">
              <a:solidFill>
                <a:srgbClr val="D2D2D2">
                  <a:shade val="50000"/>
                  <a:satMod val="200000"/>
                </a:srgbClr>
              </a:solidFill>
            </a:endParaRPr>
          </a:p>
        </p:txBody>
      </p:sp>
      <p:sp>
        <p:nvSpPr>
          <p:cNvPr id="6" name="Slide Number Placeholder 5"/>
          <p:cNvSpPr>
            <a:spLocks noGrp="1"/>
          </p:cNvSpPr>
          <p:nvPr>
            <p:ph type="sldNum" sz="quarter" idx="12"/>
          </p:nvPr>
        </p:nvSpPr>
        <p:spPr/>
        <p:txBody>
          <a:bodyPr/>
          <a:lstStyle>
            <a:extLst/>
          </a:lstStyle>
          <a:p>
            <a:fld id="{058DC858-0BC1-454A-925F-4EA877516BDE}" type="slidenum">
              <a:rPr lang="en-US" smtClean="0">
                <a:solidFill>
                  <a:srgbClr val="D2D2D2">
                    <a:shade val="50000"/>
                    <a:satMod val="200000"/>
                  </a:srgbClr>
                </a:solidFill>
              </a:rPr>
              <a:pPr/>
              <a:t>‹#›</a:t>
            </a:fld>
            <a:endParaRPr lang="en-US">
              <a:solidFill>
                <a:srgbClr val="D2D2D2">
                  <a:shade val="50000"/>
                  <a:satMod val="200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0B8A5B-6F11-448A-A4CA-E577C1FC67DF}"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12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2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2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2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2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endParaRPr lang="en-US" smtClean="0">
                <a:solidFill>
                  <a:srgbClr val="FFFF00"/>
                </a:solidFill>
                <a:latin typeface="Arial" charset="0"/>
              </a:endParaRPr>
            </a:p>
          </p:txBody>
        </p:sp>
        <p:sp>
          <p:nvSpPr>
            <p:cNvPr id="512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512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513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513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513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3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514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4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endParaRPr lang="en-US" smtClean="0">
                <a:solidFill>
                  <a:srgbClr val="FFFF00"/>
                </a:solidFill>
                <a:latin typeface="Arial" charset="0"/>
              </a:endParaRPr>
            </a:p>
          </p:txBody>
        </p:sp>
        <p:sp>
          <p:nvSpPr>
            <p:cNvPr id="514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4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endParaRPr lang="en-US" smtClean="0">
                <a:solidFill>
                  <a:srgbClr val="FFFF00"/>
                </a:solidFill>
                <a:latin typeface="Arial" charset="0"/>
              </a:endParaRPr>
            </a:p>
          </p:txBody>
        </p:sp>
        <p:sp>
          <p:nvSpPr>
            <p:cNvPr id="514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4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endParaRPr lang="en-US" smtClean="0">
                <a:solidFill>
                  <a:srgbClr val="FFFF00"/>
                </a:solidFill>
                <a:latin typeface="Arial" charset="0"/>
              </a:endParaRPr>
            </a:p>
          </p:txBody>
        </p:sp>
        <p:sp>
          <p:nvSpPr>
            <p:cNvPr id="514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4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4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endParaRPr lang="en-US" smtClean="0">
                <a:solidFill>
                  <a:srgbClr val="FFFF00"/>
                </a:solidFill>
                <a:latin typeface="Arial" charset="0"/>
              </a:endParaRPr>
            </a:p>
          </p:txBody>
        </p:sp>
        <p:sp>
          <p:nvSpPr>
            <p:cNvPr id="514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endParaRPr lang="en-US" smtClean="0">
                <a:solidFill>
                  <a:srgbClr val="FFFF00"/>
                </a:solidFill>
                <a:latin typeface="Arial" charset="0"/>
              </a:endParaRPr>
            </a:p>
          </p:txBody>
        </p:sp>
        <p:sp>
          <p:nvSpPr>
            <p:cNvPr id="515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5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grpSp>
          <p:nvGrpSpPr>
            <p:cNvPr id="3" name="Group 39"/>
            <p:cNvGrpSpPr>
              <a:grpSpLocks/>
            </p:cNvGrpSpPr>
            <p:nvPr userDrawn="1"/>
          </p:nvGrpSpPr>
          <p:grpSpPr bwMode="auto">
            <a:xfrm>
              <a:off x="0" y="1632"/>
              <a:ext cx="5758" cy="1858"/>
              <a:chOff x="0" y="1632"/>
              <a:chExt cx="5758" cy="1858"/>
            </a:xfrm>
          </p:grpSpPr>
          <p:sp>
            <p:nvSpPr>
              <p:cNvPr id="516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516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5164" name="Rectangle 44"/>
          <p:cNvSpPr>
            <a:spLocks noGrp="1" noChangeArrowheads="1"/>
          </p:cNvSpPr>
          <p:nvPr>
            <p:ph type="dt" sz="quarter" idx="2"/>
          </p:nvPr>
        </p:nvSpPr>
        <p:spPr/>
        <p:txBody>
          <a:bodyPr/>
          <a:lstStyle>
            <a:lvl1pPr>
              <a:defRPr/>
            </a:lvl1pPr>
          </a:lstStyle>
          <a:p>
            <a:endParaRPr lang="en-US">
              <a:solidFill>
                <a:srgbClr val="FFFF00"/>
              </a:solidFill>
            </a:endParaRPr>
          </a:p>
        </p:txBody>
      </p:sp>
      <p:sp>
        <p:nvSpPr>
          <p:cNvPr id="5165" name="Rectangle 45"/>
          <p:cNvSpPr>
            <a:spLocks noGrp="1" noChangeArrowheads="1"/>
          </p:cNvSpPr>
          <p:nvPr>
            <p:ph type="ftr" sz="quarter" idx="3"/>
          </p:nvPr>
        </p:nvSpPr>
        <p:spPr/>
        <p:txBody>
          <a:bodyPr/>
          <a:lstStyle>
            <a:lvl1pPr>
              <a:defRPr/>
            </a:lvl1pPr>
          </a:lstStyle>
          <a:p>
            <a:endParaRPr lang="en-US">
              <a:solidFill>
                <a:srgbClr val="FFFF00"/>
              </a:solidFill>
            </a:endParaRPr>
          </a:p>
        </p:txBody>
      </p:sp>
      <p:sp>
        <p:nvSpPr>
          <p:cNvPr id="5166" name="Rectangle 46"/>
          <p:cNvSpPr>
            <a:spLocks noGrp="1" noChangeArrowheads="1"/>
          </p:cNvSpPr>
          <p:nvPr>
            <p:ph type="sldNum" sz="quarter" idx="4"/>
          </p:nvPr>
        </p:nvSpPr>
        <p:spPr/>
        <p:txBody>
          <a:bodyPr/>
          <a:lstStyle>
            <a:lvl1pPr>
              <a:defRPr/>
            </a:lvl1pPr>
          </a:lstStyle>
          <a:p>
            <a:fld id="{186639E0-A697-484F-AA3A-E403AC95E6B4}"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2F0B81C5-4704-4E75-844C-7DC62A3B070F}"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E29ABAAC-5281-4A56-9575-23283E414936}"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39377BD9-E45A-48FC-BDC9-101CBDDE6B2B}"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00"/>
              </a:solidFill>
            </a:endParaRPr>
          </a:p>
        </p:txBody>
      </p:sp>
      <p:sp>
        <p:nvSpPr>
          <p:cNvPr id="9" name="Slide Number Placeholder 8"/>
          <p:cNvSpPr>
            <a:spLocks noGrp="1"/>
          </p:cNvSpPr>
          <p:nvPr>
            <p:ph type="sldNum" sz="quarter" idx="12"/>
          </p:nvPr>
        </p:nvSpPr>
        <p:spPr/>
        <p:txBody>
          <a:bodyPr/>
          <a:lstStyle>
            <a:lvl1pPr>
              <a:defRPr/>
            </a:lvl1pPr>
          </a:lstStyle>
          <a:p>
            <a:fld id="{4E2DFFF6-2558-42E8-B5C9-38CC71A18AEB}"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2"/>
          </p:nvPr>
        </p:nvSpPr>
        <p:spPr/>
        <p:txBody>
          <a:bodyPr/>
          <a:lstStyle>
            <a:lvl1pPr>
              <a:defRPr/>
            </a:lvl1pPr>
          </a:lstStyle>
          <a:p>
            <a:fld id="{CC9ECE2C-755A-497F-95D9-EFD7C68256ED}"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00"/>
              </a:solidFill>
            </a:endParaRPr>
          </a:p>
        </p:txBody>
      </p:sp>
      <p:sp>
        <p:nvSpPr>
          <p:cNvPr id="4" name="Slide Number Placeholder 3"/>
          <p:cNvSpPr>
            <a:spLocks noGrp="1"/>
          </p:cNvSpPr>
          <p:nvPr>
            <p:ph type="sldNum" sz="quarter" idx="12"/>
          </p:nvPr>
        </p:nvSpPr>
        <p:spPr/>
        <p:txBody>
          <a:bodyPr/>
          <a:lstStyle>
            <a:lvl1pPr>
              <a:defRPr/>
            </a:lvl1pPr>
          </a:lstStyle>
          <a:p>
            <a:fld id="{7E7F6C90-9DCC-49C4-BEDC-EA2B1F33B0C6}"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7F116D26-E91B-485B-9508-0E965AECCDC1}"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p:txBody>
          <a:bodyPr/>
          <a:lstStyle>
            <a:lvl1pPr>
              <a:defRPr/>
            </a:lvl1pPr>
          </a:lstStyle>
          <a:p>
            <a:fld id="{7DD386B2-C7E6-4327-BBD1-82FA86F7C789}"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CFA1178B-D51D-4CF0-9A99-3184BC453AB3}"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C35D03-B075-49D5-8A2E-354796773DE6}"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00"/>
              </a:solidFill>
            </a:endParaRPr>
          </a:p>
        </p:txBody>
      </p:sp>
      <p:sp>
        <p:nvSpPr>
          <p:cNvPr id="6" name="Slide Number Placeholder 5"/>
          <p:cNvSpPr>
            <a:spLocks noGrp="1"/>
          </p:cNvSpPr>
          <p:nvPr>
            <p:ph type="sldNum" sz="quarter" idx="12"/>
          </p:nvPr>
        </p:nvSpPr>
        <p:spPr/>
        <p:txBody>
          <a:bodyPr/>
          <a:lstStyle>
            <a:lvl1pPr>
              <a:defRPr/>
            </a:lvl1pPr>
          </a:lstStyle>
          <a:p>
            <a:fld id="{0E2C0924-9EFE-443B-AB78-521161CC5921}"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89DE88E7-32A4-47AE-A63D-BB8F464E1328}"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FFFF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FFF00"/>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E95D68A3-F4CA-42B1-AAF4-612E1AAB1C80}" type="slidenum">
              <a:rPr lang="en-US">
                <a:solidFill>
                  <a:srgbClr val="FFFF00"/>
                </a:solidFill>
              </a:rPr>
              <a:pPr/>
              <a:t>‹#›</a:t>
            </a:fld>
            <a:endParaRPr lang="en-US">
              <a:solidFill>
                <a:srgbClr val="FFFF00"/>
              </a:solidFill>
            </a:endParaRPr>
          </a:p>
        </p:txBody>
      </p:sp>
    </p:spTree>
  </p:cSld>
  <p:clrMapOvr>
    <a:masterClrMapping/>
  </p:clrMapOvr>
  <p:transition xmlns:p14="http://schemas.microsoft.com/office/powerpoint/2010/main" spd="slow">
    <p:strips dir="ru"/>
    <p:sndAc>
      <p:stSnd>
        <p:snd r:embed="rId1" name="suction.wav"/>
      </p:stSnd>
    </p:sndAc>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2400">
                <a:solidFill>
                  <a:srgbClr val="FFFFFF"/>
                </a:solidFill>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2400">
                <a:solidFill>
                  <a:srgbClr val="FFFFFF"/>
                </a:solidFill>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US">
                <a:solidFill>
                  <a:srgbClr val="FFFFFF"/>
                </a:solidFill>
                <a:latin typeface="Arial" charset="0"/>
              </a:endParaRPr>
            </a:p>
          </p:txBody>
        </p:sp>
      </p:grpSp>
      <p:sp>
        <p:nvSpPr>
          <p:cNvPr id="717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17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19BC785C-6187-4467-B6A3-94EAB737AB9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BD88E02-B6A5-4D3B-8F8E-9AD4C9567884}"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0471139-9601-4CD3-897E-40658BD0B490}"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DC3BAA6-A487-40A9-941F-110149A4923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EFE7F74E-8584-41F3-BBEA-D1A3487DF89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FC7399-AC84-4B24-9355-2D3C163B694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86502AA-0702-4ABD-B9A0-F84700B46FFD}"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26091B-065B-41D7-9EBC-087943F7A5B0}"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1F64ECF-BA58-42CC-A322-71B9411A3138}"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CB6E128-29B5-43EE-B9D9-4DF1B3B272E3}"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18F7B58-32EA-4627-96CA-455DCCAF8D3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9F0BDA2-6440-4906-819A-B317C4B1FEE5}"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555014FD-779D-4BB5-8BD6-B7C7DAB8A82E}" type="datetimeFigureOut">
              <a:rPr lang="en-US">
                <a:solidFill>
                  <a:srgbClr val="438086"/>
                </a:solidFill>
              </a:rPr>
              <a:pPr>
                <a:defRPr/>
              </a:pPr>
              <a:t>9/15/15</a:t>
            </a:fld>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solidFill>
                <a:srgbClr val="438086"/>
              </a:solidFill>
            </a:endParaRP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295D7D2D-3456-4BFF-BE23-481D905D5573}" type="slidenum">
              <a:rPr lang="en-US">
                <a:solidFill>
                  <a:prstClr val="black"/>
                </a:solidFill>
              </a:rPr>
              <a:pPr>
                <a:defRPr/>
              </a:pPr>
              <a:t>‹#›</a:t>
            </a:fld>
            <a:endParaRPr lang="en-US">
              <a:solidFill>
                <a:prstClr val="black"/>
              </a:solidFill>
            </a:endParaRPr>
          </a:p>
        </p:txBody>
      </p:sp>
    </p:spTree>
  </p:cSld>
  <p:clrMapOvr>
    <a:masterClrMapping/>
  </p:clrMapOvr>
  <p:transition xmlns:p14="http://schemas.microsoft.com/office/powerpoint/2010/main" spd="slow">
    <p:dissolv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F634B42-F9AD-493A-ABE9-18A99DD7D1AC}" type="datetimeFigureOut">
              <a:rPr lang="en-US">
                <a:solidFill>
                  <a:srgbClr val="438086"/>
                </a:solidFill>
              </a:rPr>
              <a:pPr>
                <a:defRPr/>
              </a:pPr>
              <a:t>9/15/15</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736436DA-FAE3-4329-8C8A-2D9504E6E76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F46E3440-E64F-4FA4-93E3-F17D3FF5291C}" type="datetimeFigureOut">
              <a:rPr lang="en-US">
                <a:solidFill>
                  <a:srgbClr val="438086"/>
                </a:solidFill>
              </a:rPr>
              <a:pPr>
                <a:defRPr/>
              </a:pPr>
              <a:t>9/15/15</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3B68EE51-FE40-4AE5-982F-0D691A098C33}"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C7FF9172-EFB5-448D-B259-6607B911904F}" type="datetimeFigureOut">
              <a:rPr lang="en-US">
                <a:solidFill>
                  <a:srgbClr val="438086"/>
                </a:solidFill>
              </a:rPr>
              <a:pPr>
                <a:defRPr/>
              </a:pPr>
              <a:t>9/15/15</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F443431A-BB9B-4B8D-90AF-48D06FAD9E8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3F3FF71C-8570-47DA-97E2-A9E085FDAF60}" type="datetimeFigureOut">
              <a:rPr lang="en-US">
                <a:solidFill>
                  <a:srgbClr val="438086"/>
                </a:solidFill>
              </a:rPr>
              <a:pPr>
                <a:defRPr/>
              </a:pPr>
              <a:t>9/15/15</a:t>
            </a:fld>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ABA4B2FD-2928-4A8C-AC0F-9D1B28FC4E71}"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solidFill>
                <a:srgbClr val="438086"/>
              </a:solidFill>
            </a:endParaRPr>
          </a:p>
        </p:txBody>
      </p:sp>
    </p:spTree>
  </p:cSld>
  <p:clrMapOvr>
    <a:masterClrMapping/>
  </p:clrMapOvr>
  <p:transition xmlns:p14="http://schemas.microsoft.com/office/powerpoint/2010/main" spd="slow">
    <p:dissolv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A2CA83F2-0AE5-4CF0-A9EB-2CC8E5A35172}" type="datetimeFigureOut">
              <a:rPr lang="en-US">
                <a:solidFill>
                  <a:srgbClr val="438086"/>
                </a:solidFill>
              </a:rPr>
              <a:pPr>
                <a:defRPr/>
              </a:pPr>
              <a:t>9/15/15</a:t>
            </a:fld>
            <a:endParaRPr lang="en-US">
              <a:solidFill>
                <a:srgbClr val="438086"/>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5" name="Slide Number Placeholder 4"/>
          <p:cNvSpPr>
            <a:spLocks noGrp="1"/>
          </p:cNvSpPr>
          <p:nvPr>
            <p:ph type="sldNum" sz="quarter" idx="12"/>
          </p:nvPr>
        </p:nvSpPr>
        <p:spPr/>
        <p:txBody>
          <a:bodyPr/>
          <a:lstStyle>
            <a:lvl1pPr>
              <a:defRPr/>
            </a:lvl1pPr>
          </a:lstStyle>
          <a:p>
            <a:pPr>
              <a:defRPr/>
            </a:pPr>
            <a:fld id="{DA761D0D-DF52-4E63-9D9E-2F02CC67D10D}"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46F378-B022-4C97-8C36-FAE567336613}"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84DCEFB1-0DD8-45F1-B7A4-01C5FFE761EB}" type="datetimeFigureOut">
              <a:rPr lang="en-US">
                <a:solidFill>
                  <a:srgbClr val="438086"/>
                </a:solidFill>
              </a:rPr>
              <a:pPr>
                <a:defRPr/>
              </a:pPr>
              <a:t>9/15/15</a:t>
            </a:fld>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4" name="Slide Number Placeholder 22"/>
          <p:cNvSpPr>
            <a:spLocks noGrp="1"/>
          </p:cNvSpPr>
          <p:nvPr>
            <p:ph type="sldNum" sz="quarter" idx="12"/>
          </p:nvPr>
        </p:nvSpPr>
        <p:spPr/>
        <p:txBody>
          <a:bodyPr/>
          <a:lstStyle>
            <a:lvl1pPr>
              <a:defRPr/>
            </a:lvl1pPr>
          </a:lstStyle>
          <a:p>
            <a:pPr>
              <a:defRPr/>
            </a:pPr>
            <a:fld id="{AA717D67-8A09-4856-B544-F3BE7B6BA0FD}"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6B201C7B-ED48-41A9-8962-3C30C35506D4}" type="datetimeFigureOut">
              <a:rPr lang="en-US">
                <a:solidFill>
                  <a:srgbClr val="438086"/>
                </a:solidFill>
              </a:rPr>
              <a:pPr>
                <a:defRPr/>
              </a:pPr>
              <a:t>9/15/15</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D14D6A6D-A469-4E06-BC12-E9D06F670A3B}"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BF3C3634-78CF-4A0E-BCE0-F6870975C1E8}" type="datetimeFigureOut">
              <a:rPr lang="en-US">
                <a:solidFill>
                  <a:srgbClr val="438086"/>
                </a:solidFill>
              </a:rPr>
              <a:pPr>
                <a:defRPr/>
              </a:pPr>
              <a:t>9/15/15</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7E8C16A3-DC74-4097-9314-4EDDF549E5D0}"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2322AE2-FB49-4D26-B78D-A4A1654B0E52}" type="datetimeFigureOut">
              <a:rPr lang="en-US">
                <a:solidFill>
                  <a:srgbClr val="438086"/>
                </a:solidFill>
              </a:rPr>
              <a:pPr>
                <a:defRPr/>
              </a:pPr>
              <a:t>9/15/15</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8E5113A6-BECD-4AB0-80A5-5FBB96AD5E9F}"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A806874-9CDF-4F91-B3B0-FBCD33269F7E}" type="datetimeFigureOut">
              <a:rPr lang="en-US">
                <a:solidFill>
                  <a:srgbClr val="438086"/>
                </a:solidFill>
              </a:rPr>
              <a:pPr>
                <a:defRPr/>
              </a:pPr>
              <a:t>9/15/15</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5A562CC6-5B5C-4FF6-AE23-BB9CD3C2CDC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B7879742-52CA-4359-9FCF-CB8A4B73AB6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B527E2-6E4E-4A3F-B6D5-D1AF46A371F0}"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BA7A493-207B-4843-AF26-7879CE4EFC00}"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24E0D1-79EB-4A88-A476-77E468F5DD91}"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A497F2-1368-40C1-A4F1-3B0BD89E0DDF}"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2AA359D-5D36-4D9E-AA56-561945E2F9C0}"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594F9E5-3CAC-41DB-9E24-58F54791EF68}"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C8E837-D1A8-4012-B35D-933A3AB12F71}"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DF133B-4CB0-4A18-8ACD-72D8E70CDE91}"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0C5BF3-CB43-4E7A-8653-B1F8C1D70D27}" type="slidenum">
              <a:rPr lang="en-US">
                <a:solidFill>
                  <a:srgbClr val="000000"/>
                </a:solidFill>
              </a:rPr>
              <a:pPr/>
              <a:t>‹#›</a:t>
            </a:fld>
            <a:endParaRPr lang="en-US">
              <a:solidFill>
                <a:srgbClr val="000000"/>
              </a:solidFill>
            </a:endParaRPr>
          </a:p>
        </p:txBody>
      </p:sp>
    </p:spTree>
  </p:cSld>
  <p:clrMapOvr>
    <a:masterClrMapping/>
  </p:clrMapOvr>
  <p:transition xmlns:p14="http://schemas.microsoft.com/office/powerpoint/2010/mai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lvl1pPr>
              <a:defRPr/>
            </a:lvl1pPr>
          </a:lstStyle>
          <a:p>
            <a:fld id="{4D110C8A-5516-4C6B-AA04-70306621806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268FFB4F-1A59-487B-9888-4409B030893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lvl1pPr>
              <a:defRPr/>
            </a:lvl1pPr>
          </a:lstStyle>
          <a:p>
            <a:fld id="{8F95EC2A-A050-4A2D-B38D-191A1B23B12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lvl1pPr>
              <a:defRPr/>
            </a:lvl1pPr>
          </a:lstStyle>
          <a:p>
            <a:fld id="{29403741-14BB-4DD3-8318-72EDBB45573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7" name="Slide Number Placeholder 6"/>
          <p:cNvSpPr>
            <a:spLocks noGrp="1"/>
          </p:cNvSpPr>
          <p:nvPr>
            <p:ph type="sldNum" sz="quarter" idx="12"/>
          </p:nvPr>
        </p:nvSpPr>
        <p:spPr/>
        <p:txBody>
          <a:bodyPr/>
          <a:lstStyle>
            <a:lvl1pPr>
              <a:defRPr/>
            </a:lvl1pPr>
          </a:lstStyle>
          <a:p>
            <a:fld id="{64F2E3B0-6360-4CAC-B3A1-FEB3B85DE4E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9" name="Slide Number Placeholder 8"/>
          <p:cNvSpPr>
            <a:spLocks noGrp="1"/>
          </p:cNvSpPr>
          <p:nvPr>
            <p:ph type="sldNum" sz="quarter" idx="12"/>
          </p:nvPr>
        </p:nvSpPr>
        <p:spPr/>
        <p:txBody>
          <a:bodyPr/>
          <a:lstStyle>
            <a:lvl1pPr>
              <a:defRPr/>
            </a:lvl1pPr>
          </a:lstStyle>
          <a:p>
            <a:fld id="{6A15502C-1375-4463-AB94-3CE725DD74D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5" name="Slide Number Placeholder 4"/>
          <p:cNvSpPr>
            <a:spLocks noGrp="1"/>
          </p:cNvSpPr>
          <p:nvPr>
            <p:ph type="sldNum" sz="quarter" idx="12"/>
          </p:nvPr>
        </p:nvSpPr>
        <p:spPr/>
        <p:txBody>
          <a:bodyPr/>
          <a:lstStyle>
            <a:lvl1pPr>
              <a:defRPr/>
            </a:lvl1pPr>
          </a:lstStyle>
          <a:p>
            <a:fld id="{490A8819-4D98-45EE-92A6-5416BF37F21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4" name="Slide Number Placeholder 3"/>
          <p:cNvSpPr>
            <a:spLocks noGrp="1"/>
          </p:cNvSpPr>
          <p:nvPr>
            <p:ph type="sldNum" sz="quarter" idx="12"/>
          </p:nvPr>
        </p:nvSpPr>
        <p:spPr/>
        <p:txBody>
          <a:bodyPr/>
          <a:lstStyle>
            <a:lvl1pPr>
              <a:defRPr/>
            </a:lvl1pPr>
          </a:lstStyle>
          <a:p>
            <a:fld id="{27016395-D3B0-419A-80DB-735418EF83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7" name="Slide Number Placeholder 6"/>
          <p:cNvSpPr>
            <a:spLocks noGrp="1"/>
          </p:cNvSpPr>
          <p:nvPr>
            <p:ph type="sldNum" sz="quarter" idx="12"/>
          </p:nvPr>
        </p:nvSpPr>
        <p:spPr/>
        <p:txBody>
          <a:bodyPr/>
          <a:lstStyle>
            <a:lvl1pPr>
              <a:defRPr/>
            </a:lvl1pPr>
          </a:lstStyle>
          <a:p>
            <a:fld id="{D693DC45-5879-4B5A-966D-437A3CC8DC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7" name="Slide Number Placeholder 6"/>
          <p:cNvSpPr>
            <a:spLocks noGrp="1"/>
          </p:cNvSpPr>
          <p:nvPr>
            <p:ph type="sldNum" sz="quarter" idx="12"/>
          </p:nvPr>
        </p:nvSpPr>
        <p:spPr/>
        <p:txBody>
          <a:bodyPr/>
          <a:lstStyle>
            <a:lvl1pPr>
              <a:defRPr/>
            </a:lvl1pPr>
          </a:lstStyle>
          <a:p>
            <a:fld id="{00DEE6F5-BAB3-4915-A2DA-C25EA506A1A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lvl1pPr>
              <a:defRPr/>
            </a:lvl1pPr>
          </a:lstStyle>
          <a:p>
            <a:fld id="{06206F9E-CB76-4E90-AABD-966B8D32B41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lvl1pPr>
              <a:defRPr/>
            </a:lvl1pPr>
          </a:lstStyle>
          <a:p>
            <a:fld id="{341CC00F-2706-449F-B609-BFF575EE91E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3387E39C-7C12-41DC-B4E4-ED011F888D5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B1BEA04E-E2FC-4193-8C4A-22B0395230A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E102F029-6C85-46EE-AE19-0F03189AA63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B7879742-52CA-4359-9FCF-CB8A4B73AB6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268FFB4F-1A59-487B-9888-4409B0308936}"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3387E39C-7C12-41DC-B4E4-ED011F888D5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A1144AEF-62FB-4506-9956-BB92C2E5F7F7}"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C8917CBB-AE61-4D09-86E7-BAB21AA320F6}"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10ED19FE-FE76-467C-B4CA-CF8FE8330381}"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B6389D87-0156-43CD-80AD-1F61CDA55BE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2E0A0DA3-6694-4D7C-9882-A11B941D6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A1144AEF-62FB-4506-9956-BB92C2E5F7F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2DAC641B-851E-4C8E-AA7A-E9AFD181FFA1}"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24E5E57-935F-4D6C-96B8-76A2923D3CF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AE9BB4-8766-4887-A67A-9DCDB4D756CC}"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828800"/>
            <a:ext cx="4000500" cy="4038600"/>
          </a:xfrm>
        </p:spPr>
        <p:txBody>
          <a:bodyPr>
            <a:normAutofit/>
          </a:bodyPr>
          <a:lstStyle/>
          <a:p>
            <a:pPr lvl="0"/>
            <a:endParaRPr lang="en-US" noProof="0"/>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FBEF11EA-ECBC-43EA-974D-E104DE9FF96D}"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33400" y="1828800"/>
            <a:ext cx="4000500" cy="4038600"/>
          </a:xfrm>
        </p:spPr>
        <p:txBody>
          <a:bodyPr>
            <a:normAutofit/>
          </a:bodyPr>
          <a:lstStyle/>
          <a:p>
            <a:pPr lvl="0"/>
            <a:endParaRPr lang="en-US" noProof="0"/>
          </a:p>
        </p:txBody>
      </p:sp>
      <p:sp>
        <p:nvSpPr>
          <p:cNvPr id="4" name="Text Placeholder 3"/>
          <p:cNvSpPr>
            <a:spLocks noGrp="1"/>
          </p:cNvSpPr>
          <p:nvPr>
            <p:ph type="body"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09EFF323-6427-47D3-A4F6-80E0B8AC9FCD}"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8EE15160-DFF4-43BE-8B8F-9BC76DA7B4AC}"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BEEDBEDF-419D-4EA9-B2B5-05B6A914999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5" name="Rounded Rectangle 4"/>
          <p:cNvSpPr/>
          <p:nvPr/>
        </p:nvSpPr>
        <p:spPr>
          <a:xfrm>
            <a:off x="65088" y="69850"/>
            <a:ext cx="9013825" cy="6691313"/>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a:off x="63500" y="1449388"/>
            <a:ext cx="9020175" cy="15271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3500" y="1397000"/>
            <a:ext cx="9020175" cy="12065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 name="Rectangle 9"/>
          <p:cNvSpPr/>
          <p:nvPr/>
        </p:nvSpPr>
        <p:spPr>
          <a:xfrm>
            <a:off x="63500" y="2976563"/>
            <a:ext cx="9020175" cy="1111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lang="en-US" smtClean="0"/>
              <a:t>Click to edit Master title style</a:t>
            </a:r>
            <a:endParaRPr lang="en-US"/>
          </a:p>
        </p:txBody>
      </p:sp>
      <p:sp>
        <p:nvSpPr>
          <p:cNvPr id="11" name="Date Placeholder 27"/>
          <p:cNvSpPr>
            <a:spLocks noGrp="1"/>
          </p:cNvSpPr>
          <p:nvPr>
            <p:ph type="dt" sz="half" idx="10"/>
          </p:nvPr>
        </p:nvSpPr>
        <p:spPr/>
        <p:txBody>
          <a:bodyPr/>
          <a:lstStyle>
            <a:lvl1pPr>
              <a:defRPr/>
            </a:lvl1pPr>
          </a:lstStyle>
          <a:p>
            <a:pPr>
              <a:defRPr/>
            </a:pPr>
            <a:endParaRPr lang="en-US">
              <a:solidFill>
                <a:srgbClr val="696464"/>
              </a:solidFill>
            </a:endParaRPr>
          </a:p>
        </p:txBody>
      </p:sp>
      <p:sp>
        <p:nvSpPr>
          <p:cNvPr id="12" name="Footer Placeholder 16"/>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13" name="Slide Number Placeholder 28"/>
          <p:cNvSpPr>
            <a:spLocks noGrp="1"/>
          </p:cNvSpPr>
          <p:nvPr>
            <p:ph type="sldNum" sz="quarter" idx="12"/>
          </p:nvPr>
        </p:nvSpPr>
        <p:spPr/>
        <p:txBody>
          <a:bodyPr/>
          <a:lstStyle>
            <a:lvl1pPr>
              <a:defRPr sz="1400">
                <a:solidFill>
                  <a:srgbClr val="FFFFFF"/>
                </a:solidFill>
              </a:defRPr>
            </a:lvl1pPr>
          </a:lstStyle>
          <a:p>
            <a:pPr>
              <a:defRPr/>
            </a:pPr>
            <a:fld id="{B1BEA04E-E2FC-4193-8C4A-22B0395230AB}"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914400" y="1447800"/>
            <a:ext cx="77724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E102F029-6C85-46EE-AE19-0F03189AA63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5" name="Rounded Rectangle 4"/>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flipV="1">
            <a:off x="69850" y="2376488"/>
            <a:ext cx="901382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9850" y="2341563"/>
            <a:ext cx="901382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8" name="Rectangle 7"/>
          <p:cNvSpPr/>
          <p:nvPr/>
        </p:nvSpPr>
        <p:spPr>
          <a:xfrm>
            <a:off x="68263" y="2468563"/>
            <a:ext cx="9015412" cy="4603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lstStyle>
            <a:lvl1pPr algn="l">
              <a:buNone/>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722313" y="2547938"/>
            <a:ext cx="7772400" cy="1338262"/>
          </a:xfrm>
        </p:spPr>
        <p:txBody>
          <a:bodyPr/>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lang="en-US">
              <a:solidFill>
                <a:srgbClr val="696464"/>
              </a:solidFill>
            </a:endParaRPr>
          </a:p>
        </p:txBody>
      </p:sp>
      <p:sp>
        <p:nvSpPr>
          <p:cNvPr id="10" name="Footer Placeholder 4"/>
          <p:cNvSpPr>
            <a:spLocks noGrp="1"/>
          </p:cNvSpPr>
          <p:nvPr>
            <p:ph type="ftr" sz="quarter" idx="11"/>
          </p:nvPr>
        </p:nvSpPr>
        <p:spPr>
          <a:xfrm>
            <a:off x="800100" y="6172200"/>
            <a:ext cx="4000500" cy="457200"/>
          </a:xfrm>
        </p:spPr>
        <p:txBody>
          <a:bodyPr/>
          <a:lstStyle>
            <a:lvl1pPr>
              <a:defRPr/>
            </a:lvl1pPr>
          </a:lstStyle>
          <a:p>
            <a:pPr>
              <a:defRPr/>
            </a:pPr>
            <a:endParaRPr lang="en-US">
              <a:solidFill>
                <a:srgbClr val="696464"/>
              </a:solidFill>
            </a:endParaRPr>
          </a:p>
        </p:txBody>
      </p:sp>
      <p:sp>
        <p:nvSpPr>
          <p:cNvPr id="11" name="Slide Number Placeholder 5"/>
          <p:cNvSpPr>
            <a:spLocks noGrp="1"/>
          </p:cNvSpPr>
          <p:nvPr>
            <p:ph type="sldNum" sz="quarter" idx="12"/>
          </p:nvPr>
        </p:nvSpPr>
        <p:spPr>
          <a:xfrm>
            <a:off x="146050" y="6208713"/>
            <a:ext cx="457200" cy="457200"/>
          </a:xfrm>
        </p:spPr>
        <p:txBody>
          <a:bodyPr/>
          <a:lstStyle>
            <a:lvl1pPr>
              <a:defRPr/>
            </a:lvl1pPr>
          </a:lstStyle>
          <a:p>
            <a:pPr>
              <a:defRPr/>
            </a:pPr>
            <a:fld id="{B7879742-52CA-4359-9FCF-CB8A4B73AB6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8917CBB-AE61-4D09-86E7-BAB21AA320F6}"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91440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933950" y="1447800"/>
            <a:ext cx="374904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268FFB4F-1A59-487B-9888-4409B0308936}"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anchor="b">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half" idx="2"/>
          </p:nvPr>
        </p:nvSpPr>
        <p:spPr>
          <a:xfrm>
            <a:off x="9144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4"/>
          </p:nvPr>
        </p:nvSpPr>
        <p:spPr>
          <a:xfrm>
            <a:off x="4953000" y="22479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3387E39C-7C12-41DC-B4E4-ED011F888D5F}"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5" name="Slide Number Placeholder 22"/>
          <p:cNvSpPr>
            <a:spLocks noGrp="1"/>
          </p:cNvSpPr>
          <p:nvPr>
            <p:ph type="sldNum" sz="quarter" idx="12"/>
          </p:nvPr>
        </p:nvSpPr>
        <p:spPr/>
        <p:txBody>
          <a:bodyPr/>
          <a:lstStyle>
            <a:lvl1pPr>
              <a:defRPr/>
            </a:lvl1pPr>
          </a:lstStyle>
          <a:p>
            <a:pPr>
              <a:defRPr/>
            </a:pPr>
            <a:fld id="{A1144AEF-62FB-4506-9956-BB92C2E5F7F7}"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4" name="Slide Number Placeholder 22"/>
          <p:cNvSpPr>
            <a:spLocks noGrp="1"/>
          </p:cNvSpPr>
          <p:nvPr>
            <p:ph type="sldNum" sz="quarter" idx="12"/>
          </p:nvPr>
        </p:nvSpPr>
        <p:spPr/>
        <p:txBody>
          <a:bodyPr/>
          <a:lstStyle>
            <a:lvl1pPr>
              <a:defRPr/>
            </a:lvl1pPr>
          </a:lstStyle>
          <a:p>
            <a:pPr>
              <a:defRPr/>
            </a:pPr>
            <a:fld id="{C8917CBB-AE61-4D09-86E7-BAB21AA320F6}"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9" name="Slide Number Placeholder 6"/>
          <p:cNvSpPr>
            <a:spLocks noGrp="1"/>
          </p:cNvSpPr>
          <p:nvPr>
            <p:ph type="sldNum" sz="quarter" idx="12"/>
          </p:nvPr>
        </p:nvSpPr>
        <p:spPr/>
        <p:txBody>
          <a:bodyPr/>
          <a:lstStyle>
            <a:lvl1pPr>
              <a:defRPr/>
            </a:lvl1pPr>
          </a:lstStyle>
          <a:p>
            <a:pPr>
              <a:defRPr/>
            </a:pPr>
            <a:fld id="{10ED19FE-FE76-467C-B4CA-CF8FE8330381}"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696464"/>
              </a:solidFill>
            </a:endParaRPr>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solidFill>
                <a:srgbClr val="696464"/>
              </a:solidFill>
            </a:endParaRPr>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B6389D87-0156-43CD-80AD-1F61CDA55BEE}"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2E0A0DA3-6694-4D7C-9882-A11B941D65A5}"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2DAC641B-851E-4C8E-AA7A-E9AFD181FFA1}"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24E5E57-935F-4D6C-96B8-76A2923D3CF0}"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FAE9BB4-8766-4887-A67A-9DCDB4D756C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useBgFill="1">
        <p:nvSpPr>
          <p:cNvPr id="6" name="Rounded Rectangle 5"/>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273050"/>
            <a:ext cx="7772400" cy="1143000"/>
          </a:xfrm>
        </p:spPr>
        <p:txBody>
          <a:bodyPr/>
          <a:lstStyle>
            <a:lvl1pPr algn="l">
              <a:buNone/>
              <a:defRPr sz="4000" b="0"/>
            </a:lvl1pPr>
          </a:lstStyle>
          <a:p>
            <a:r>
              <a:rPr lang="en-US" smtClean="0"/>
              <a:t>Click to edit Master title style</a:t>
            </a:r>
            <a:endParaRPr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10ED19FE-FE76-467C-B4CA-CF8FE833038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86300" y="1828800"/>
            <a:ext cx="4000500" cy="4038600"/>
          </a:xfrm>
        </p:spPr>
        <p:txBody>
          <a:bodyPr>
            <a:normAutofit/>
          </a:bodyPr>
          <a:lstStyle/>
          <a:p>
            <a:pPr lvl="0"/>
            <a:endParaRPr lang="en-US" noProof="0"/>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FBEF11EA-ECBC-43EA-974D-E104DE9FF96D}"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533400" y="1828800"/>
            <a:ext cx="4000500" cy="4038600"/>
          </a:xfrm>
        </p:spPr>
        <p:txBody>
          <a:bodyPr>
            <a:normAutofit/>
          </a:bodyPr>
          <a:lstStyle/>
          <a:p>
            <a:pPr lvl="0"/>
            <a:endParaRPr lang="en-US" noProof="0"/>
          </a:p>
        </p:txBody>
      </p:sp>
      <p:sp>
        <p:nvSpPr>
          <p:cNvPr id="4" name="Text Placeholder 3"/>
          <p:cNvSpPr>
            <a:spLocks noGrp="1"/>
          </p:cNvSpPr>
          <p:nvPr>
            <p:ph type="body" sz="half" idx="2"/>
          </p:nvPr>
        </p:nvSpPr>
        <p:spPr>
          <a:xfrm>
            <a:off x="4686300" y="1828800"/>
            <a:ext cx="40005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33400" y="6248400"/>
            <a:ext cx="2057400" cy="45720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238500" y="6248400"/>
            <a:ext cx="2895600" cy="45720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781800" y="6248400"/>
            <a:ext cx="1905000" cy="457200"/>
          </a:xfrm>
        </p:spPr>
        <p:txBody>
          <a:bodyPr/>
          <a:lstStyle>
            <a:lvl1pPr>
              <a:defRPr/>
            </a:lvl1pPr>
          </a:lstStyle>
          <a:p>
            <a:pPr>
              <a:defRPr/>
            </a:pPr>
            <a:fld id="{09EFF323-6427-47D3-A4F6-80E0B8AC9FCD}"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B2A5CC8-CFBF-457F-B5C9-E4867A7B709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696464"/>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696464"/>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BEEDBEDF-419D-4EA9-B2B5-05B6A914999F}"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4151D7-6912-4340-8FE0-FC29150D3F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31A72B-0E6E-4717-97B6-5B7D98BB951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15E20-D887-4CAA-A20E-42BF93BBA84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6A07BE-384B-445A-8592-6B6C2D27123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2F3B9A6-5DCE-49BC-A1E5-95B644DE151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C7BF2A7-EB29-4424-AE66-22191DAEBA5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68263" y="4683125"/>
            <a:ext cx="9007475" cy="92075"/>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8263" y="4649788"/>
            <a:ext cx="9007475" cy="46037"/>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8263" y="4773613"/>
            <a:ext cx="9007475" cy="4762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a:xfrm>
            <a:off x="914400" y="6172200"/>
            <a:ext cx="3886200" cy="457200"/>
          </a:xfrm>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146050" y="6208713"/>
            <a:ext cx="457200" cy="457200"/>
          </a:xfrm>
        </p:spPr>
        <p:txBody>
          <a:bodyPr/>
          <a:lstStyle>
            <a:lvl1pPr>
              <a:defRPr/>
            </a:lvl1pPr>
          </a:lstStyle>
          <a:p>
            <a:pPr>
              <a:defRPr/>
            </a:pPr>
            <a:fld id="{B6389D87-0156-43CD-80AD-1F61CDA55BE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4C9AAC4-10DE-4602-8549-1B30FC3CF9A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94D275C-C99A-4C17-B9F6-DD2C495CAC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EF43D0-0A62-4759-99BE-E9C1FD9FE91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80592D-17CA-4A3E-B264-9A044AF70DE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7C39E-451E-4C9F-832A-58454D4481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4151D7-6912-4340-8FE0-FC29150D3F1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31A72B-0E6E-4717-97B6-5B7D98BB951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15E20-D887-4CAA-A20E-42BF93BBA84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6A07BE-384B-445A-8592-6B6C2D27123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2F3B9A6-5DCE-49BC-A1E5-95B644DE151E}" type="slidenum">
              <a:rPr lang="en-US">
                <a:solidFill>
                  <a:srgbClr val="000000"/>
                </a:solidFill>
              </a: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0.xml"/><Relationship Id="rId13" Type="http://schemas.openxmlformats.org/officeDocument/2006/relationships/image" Target="../media/image5.wmf"/><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theme" Target="../theme/theme11.xml"/><Relationship Id="rId13" Type="http://schemas.openxmlformats.org/officeDocument/2006/relationships/image" Target="../media/image5.wmf"/><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9.xml"/><Relationship Id="rId12" Type="http://schemas.openxmlformats.org/officeDocument/2006/relationships/theme" Target="../theme/theme12.xml"/><Relationship Id="rId13" Type="http://schemas.openxmlformats.org/officeDocument/2006/relationships/image" Target="../media/image5.wmf"/><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9" Type="http://schemas.openxmlformats.org/officeDocument/2006/relationships/slideLayout" Target="../slideLayouts/slideLayout147.xml"/><Relationship Id="rId10"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13.xml"/><Relationship Id="rId13" Type="http://schemas.openxmlformats.org/officeDocument/2006/relationships/image" Target="../media/image5.wmf"/><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4.xml"/><Relationship Id="rId13" Type="http://schemas.openxmlformats.org/officeDocument/2006/relationships/image" Target="../media/image5.wmf"/><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slideLayout" Target="../slideLayouts/slideLayout183.xml"/><Relationship Id="rId13" Type="http://schemas.openxmlformats.org/officeDocument/2006/relationships/slideLayout" Target="../slideLayouts/slideLayout184.xml"/><Relationship Id="rId14" Type="http://schemas.openxmlformats.org/officeDocument/2006/relationships/theme" Target="../theme/theme1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5.xml"/><Relationship Id="rId12" Type="http://schemas.openxmlformats.org/officeDocument/2006/relationships/slideLayout" Target="../slideLayouts/slideLayout196.xml"/><Relationship Id="rId13" Type="http://schemas.openxmlformats.org/officeDocument/2006/relationships/slideLayout" Target="../slideLayouts/slideLayout197.xml"/><Relationship Id="rId14" Type="http://schemas.openxmlformats.org/officeDocument/2006/relationships/theme" Target="../theme/theme16.xml"/><Relationship Id="rId1" Type="http://schemas.openxmlformats.org/officeDocument/2006/relationships/slideLayout" Target="../slideLayouts/slideLayout185.xml"/><Relationship Id="rId2" Type="http://schemas.openxmlformats.org/officeDocument/2006/relationships/slideLayout" Target="../slideLayouts/slideLayout186.xml"/><Relationship Id="rId3" Type="http://schemas.openxmlformats.org/officeDocument/2006/relationships/slideLayout" Target="../slideLayouts/slideLayout187.xml"/><Relationship Id="rId4" Type="http://schemas.openxmlformats.org/officeDocument/2006/relationships/slideLayout" Target="../slideLayouts/slideLayout188.xml"/><Relationship Id="rId5" Type="http://schemas.openxmlformats.org/officeDocument/2006/relationships/slideLayout" Target="../slideLayouts/slideLayout189.xml"/><Relationship Id="rId6" Type="http://schemas.openxmlformats.org/officeDocument/2006/relationships/slideLayout" Target="../slideLayouts/slideLayout190.xml"/><Relationship Id="rId7" Type="http://schemas.openxmlformats.org/officeDocument/2006/relationships/slideLayout" Target="../slideLayouts/slideLayout191.xml"/><Relationship Id="rId8" Type="http://schemas.openxmlformats.org/officeDocument/2006/relationships/slideLayout" Target="../slideLayouts/slideLayout192.xml"/><Relationship Id="rId9" Type="http://schemas.openxmlformats.org/officeDocument/2006/relationships/slideLayout" Target="../slideLayouts/slideLayout193.xml"/><Relationship Id="rId10" Type="http://schemas.openxmlformats.org/officeDocument/2006/relationships/slideLayout" Target="../slideLayouts/slideLayout19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8.xml"/><Relationship Id="rId12" Type="http://schemas.openxmlformats.org/officeDocument/2006/relationships/slideLayout" Target="../slideLayouts/slideLayout209.xml"/><Relationship Id="rId13" Type="http://schemas.openxmlformats.org/officeDocument/2006/relationships/slideLayout" Target="../slideLayouts/slideLayout210.xml"/><Relationship Id="rId14" Type="http://schemas.openxmlformats.org/officeDocument/2006/relationships/theme" Target="../theme/theme17.xml"/><Relationship Id="rId1" Type="http://schemas.openxmlformats.org/officeDocument/2006/relationships/slideLayout" Target="../slideLayouts/slideLayout198.xml"/><Relationship Id="rId2" Type="http://schemas.openxmlformats.org/officeDocument/2006/relationships/slideLayout" Target="../slideLayouts/slideLayout199.xml"/><Relationship Id="rId3" Type="http://schemas.openxmlformats.org/officeDocument/2006/relationships/slideLayout" Target="../slideLayouts/slideLayout200.xml"/><Relationship Id="rId4" Type="http://schemas.openxmlformats.org/officeDocument/2006/relationships/slideLayout" Target="../slideLayouts/slideLayout201.xml"/><Relationship Id="rId5" Type="http://schemas.openxmlformats.org/officeDocument/2006/relationships/slideLayout" Target="../slideLayouts/slideLayout202.xml"/><Relationship Id="rId6" Type="http://schemas.openxmlformats.org/officeDocument/2006/relationships/slideLayout" Target="../slideLayouts/slideLayout203.xml"/><Relationship Id="rId7" Type="http://schemas.openxmlformats.org/officeDocument/2006/relationships/slideLayout" Target="../slideLayouts/slideLayout204.xml"/><Relationship Id="rId8" Type="http://schemas.openxmlformats.org/officeDocument/2006/relationships/slideLayout" Target="../slideLayouts/slideLayout205.xml"/><Relationship Id="rId9" Type="http://schemas.openxmlformats.org/officeDocument/2006/relationships/slideLayout" Target="../slideLayouts/slideLayout206.xml"/><Relationship Id="rId10"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slideLayout" Target="../slideLayouts/slideLayout222.xml"/><Relationship Id="rId13" Type="http://schemas.openxmlformats.org/officeDocument/2006/relationships/slideLayout" Target="../slideLayouts/slideLayout223.xml"/><Relationship Id="rId14" Type="http://schemas.openxmlformats.org/officeDocument/2006/relationships/theme" Target="../theme/theme18.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slideLayout" Target="../slideLayouts/slideLayout236.xml"/><Relationship Id="rId14" Type="http://schemas.openxmlformats.org/officeDocument/2006/relationships/slideLayout" Target="../slideLayouts/slideLayout237.xml"/><Relationship Id="rId15" Type="http://schemas.openxmlformats.org/officeDocument/2006/relationships/theme" Target="../theme/theme19.xml"/><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0.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1.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slideLayout" Target="../slideLayouts/slideLayout271.xml"/><Relationship Id="rId13" Type="http://schemas.openxmlformats.org/officeDocument/2006/relationships/slideLayout" Target="../slideLayouts/slideLayout272.xml"/><Relationship Id="rId14" Type="http://schemas.openxmlformats.org/officeDocument/2006/relationships/theme" Target="../theme/theme22.xml"/><Relationship Id="rId15" Type="http://schemas.openxmlformats.org/officeDocument/2006/relationships/audio" Target="../media/audio1.wav"/><Relationship Id="rId16" Type="http://schemas.openxmlformats.org/officeDocument/2006/relationships/image" Target="../media/image6.png"/><Relationship Id="rId17" Type="http://schemas.openxmlformats.org/officeDocument/2006/relationships/image" Target="../media/image7.png"/><Relationship Id="rId18" Type="http://schemas.openxmlformats.org/officeDocument/2006/relationships/image" Target="../media/image8.png"/><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theme" Target="../theme/theme23.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94.xml"/><Relationship Id="rId12" Type="http://schemas.openxmlformats.org/officeDocument/2006/relationships/theme" Target="../theme/theme24.xml"/><Relationship Id="rId1" Type="http://schemas.openxmlformats.org/officeDocument/2006/relationships/slideLayout" Target="../slideLayouts/slideLayout284.xml"/><Relationship Id="rId2" Type="http://schemas.openxmlformats.org/officeDocument/2006/relationships/slideLayout" Target="../slideLayouts/slideLayout285.xml"/><Relationship Id="rId3" Type="http://schemas.openxmlformats.org/officeDocument/2006/relationships/slideLayout" Target="../slideLayouts/slideLayout286.xml"/><Relationship Id="rId4" Type="http://schemas.openxmlformats.org/officeDocument/2006/relationships/slideLayout" Target="../slideLayouts/slideLayout287.xml"/><Relationship Id="rId5" Type="http://schemas.openxmlformats.org/officeDocument/2006/relationships/slideLayout" Target="../slideLayouts/slideLayout288.xml"/><Relationship Id="rId6" Type="http://schemas.openxmlformats.org/officeDocument/2006/relationships/slideLayout" Target="../slideLayouts/slideLayout289.xml"/><Relationship Id="rId7" Type="http://schemas.openxmlformats.org/officeDocument/2006/relationships/slideLayout" Target="../slideLayouts/slideLayout290.xml"/><Relationship Id="rId8" Type="http://schemas.openxmlformats.org/officeDocument/2006/relationships/slideLayout" Target="../slideLayouts/slideLayout291.xml"/><Relationship Id="rId9" Type="http://schemas.openxmlformats.org/officeDocument/2006/relationships/slideLayout" Target="../slideLayouts/slideLayout292.xml"/><Relationship Id="rId10"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slideLayout" Target="../slideLayouts/slideLayout65.xml"/><Relationship Id="rId17" Type="http://schemas.openxmlformats.org/officeDocument/2006/relationships/slideLayout" Target="../slideLayouts/slideLayout66.xml"/><Relationship Id="rId18"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slideLayout" Target="../slideLayouts/slideLayout81.xml"/><Relationship Id="rId16" Type="http://schemas.openxmlformats.org/officeDocument/2006/relationships/slideLayout" Target="../slideLayouts/slideLayout82.xml"/><Relationship Id="rId17" Type="http://schemas.openxmlformats.org/officeDocument/2006/relationships/slideLayout" Target="../slideLayouts/slideLayout83.xml"/><Relationship Id="rId18" Type="http://schemas.openxmlformats.org/officeDocument/2006/relationships/theme" Target="../theme/theme6.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7.xml"/><Relationship Id="rId13" Type="http://schemas.openxmlformats.org/officeDocument/2006/relationships/image" Target="../media/image4.jpe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8.xml"/><Relationship Id="rId13" Type="http://schemas.openxmlformats.org/officeDocument/2006/relationships/image" Target="../media/image4.jpe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07C6FEFA-744F-4227-994E-C1F2666337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8" r:id="rId1"/>
    <p:sldLayoutId id="2147483791" r:id="rId2"/>
    <p:sldLayoutId id="2147483799" r:id="rId3"/>
    <p:sldLayoutId id="2147483792" r:id="rId4"/>
    <p:sldLayoutId id="2147483793" r:id="rId5"/>
    <p:sldLayoutId id="2147483794" r:id="rId6"/>
    <p:sldLayoutId id="2147483795" r:id="rId7"/>
    <p:sldLayoutId id="2147483800" r:id="rId8"/>
    <p:sldLayoutId id="2147483801" r:id="rId9"/>
    <p:sldLayoutId id="2147483796" r:id="rId10"/>
    <p:sldLayoutId id="2147483797" r:id="rId11"/>
    <p:sldLayoutId id="2147483802" r:id="rId12"/>
    <p:sldLayoutId id="2147483803" r:id="rId13"/>
    <p:sldLayoutId id="2147483804" r:id="rId14"/>
    <p:sldLayoutId id="2147483884" r:id="rId15"/>
    <p:sldLayoutId id="2147483885" r:id="rId16"/>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6096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eaLnBrk="1" hangingPunct="1">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eaLnBrk="1" hangingPunct="1">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eaLnBrk="1" hangingPunct="1">
              <a:defRPr/>
            </a:pPr>
            <a:fld id="{0C9D5185-062D-4633-9986-633012002A5F}" type="slidenum">
              <a:rPr lang="en-US">
                <a:solidFill>
                  <a:srgbClr val="FFFFFF"/>
                </a:solidFill>
              </a:rPr>
              <a:pPr eaLnBrk="1" hangingPunct="1">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800">
          <a:solidFill>
            <a:schemeClr val="bg1"/>
          </a:solidFill>
          <a:latin typeface="+mj-lt"/>
          <a:ea typeface="+mj-ea"/>
          <a:cs typeface="+mj-cs"/>
        </a:defRPr>
      </a:lvl1pPr>
      <a:lvl2pPr algn="ctr" rtl="0" eaLnBrk="0" fontAlgn="base" hangingPunct="0">
        <a:spcBef>
          <a:spcPct val="0"/>
        </a:spcBef>
        <a:spcAft>
          <a:spcPct val="0"/>
        </a:spcAft>
        <a:defRPr sz="4800">
          <a:solidFill>
            <a:schemeClr val="bg1"/>
          </a:solidFill>
          <a:latin typeface="CAC Futura Casual" pitchFamily="2" charset="0"/>
        </a:defRPr>
      </a:lvl2pPr>
      <a:lvl3pPr algn="ctr" rtl="0" eaLnBrk="0" fontAlgn="base" hangingPunct="0">
        <a:spcBef>
          <a:spcPct val="0"/>
        </a:spcBef>
        <a:spcAft>
          <a:spcPct val="0"/>
        </a:spcAft>
        <a:defRPr sz="4800">
          <a:solidFill>
            <a:schemeClr val="bg1"/>
          </a:solidFill>
          <a:latin typeface="CAC Futura Casual" pitchFamily="2" charset="0"/>
        </a:defRPr>
      </a:lvl3pPr>
      <a:lvl4pPr algn="ctr" rtl="0" eaLnBrk="0" fontAlgn="base" hangingPunct="0">
        <a:spcBef>
          <a:spcPct val="0"/>
        </a:spcBef>
        <a:spcAft>
          <a:spcPct val="0"/>
        </a:spcAft>
        <a:defRPr sz="4800">
          <a:solidFill>
            <a:schemeClr val="bg1"/>
          </a:solidFill>
          <a:latin typeface="CAC Futura Casual" pitchFamily="2" charset="0"/>
        </a:defRPr>
      </a:lvl4pPr>
      <a:lvl5pPr algn="ctr" rtl="0" eaLnBrk="0" fontAlgn="base" hangingPunct="0">
        <a:spcBef>
          <a:spcPct val="0"/>
        </a:spcBef>
        <a:spcAft>
          <a:spcPct val="0"/>
        </a:spcAft>
        <a:defRPr sz="4800">
          <a:solidFill>
            <a:schemeClr val="bg1"/>
          </a:solidFill>
          <a:latin typeface="CAC Futura Casual" pitchFamily="2" charset="0"/>
        </a:defRPr>
      </a:lvl5pPr>
      <a:lvl6pPr marL="457200" algn="ctr" rtl="0" eaLnBrk="1" fontAlgn="base" hangingPunct="1">
        <a:spcBef>
          <a:spcPct val="0"/>
        </a:spcBef>
        <a:spcAft>
          <a:spcPct val="0"/>
        </a:spcAft>
        <a:defRPr sz="4800">
          <a:solidFill>
            <a:schemeClr val="bg1"/>
          </a:solidFill>
          <a:latin typeface="CAC Futura Casual" pitchFamily="2" charset="0"/>
        </a:defRPr>
      </a:lvl6pPr>
      <a:lvl7pPr marL="914400" algn="ctr" rtl="0" eaLnBrk="1" fontAlgn="base" hangingPunct="1">
        <a:spcBef>
          <a:spcPct val="0"/>
        </a:spcBef>
        <a:spcAft>
          <a:spcPct val="0"/>
        </a:spcAft>
        <a:defRPr sz="4800">
          <a:solidFill>
            <a:schemeClr val="bg1"/>
          </a:solidFill>
          <a:latin typeface="CAC Futura Casual" pitchFamily="2" charset="0"/>
        </a:defRPr>
      </a:lvl7pPr>
      <a:lvl8pPr marL="1371600" algn="ctr" rtl="0" eaLnBrk="1" fontAlgn="base" hangingPunct="1">
        <a:spcBef>
          <a:spcPct val="0"/>
        </a:spcBef>
        <a:spcAft>
          <a:spcPct val="0"/>
        </a:spcAft>
        <a:defRPr sz="4800">
          <a:solidFill>
            <a:schemeClr val="bg1"/>
          </a:solidFill>
          <a:latin typeface="CAC Futura Casual" pitchFamily="2" charset="0"/>
        </a:defRPr>
      </a:lvl8pPr>
      <a:lvl9pPr marL="1828800" algn="ctr" rtl="0" eaLnBrk="1" fontAlgn="base" hangingPunct="1">
        <a:spcBef>
          <a:spcPct val="0"/>
        </a:spcBef>
        <a:spcAft>
          <a:spcPct val="0"/>
        </a:spcAft>
        <a:defRPr sz="4800">
          <a:solidFill>
            <a:schemeClr val="bg1"/>
          </a:solidFill>
          <a:latin typeface="CAC Futura Casual" pitchFamily="2"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4400">
          <a:solidFill>
            <a:schemeClr val="bg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4000">
          <a:solidFill>
            <a:schemeClr val="bg1"/>
          </a:solidFill>
          <a:latin typeface="+mn-lt"/>
        </a:defRPr>
      </a:lvl2pPr>
      <a:lvl3pPr marL="1143000" indent="-228600" algn="l" rtl="0" eaLnBrk="0" fontAlgn="base" hangingPunct="0">
        <a:spcBef>
          <a:spcPct val="20000"/>
        </a:spcBef>
        <a:spcAft>
          <a:spcPct val="0"/>
        </a:spcAft>
        <a:buSzPct val="80000"/>
        <a:buFont typeface="Wingdings" pitchFamily="2" charset="2"/>
        <a:buChar char="§"/>
        <a:defRPr sz="3600">
          <a:solidFill>
            <a:schemeClr val="bg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4pPr>
      <a:lvl5pPr marL="20574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5pPr>
      <a:lvl6pPr marL="25146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6pPr>
      <a:lvl7pPr marL="29718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7pPr>
      <a:lvl8pPr marL="34290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8pPr>
      <a:lvl9pPr marL="38862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6096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eaLnBrk="1" hangingPunct="1">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eaLnBrk="1" hangingPunct="1">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eaLnBrk="1" hangingPunct="1">
              <a:defRPr/>
            </a:pPr>
            <a:fld id="{0C9D5185-062D-4633-9986-633012002A5F}" type="slidenum">
              <a:rPr lang="en-US">
                <a:solidFill>
                  <a:srgbClr val="FFFFFF"/>
                </a:solidFill>
              </a:rPr>
              <a:pPr eaLnBrk="1" hangingPunct="1">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800">
          <a:solidFill>
            <a:schemeClr val="bg1"/>
          </a:solidFill>
          <a:latin typeface="+mj-lt"/>
          <a:ea typeface="+mj-ea"/>
          <a:cs typeface="+mj-cs"/>
        </a:defRPr>
      </a:lvl1pPr>
      <a:lvl2pPr algn="ctr" rtl="0" eaLnBrk="0" fontAlgn="base" hangingPunct="0">
        <a:spcBef>
          <a:spcPct val="0"/>
        </a:spcBef>
        <a:spcAft>
          <a:spcPct val="0"/>
        </a:spcAft>
        <a:defRPr sz="4800">
          <a:solidFill>
            <a:schemeClr val="bg1"/>
          </a:solidFill>
          <a:latin typeface="CAC Futura Casual" pitchFamily="2" charset="0"/>
        </a:defRPr>
      </a:lvl2pPr>
      <a:lvl3pPr algn="ctr" rtl="0" eaLnBrk="0" fontAlgn="base" hangingPunct="0">
        <a:spcBef>
          <a:spcPct val="0"/>
        </a:spcBef>
        <a:spcAft>
          <a:spcPct val="0"/>
        </a:spcAft>
        <a:defRPr sz="4800">
          <a:solidFill>
            <a:schemeClr val="bg1"/>
          </a:solidFill>
          <a:latin typeface="CAC Futura Casual" pitchFamily="2" charset="0"/>
        </a:defRPr>
      </a:lvl3pPr>
      <a:lvl4pPr algn="ctr" rtl="0" eaLnBrk="0" fontAlgn="base" hangingPunct="0">
        <a:spcBef>
          <a:spcPct val="0"/>
        </a:spcBef>
        <a:spcAft>
          <a:spcPct val="0"/>
        </a:spcAft>
        <a:defRPr sz="4800">
          <a:solidFill>
            <a:schemeClr val="bg1"/>
          </a:solidFill>
          <a:latin typeface="CAC Futura Casual" pitchFamily="2" charset="0"/>
        </a:defRPr>
      </a:lvl4pPr>
      <a:lvl5pPr algn="ctr" rtl="0" eaLnBrk="0" fontAlgn="base" hangingPunct="0">
        <a:spcBef>
          <a:spcPct val="0"/>
        </a:spcBef>
        <a:spcAft>
          <a:spcPct val="0"/>
        </a:spcAft>
        <a:defRPr sz="4800">
          <a:solidFill>
            <a:schemeClr val="bg1"/>
          </a:solidFill>
          <a:latin typeface="CAC Futura Casual" pitchFamily="2" charset="0"/>
        </a:defRPr>
      </a:lvl5pPr>
      <a:lvl6pPr marL="457200" algn="ctr" rtl="0" eaLnBrk="1" fontAlgn="base" hangingPunct="1">
        <a:spcBef>
          <a:spcPct val="0"/>
        </a:spcBef>
        <a:spcAft>
          <a:spcPct val="0"/>
        </a:spcAft>
        <a:defRPr sz="4800">
          <a:solidFill>
            <a:schemeClr val="bg1"/>
          </a:solidFill>
          <a:latin typeface="CAC Futura Casual" pitchFamily="2" charset="0"/>
        </a:defRPr>
      </a:lvl6pPr>
      <a:lvl7pPr marL="914400" algn="ctr" rtl="0" eaLnBrk="1" fontAlgn="base" hangingPunct="1">
        <a:spcBef>
          <a:spcPct val="0"/>
        </a:spcBef>
        <a:spcAft>
          <a:spcPct val="0"/>
        </a:spcAft>
        <a:defRPr sz="4800">
          <a:solidFill>
            <a:schemeClr val="bg1"/>
          </a:solidFill>
          <a:latin typeface="CAC Futura Casual" pitchFamily="2" charset="0"/>
        </a:defRPr>
      </a:lvl7pPr>
      <a:lvl8pPr marL="1371600" algn="ctr" rtl="0" eaLnBrk="1" fontAlgn="base" hangingPunct="1">
        <a:spcBef>
          <a:spcPct val="0"/>
        </a:spcBef>
        <a:spcAft>
          <a:spcPct val="0"/>
        </a:spcAft>
        <a:defRPr sz="4800">
          <a:solidFill>
            <a:schemeClr val="bg1"/>
          </a:solidFill>
          <a:latin typeface="CAC Futura Casual" pitchFamily="2" charset="0"/>
        </a:defRPr>
      </a:lvl8pPr>
      <a:lvl9pPr marL="1828800" algn="ctr" rtl="0" eaLnBrk="1" fontAlgn="base" hangingPunct="1">
        <a:spcBef>
          <a:spcPct val="0"/>
        </a:spcBef>
        <a:spcAft>
          <a:spcPct val="0"/>
        </a:spcAft>
        <a:defRPr sz="4800">
          <a:solidFill>
            <a:schemeClr val="bg1"/>
          </a:solidFill>
          <a:latin typeface="CAC Futura Casual" pitchFamily="2"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4400">
          <a:solidFill>
            <a:schemeClr val="bg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4000">
          <a:solidFill>
            <a:schemeClr val="bg1"/>
          </a:solidFill>
          <a:latin typeface="+mn-lt"/>
        </a:defRPr>
      </a:lvl2pPr>
      <a:lvl3pPr marL="1143000" indent="-228600" algn="l" rtl="0" eaLnBrk="0" fontAlgn="base" hangingPunct="0">
        <a:spcBef>
          <a:spcPct val="20000"/>
        </a:spcBef>
        <a:spcAft>
          <a:spcPct val="0"/>
        </a:spcAft>
        <a:buSzPct val="80000"/>
        <a:buFont typeface="Wingdings" pitchFamily="2" charset="2"/>
        <a:buChar char="§"/>
        <a:defRPr sz="3600">
          <a:solidFill>
            <a:schemeClr val="bg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4pPr>
      <a:lvl5pPr marL="20574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5pPr>
      <a:lvl6pPr marL="25146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6pPr>
      <a:lvl7pPr marL="29718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7pPr>
      <a:lvl8pPr marL="34290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8pPr>
      <a:lvl9pPr marL="38862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6096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eaLnBrk="1" hangingPunct="1">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eaLnBrk="1" hangingPunct="1">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eaLnBrk="1" hangingPunct="1">
              <a:defRPr/>
            </a:pPr>
            <a:fld id="{0C9D5185-062D-4633-9986-633012002A5F}" type="slidenum">
              <a:rPr lang="en-US">
                <a:solidFill>
                  <a:srgbClr val="FFFFFF"/>
                </a:solidFill>
              </a:rPr>
              <a:pPr eaLnBrk="1" hangingPunct="1">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800">
          <a:solidFill>
            <a:schemeClr val="bg1"/>
          </a:solidFill>
          <a:latin typeface="+mj-lt"/>
          <a:ea typeface="+mj-ea"/>
          <a:cs typeface="+mj-cs"/>
        </a:defRPr>
      </a:lvl1pPr>
      <a:lvl2pPr algn="ctr" rtl="0" eaLnBrk="0" fontAlgn="base" hangingPunct="0">
        <a:spcBef>
          <a:spcPct val="0"/>
        </a:spcBef>
        <a:spcAft>
          <a:spcPct val="0"/>
        </a:spcAft>
        <a:defRPr sz="4800">
          <a:solidFill>
            <a:schemeClr val="bg1"/>
          </a:solidFill>
          <a:latin typeface="CAC Futura Casual" pitchFamily="2" charset="0"/>
        </a:defRPr>
      </a:lvl2pPr>
      <a:lvl3pPr algn="ctr" rtl="0" eaLnBrk="0" fontAlgn="base" hangingPunct="0">
        <a:spcBef>
          <a:spcPct val="0"/>
        </a:spcBef>
        <a:spcAft>
          <a:spcPct val="0"/>
        </a:spcAft>
        <a:defRPr sz="4800">
          <a:solidFill>
            <a:schemeClr val="bg1"/>
          </a:solidFill>
          <a:latin typeface="CAC Futura Casual" pitchFamily="2" charset="0"/>
        </a:defRPr>
      </a:lvl3pPr>
      <a:lvl4pPr algn="ctr" rtl="0" eaLnBrk="0" fontAlgn="base" hangingPunct="0">
        <a:spcBef>
          <a:spcPct val="0"/>
        </a:spcBef>
        <a:spcAft>
          <a:spcPct val="0"/>
        </a:spcAft>
        <a:defRPr sz="4800">
          <a:solidFill>
            <a:schemeClr val="bg1"/>
          </a:solidFill>
          <a:latin typeface="CAC Futura Casual" pitchFamily="2" charset="0"/>
        </a:defRPr>
      </a:lvl4pPr>
      <a:lvl5pPr algn="ctr" rtl="0" eaLnBrk="0" fontAlgn="base" hangingPunct="0">
        <a:spcBef>
          <a:spcPct val="0"/>
        </a:spcBef>
        <a:spcAft>
          <a:spcPct val="0"/>
        </a:spcAft>
        <a:defRPr sz="4800">
          <a:solidFill>
            <a:schemeClr val="bg1"/>
          </a:solidFill>
          <a:latin typeface="CAC Futura Casual" pitchFamily="2" charset="0"/>
        </a:defRPr>
      </a:lvl5pPr>
      <a:lvl6pPr marL="457200" algn="ctr" rtl="0" eaLnBrk="1" fontAlgn="base" hangingPunct="1">
        <a:spcBef>
          <a:spcPct val="0"/>
        </a:spcBef>
        <a:spcAft>
          <a:spcPct val="0"/>
        </a:spcAft>
        <a:defRPr sz="4800">
          <a:solidFill>
            <a:schemeClr val="bg1"/>
          </a:solidFill>
          <a:latin typeface="CAC Futura Casual" pitchFamily="2" charset="0"/>
        </a:defRPr>
      </a:lvl6pPr>
      <a:lvl7pPr marL="914400" algn="ctr" rtl="0" eaLnBrk="1" fontAlgn="base" hangingPunct="1">
        <a:spcBef>
          <a:spcPct val="0"/>
        </a:spcBef>
        <a:spcAft>
          <a:spcPct val="0"/>
        </a:spcAft>
        <a:defRPr sz="4800">
          <a:solidFill>
            <a:schemeClr val="bg1"/>
          </a:solidFill>
          <a:latin typeface="CAC Futura Casual" pitchFamily="2" charset="0"/>
        </a:defRPr>
      </a:lvl7pPr>
      <a:lvl8pPr marL="1371600" algn="ctr" rtl="0" eaLnBrk="1" fontAlgn="base" hangingPunct="1">
        <a:spcBef>
          <a:spcPct val="0"/>
        </a:spcBef>
        <a:spcAft>
          <a:spcPct val="0"/>
        </a:spcAft>
        <a:defRPr sz="4800">
          <a:solidFill>
            <a:schemeClr val="bg1"/>
          </a:solidFill>
          <a:latin typeface="CAC Futura Casual" pitchFamily="2" charset="0"/>
        </a:defRPr>
      </a:lvl8pPr>
      <a:lvl9pPr marL="1828800" algn="ctr" rtl="0" eaLnBrk="1" fontAlgn="base" hangingPunct="1">
        <a:spcBef>
          <a:spcPct val="0"/>
        </a:spcBef>
        <a:spcAft>
          <a:spcPct val="0"/>
        </a:spcAft>
        <a:defRPr sz="4800">
          <a:solidFill>
            <a:schemeClr val="bg1"/>
          </a:solidFill>
          <a:latin typeface="CAC Futura Casual" pitchFamily="2"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4400">
          <a:solidFill>
            <a:schemeClr val="bg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4000">
          <a:solidFill>
            <a:schemeClr val="bg1"/>
          </a:solidFill>
          <a:latin typeface="+mn-lt"/>
        </a:defRPr>
      </a:lvl2pPr>
      <a:lvl3pPr marL="1143000" indent="-228600" algn="l" rtl="0" eaLnBrk="0" fontAlgn="base" hangingPunct="0">
        <a:spcBef>
          <a:spcPct val="20000"/>
        </a:spcBef>
        <a:spcAft>
          <a:spcPct val="0"/>
        </a:spcAft>
        <a:buSzPct val="80000"/>
        <a:buFont typeface="Wingdings" pitchFamily="2" charset="2"/>
        <a:buChar char="§"/>
        <a:defRPr sz="3600">
          <a:solidFill>
            <a:schemeClr val="bg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4pPr>
      <a:lvl5pPr marL="20574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5pPr>
      <a:lvl6pPr marL="25146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6pPr>
      <a:lvl7pPr marL="29718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7pPr>
      <a:lvl8pPr marL="34290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8pPr>
      <a:lvl9pPr marL="38862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6096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eaLnBrk="1" hangingPunct="1">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eaLnBrk="1" hangingPunct="1">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eaLnBrk="1" hangingPunct="1">
              <a:defRPr/>
            </a:pPr>
            <a:fld id="{0C9D5185-062D-4633-9986-633012002A5F}" type="slidenum">
              <a:rPr lang="en-US">
                <a:solidFill>
                  <a:srgbClr val="FFFFFF"/>
                </a:solidFill>
              </a:rPr>
              <a:pPr eaLnBrk="1" hangingPunct="1">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800">
          <a:solidFill>
            <a:schemeClr val="bg1"/>
          </a:solidFill>
          <a:latin typeface="+mj-lt"/>
          <a:ea typeface="+mj-ea"/>
          <a:cs typeface="+mj-cs"/>
        </a:defRPr>
      </a:lvl1pPr>
      <a:lvl2pPr algn="ctr" rtl="0" eaLnBrk="0" fontAlgn="base" hangingPunct="0">
        <a:spcBef>
          <a:spcPct val="0"/>
        </a:spcBef>
        <a:spcAft>
          <a:spcPct val="0"/>
        </a:spcAft>
        <a:defRPr sz="4800">
          <a:solidFill>
            <a:schemeClr val="bg1"/>
          </a:solidFill>
          <a:latin typeface="CAC Futura Casual" pitchFamily="2" charset="0"/>
        </a:defRPr>
      </a:lvl2pPr>
      <a:lvl3pPr algn="ctr" rtl="0" eaLnBrk="0" fontAlgn="base" hangingPunct="0">
        <a:spcBef>
          <a:spcPct val="0"/>
        </a:spcBef>
        <a:spcAft>
          <a:spcPct val="0"/>
        </a:spcAft>
        <a:defRPr sz="4800">
          <a:solidFill>
            <a:schemeClr val="bg1"/>
          </a:solidFill>
          <a:latin typeface="CAC Futura Casual" pitchFamily="2" charset="0"/>
        </a:defRPr>
      </a:lvl3pPr>
      <a:lvl4pPr algn="ctr" rtl="0" eaLnBrk="0" fontAlgn="base" hangingPunct="0">
        <a:spcBef>
          <a:spcPct val="0"/>
        </a:spcBef>
        <a:spcAft>
          <a:spcPct val="0"/>
        </a:spcAft>
        <a:defRPr sz="4800">
          <a:solidFill>
            <a:schemeClr val="bg1"/>
          </a:solidFill>
          <a:latin typeface="CAC Futura Casual" pitchFamily="2" charset="0"/>
        </a:defRPr>
      </a:lvl4pPr>
      <a:lvl5pPr algn="ctr" rtl="0" eaLnBrk="0" fontAlgn="base" hangingPunct="0">
        <a:spcBef>
          <a:spcPct val="0"/>
        </a:spcBef>
        <a:spcAft>
          <a:spcPct val="0"/>
        </a:spcAft>
        <a:defRPr sz="4800">
          <a:solidFill>
            <a:schemeClr val="bg1"/>
          </a:solidFill>
          <a:latin typeface="CAC Futura Casual" pitchFamily="2" charset="0"/>
        </a:defRPr>
      </a:lvl5pPr>
      <a:lvl6pPr marL="457200" algn="ctr" rtl="0" eaLnBrk="1" fontAlgn="base" hangingPunct="1">
        <a:spcBef>
          <a:spcPct val="0"/>
        </a:spcBef>
        <a:spcAft>
          <a:spcPct val="0"/>
        </a:spcAft>
        <a:defRPr sz="4800">
          <a:solidFill>
            <a:schemeClr val="bg1"/>
          </a:solidFill>
          <a:latin typeface="CAC Futura Casual" pitchFamily="2" charset="0"/>
        </a:defRPr>
      </a:lvl6pPr>
      <a:lvl7pPr marL="914400" algn="ctr" rtl="0" eaLnBrk="1" fontAlgn="base" hangingPunct="1">
        <a:spcBef>
          <a:spcPct val="0"/>
        </a:spcBef>
        <a:spcAft>
          <a:spcPct val="0"/>
        </a:spcAft>
        <a:defRPr sz="4800">
          <a:solidFill>
            <a:schemeClr val="bg1"/>
          </a:solidFill>
          <a:latin typeface="CAC Futura Casual" pitchFamily="2" charset="0"/>
        </a:defRPr>
      </a:lvl7pPr>
      <a:lvl8pPr marL="1371600" algn="ctr" rtl="0" eaLnBrk="1" fontAlgn="base" hangingPunct="1">
        <a:spcBef>
          <a:spcPct val="0"/>
        </a:spcBef>
        <a:spcAft>
          <a:spcPct val="0"/>
        </a:spcAft>
        <a:defRPr sz="4800">
          <a:solidFill>
            <a:schemeClr val="bg1"/>
          </a:solidFill>
          <a:latin typeface="CAC Futura Casual" pitchFamily="2" charset="0"/>
        </a:defRPr>
      </a:lvl8pPr>
      <a:lvl9pPr marL="1828800" algn="ctr" rtl="0" eaLnBrk="1" fontAlgn="base" hangingPunct="1">
        <a:spcBef>
          <a:spcPct val="0"/>
        </a:spcBef>
        <a:spcAft>
          <a:spcPct val="0"/>
        </a:spcAft>
        <a:defRPr sz="4800">
          <a:solidFill>
            <a:schemeClr val="bg1"/>
          </a:solidFill>
          <a:latin typeface="CAC Futura Casual" pitchFamily="2"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4400">
          <a:solidFill>
            <a:schemeClr val="bg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4000">
          <a:solidFill>
            <a:schemeClr val="bg1"/>
          </a:solidFill>
          <a:latin typeface="+mn-lt"/>
        </a:defRPr>
      </a:lvl2pPr>
      <a:lvl3pPr marL="1143000" indent="-228600" algn="l" rtl="0" eaLnBrk="0" fontAlgn="base" hangingPunct="0">
        <a:spcBef>
          <a:spcPct val="20000"/>
        </a:spcBef>
        <a:spcAft>
          <a:spcPct val="0"/>
        </a:spcAft>
        <a:buSzPct val="80000"/>
        <a:buFont typeface="Wingdings" pitchFamily="2" charset="2"/>
        <a:buChar char="§"/>
        <a:defRPr sz="3600">
          <a:solidFill>
            <a:schemeClr val="bg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4pPr>
      <a:lvl5pPr marL="20574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5pPr>
      <a:lvl6pPr marL="25146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6pPr>
      <a:lvl7pPr marL="29718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7pPr>
      <a:lvl8pPr marL="34290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8pPr>
      <a:lvl9pPr marL="38862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609600"/>
            <a:ext cx="8001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eaLnBrk="1" hangingPunct="1">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eaLnBrk="1" hangingPunct="1">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eaLnBrk="1" hangingPunct="1">
              <a:defRPr/>
            </a:pPr>
            <a:fld id="{0C9D5185-062D-4633-9986-633012002A5F}" type="slidenum">
              <a:rPr lang="en-US">
                <a:solidFill>
                  <a:srgbClr val="FFFFFF"/>
                </a:solidFill>
              </a:rPr>
              <a:pPr eaLnBrk="1" hangingPunct="1">
                <a:defRPr/>
              </a:pPr>
              <a:t>‹#›</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800">
          <a:solidFill>
            <a:schemeClr val="bg1"/>
          </a:solidFill>
          <a:latin typeface="+mj-lt"/>
          <a:ea typeface="+mj-ea"/>
          <a:cs typeface="+mj-cs"/>
        </a:defRPr>
      </a:lvl1pPr>
      <a:lvl2pPr algn="ctr" rtl="0" eaLnBrk="0" fontAlgn="base" hangingPunct="0">
        <a:spcBef>
          <a:spcPct val="0"/>
        </a:spcBef>
        <a:spcAft>
          <a:spcPct val="0"/>
        </a:spcAft>
        <a:defRPr sz="4800">
          <a:solidFill>
            <a:schemeClr val="bg1"/>
          </a:solidFill>
          <a:latin typeface="CAC Futura Casual" pitchFamily="2" charset="0"/>
        </a:defRPr>
      </a:lvl2pPr>
      <a:lvl3pPr algn="ctr" rtl="0" eaLnBrk="0" fontAlgn="base" hangingPunct="0">
        <a:spcBef>
          <a:spcPct val="0"/>
        </a:spcBef>
        <a:spcAft>
          <a:spcPct val="0"/>
        </a:spcAft>
        <a:defRPr sz="4800">
          <a:solidFill>
            <a:schemeClr val="bg1"/>
          </a:solidFill>
          <a:latin typeface="CAC Futura Casual" pitchFamily="2" charset="0"/>
        </a:defRPr>
      </a:lvl3pPr>
      <a:lvl4pPr algn="ctr" rtl="0" eaLnBrk="0" fontAlgn="base" hangingPunct="0">
        <a:spcBef>
          <a:spcPct val="0"/>
        </a:spcBef>
        <a:spcAft>
          <a:spcPct val="0"/>
        </a:spcAft>
        <a:defRPr sz="4800">
          <a:solidFill>
            <a:schemeClr val="bg1"/>
          </a:solidFill>
          <a:latin typeface="CAC Futura Casual" pitchFamily="2" charset="0"/>
        </a:defRPr>
      </a:lvl4pPr>
      <a:lvl5pPr algn="ctr" rtl="0" eaLnBrk="0" fontAlgn="base" hangingPunct="0">
        <a:spcBef>
          <a:spcPct val="0"/>
        </a:spcBef>
        <a:spcAft>
          <a:spcPct val="0"/>
        </a:spcAft>
        <a:defRPr sz="4800">
          <a:solidFill>
            <a:schemeClr val="bg1"/>
          </a:solidFill>
          <a:latin typeface="CAC Futura Casual" pitchFamily="2" charset="0"/>
        </a:defRPr>
      </a:lvl5pPr>
      <a:lvl6pPr marL="457200" algn="ctr" rtl="0" eaLnBrk="1" fontAlgn="base" hangingPunct="1">
        <a:spcBef>
          <a:spcPct val="0"/>
        </a:spcBef>
        <a:spcAft>
          <a:spcPct val="0"/>
        </a:spcAft>
        <a:defRPr sz="4800">
          <a:solidFill>
            <a:schemeClr val="bg1"/>
          </a:solidFill>
          <a:latin typeface="CAC Futura Casual" pitchFamily="2" charset="0"/>
        </a:defRPr>
      </a:lvl6pPr>
      <a:lvl7pPr marL="914400" algn="ctr" rtl="0" eaLnBrk="1" fontAlgn="base" hangingPunct="1">
        <a:spcBef>
          <a:spcPct val="0"/>
        </a:spcBef>
        <a:spcAft>
          <a:spcPct val="0"/>
        </a:spcAft>
        <a:defRPr sz="4800">
          <a:solidFill>
            <a:schemeClr val="bg1"/>
          </a:solidFill>
          <a:latin typeface="CAC Futura Casual" pitchFamily="2" charset="0"/>
        </a:defRPr>
      </a:lvl7pPr>
      <a:lvl8pPr marL="1371600" algn="ctr" rtl="0" eaLnBrk="1" fontAlgn="base" hangingPunct="1">
        <a:spcBef>
          <a:spcPct val="0"/>
        </a:spcBef>
        <a:spcAft>
          <a:spcPct val="0"/>
        </a:spcAft>
        <a:defRPr sz="4800">
          <a:solidFill>
            <a:schemeClr val="bg1"/>
          </a:solidFill>
          <a:latin typeface="CAC Futura Casual" pitchFamily="2" charset="0"/>
        </a:defRPr>
      </a:lvl8pPr>
      <a:lvl9pPr marL="1828800" algn="ctr" rtl="0" eaLnBrk="1" fontAlgn="base" hangingPunct="1">
        <a:spcBef>
          <a:spcPct val="0"/>
        </a:spcBef>
        <a:spcAft>
          <a:spcPct val="0"/>
        </a:spcAft>
        <a:defRPr sz="4800">
          <a:solidFill>
            <a:schemeClr val="bg1"/>
          </a:solidFill>
          <a:latin typeface="CAC Futura Casual" pitchFamily="2" charset="0"/>
        </a:defRPr>
      </a:lvl9pPr>
    </p:titleStyle>
    <p:bodyStyle>
      <a:lvl1pPr marL="342900" indent="-342900" algn="l" rtl="0" eaLnBrk="0" fontAlgn="base" hangingPunct="0">
        <a:spcBef>
          <a:spcPct val="20000"/>
        </a:spcBef>
        <a:spcAft>
          <a:spcPct val="0"/>
        </a:spcAft>
        <a:buSzPct val="80000"/>
        <a:buFont typeface="Wingdings" pitchFamily="2" charset="2"/>
        <a:buChar char="§"/>
        <a:defRPr sz="4400">
          <a:solidFill>
            <a:schemeClr val="bg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4000">
          <a:solidFill>
            <a:schemeClr val="bg1"/>
          </a:solidFill>
          <a:latin typeface="+mn-lt"/>
        </a:defRPr>
      </a:lvl2pPr>
      <a:lvl3pPr marL="1143000" indent="-228600" algn="l" rtl="0" eaLnBrk="0" fontAlgn="base" hangingPunct="0">
        <a:spcBef>
          <a:spcPct val="20000"/>
        </a:spcBef>
        <a:spcAft>
          <a:spcPct val="0"/>
        </a:spcAft>
        <a:buSzPct val="80000"/>
        <a:buFont typeface="Wingdings" pitchFamily="2" charset="2"/>
        <a:buChar char="§"/>
        <a:defRPr sz="3600">
          <a:solidFill>
            <a:schemeClr val="bg1"/>
          </a:solidFill>
          <a:latin typeface="+mn-lt"/>
        </a:defRPr>
      </a:lvl3pPr>
      <a:lvl4pPr marL="16002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4pPr>
      <a:lvl5pPr marL="2057400" indent="-228600" algn="l" rtl="0" eaLnBrk="0" fontAlgn="base" hangingPunct="0">
        <a:spcBef>
          <a:spcPct val="20000"/>
        </a:spcBef>
        <a:spcAft>
          <a:spcPct val="0"/>
        </a:spcAft>
        <a:buSzPct val="80000"/>
        <a:buFont typeface="Wingdings" pitchFamily="2" charset="2"/>
        <a:buChar char="§"/>
        <a:defRPr sz="3200">
          <a:solidFill>
            <a:schemeClr val="bg1"/>
          </a:solidFill>
          <a:latin typeface="+mn-lt"/>
        </a:defRPr>
      </a:lvl5pPr>
      <a:lvl6pPr marL="25146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6pPr>
      <a:lvl7pPr marL="29718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7pPr>
      <a:lvl8pPr marL="34290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8pPr>
      <a:lvl9pPr marL="3886200" indent="-228600" algn="l" rtl="0" eaLnBrk="1" fontAlgn="base" hangingPunct="1">
        <a:spcBef>
          <a:spcPct val="20000"/>
        </a:spcBef>
        <a:spcAft>
          <a:spcPct val="0"/>
        </a:spcAft>
        <a:buSzPct val="80000"/>
        <a:buFont typeface="Wingdings" pitchFamily="2" charset="2"/>
        <a:buChar char="§"/>
        <a:defRPr sz="32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1"/>
            </a:gs>
          </a:gsLst>
          <a:lin ang="0" scaled="1"/>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bwMode="auto">
          <a:xfrm>
            <a:off x="533400" y="1676400"/>
            <a:ext cx="80422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027" name="Rectangle 3"/>
          <p:cNvSpPr>
            <a:spLocks noGrp="1" noChangeArrowheads="1"/>
          </p:cNvSpPr>
          <p:nvPr>
            <p:ph type="ftr" sz="quarter" idx="3"/>
          </p:nvPr>
        </p:nvSpPr>
        <p:spPr bwMode="auto">
          <a:xfrm>
            <a:off x="838200" y="6508750"/>
            <a:ext cx="7402513" cy="304800"/>
          </a:xfrm>
          <a:prstGeom prst="rect">
            <a:avLst/>
          </a:prstGeom>
          <a:noFill/>
          <a:ln w="9525">
            <a:noFill/>
            <a:miter lim="800000"/>
            <a:headEnd/>
            <a:tailEnd/>
          </a:ln>
          <a:effectLst/>
        </p:spPr>
        <p:txBody>
          <a:bodyPr vert="horz" wrap="none" lIns="46038" tIns="46038" rIns="46038" bIns="46038" numCol="1" anchor="t" anchorCtr="0" compatLnSpc="1">
            <a:prstTxWarp prst="textNoShape">
              <a:avLst/>
            </a:prstTxWarp>
          </a:bodyPr>
          <a:lstStyle>
            <a:lvl1pPr eaLnBrk="0" hangingPunct="0">
              <a:defRPr sz="1400"/>
            </a:lvl1pPr>
          </a:lstStyle>
          <a:p>
            <a:endParaRPr kumimoji="1" lang="en-US" smtClean="0">
              <a:solidFill>
                <a:srgbClr val="000000"/>
              </a:solidFill>
              <a:latin typeface="Times New Roman" pitchFamily="18" charset="0"/>
            </a:endParaRPr>
          </a:p>
        </p:txBody>
      </p:sp>
      <p:sp>
        <p:nvSpPr>
          <p:cNvPr id="129028" name="Rectangle 4"/>
          <p:cNvSpPr>
            <a:spLocks noGrp="1" noChangeArrowheads="1"/>
          </p:cNvSpPr>
          <p:nvPr>
            <p:ph type="sldNum" sz="quarter" idx="4"/>
          </p:nvPr>
        </p:nvSpPr>
        <p:spPr bwMode="auto">
          <a:xfrm>
            <a:off x="7718425" y="6562725"/>
            <a:ext cx="1335088" cy="247650"/>
          </a:xfrm>
          <a:prstGeom prst="rect">
            <a:avLst/>
          </a:prstGeom>
          <a:noFill/>
          <a:ln w="9525">
            <a:noFill/>
            <a:miter lim="800000"/>
            <a:headEnd/>
            <a:tailEnd/>
          </a:ln>
          <a:effectLst/>
        </p:spPr>
        <p:txBody>
          <a:bodyPr vert="horz" wrap="none" lIns="92075" tIns="0" rIns="92075" bIns="0" numCol="1" anchor="ctr" anchorCtr="0" compatLnSpc="1">
            <a:prstTxWarp prst="textNoShape">
              <a:avLst/>
            </a:prstTxWarp>
          </a:bodyPr>
          <a:lstStyle>
            <a:lvl2pPr lvl="1" algn="r" eaLnBrk="0" hangingPunct="0">
              <a:defRPr sz="1400"/>
            </a:lvl2pPr>
          </a:lstStyle>
          <a:p>
            <a:pPr lvl="1"/>
            <a:fld id="{5DA8DF85-C69D-4BED-849C-01AFD2568997}" type="slidenum">
              <a:rPr kumimoji="1" lang="en-US" smtClean="0">
                <a:solidFill>
                  <a:srgbClr val="000000"/>
                </a:solidFill>
                <a:latin typeface="Times New Roman" pitchFamily="18" charset="0"/>
              </a:rPr>
              <a:pPr lvl="1"/>
              <a:t>‹#›</a:t>
            </a:fld>
            <a:endParaRPr kumimoji="1" lang="en-US" smtClean="0">
              <a:solidFill>
                <a:srgbClr val="000000"/>
              </a:solidFill>
              <a:latin typeface="Times New Roman" pitchFamily="18" charset="0"/>
            </a:endParaRPr>
          </a:p>
        </p:txBody>
      </p:sp>
      <p:sp>
        <p:nvSpPr>
          <p:cNvPr id="129030" name="Rectangle 6"/>
          <p:cNvSpPr>
            <a:spLocks noGrp="1" noChangeArrowheads="1"/>
          </p:cNvSpPr>
          <p:nvPr>
            <p:ph type="title"/>
          </p:nvPr>
        </p:nvSpPr>
        <p:spPr bwMode="auto">
          <a:xfrm>
            <a:off x="0" y="0"/>
            <a:ext cx="9144000" cy="835025"/>
          </a:xfrm>
          <a:prstGeom prst="rect">
            <a:avLst/>
          </a:prstGeom>
          <a:noFill/>
          <a:ln w="9525">
            <a:noFill/>
            <a:miter lim="800000"/>
            <a:headEnd/>
            <a:tailEnd/>
          </a:ln>
          <a:effectLst/>
        </p:spPr>
        <p:txBody>
          <a:bodyPr vert="horz" wrap="square" lIns="46038" tIns="46038" rIns="46038" bIns="46038"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rtl="0" fontAlgn="base">
        <a:lnSpc>
          <a:spcPct val="85000"/>
        </a:lnSpc>
        <a:spcBef>
          <a:spcPct val="0"/>
        </a:spcBef>
        <a:spcAft>
          <a:spcPct val="0"/>
        </a:spcAft>
        <a:defRPr kumimoji="1" sz="4400">
          <a:solidFill>
            <a:schemeClr val="tx2"/>
          </a:solidFill>
          <a:latin typeface="+mj-lt"/>
          <a:ea typeface="+mj-ea"/>
          <a:cs typeface="+mj-cs"/>
        </a:defRPr>
      </a:lvl1pPr>
      <a:lvl2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2pPr>
      <a:lvl3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3pPr>
      <a:lvl4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4pPr>
      <a:lvl5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5pPr>
      <a:lvl6pPr marL="4572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6pPr>
      <a:lvl7pPr marL="9144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7pPr>
      <a:lvl8pPr marL="13716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8pPr>
      <a:lvl9pPr marL="18288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rgbClr val="FFCC00"/>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rgbClr val="CCCC00"/>
        </a:buClr>
        <a:buChar char="•"/>
        <a:defRPr kumimoji="1" sz="2400">
          <a:solidFill>
            <a:schemeClr val="tx1"/>
          </a:solidFill>
          <a:latin typeface="+mn-lt"/>
          <a:cs typeface="+mn-cs"/>
        </a:defRPr>
      </a:lvl2pPr>
      <a:lvl3pPr marL="1085850" indent="-228600" algn="l" rtl="0" fontAlgn="base">
        <a:spcBef>
          <a:spcPct val="20000"/>
        </a:spcBef>
        <a:spcAft>
          <a:spcPct val="0"/>
        </a:spcAft>
        <a:buClr>
          <a:srgbClr val="99FF33"/>
        </a:buClr>
        <a:buChar char="•"/>
        <a:defRPr kumimoji="1" sz="2000">
          <a:solidFill>
            <a:schemeClr val="tx1"/>
          </a:solidFill>
          <a:latin typeface="+mn-lt"/>
          <a:cs typeface="+mn-cs"/>
        </a:defRPr>
      </a:lvl3pPr>
      <a:lvl4pPr marL="1428750" indent="-228600" algn="l" rtl="0" fontAlgn="base">
        <a:spcBef>
          <a:spcPct val="20000"/>
        </a:spcBef>
        <a:spcAft>
          <a:spcPct val="0"/>
        </a:spcAft>
        <a:buClr>
          <a:srgbClr val="CCCC00"/>
        </a:buClr>
        <a:buChar char="•"/>
        <a:defRPr kumimoji="1" sz="1400">
          <a:solidFill>
            <a:schemeClr val="tx1"/>
          </a:solidFill>
          <a:latin typeface="+mn-lt"/>
          <a:cs typeface="+mn-cs"/>
        </a:defRPr>
      </a:lvl4pPr>
      <a:lvl5pPr marL="1771650" indent="-228600" algn="l" rtl="0" fontAlgn="base">
        <a:spcBef>
          <a:spcPct val="20000"/>
        </a:spcBef>
        <a:spcAft>
          <a:spcPct val="0"/>
        </a:spcAft>
        <a:buClr>
          <a:srgbClr val="FFFF66"/>
        </a:buClr>
        <a:buChar char="•"/>
        <a:defRPr kumimoji="1" sz="1000">
          <a:solidFill>
            <a:schemeClr val="tx1"/>
          </a:solidFill>
          <a:latin typeface="+mn-lt"/>
          <a:cs typeface="+mn-cs"/>
        </a:defRPr>
      </a:lvl5pPr>
      <a:lvl6pPr marL="2228850" indent="-228600" algn="l" rtl="0" fontAlgn="base">
        <a:spcBef>
          <a:spcPct val="20000"/>
        </a:spcBef>
        <a:spcAft>
          <a:spcPct val="0"/>
        </a:spcAft>
        <a:buClr>
          <a:srgbClr val="FFFF66"/>
        </a:buClr>
        <a:buChar char="•"/>
        <a:defRPr kumimoji="1" sz="1000">
          <a:solidFill>
            <a:schemeClr val="tx1"/>
          </a:solidFill>
          <a:latin typeface="+mn-lt"/>
          <a:cs typeface="+mn-cs"/>
        </a:defRPr>
      </a:lvl6pPr>
      <a:lvl7pPr marL="2686050" indent="-228600" algn="l" rtl="0" fontAlgn="base">
        <a:spcBef>
          <a:spcPct val="20000"/>
        </a:spcBef>
        <a:spcAft>
          <a:spcPct val="0"/>
        </a:spcAft>
        <a:buClr>
          <a:srgbClr val="FFFF66"/>
        </a:buClr>
        <a:buChar char="•"/>
        <a:defRPr kumimoji="1" sz="1000">
          <a:solidFill>
            <a:schemeClr val="tx1"/>
          </a:solidFill>
          <a:latin typeface="+mn-lt"/>
          <a:cs typeface="+mn-cs"/>
        </a:defRPr>
      </a:lvl7pPr>
      <a:lvl8pPr marL="3143250" indent="-228600" algn="l" rtl="0" fontAlgn="base">
        <a:spcBef>
          <a:spcPct val="20000"/>
        </a:spcBef>
        <a:spcAft>
          <a:spcPct val="0"/>
        </a:spcAft>
        <a:buClr>
          <a:srgbClr val="FFFF66"/>
        </a:buClr>
        <a:buChar char="•"/>
        <a:defRPr kumimoji="1" sz="1000">
          <a:solidFill>
            <a:schemeClr val="tx1"/>
          </a:solidFill>
          <a:latin typeface="+mn-lt"/>
          <a:cs typeface="+mn-cs"/>
        </a:defRPr>
      </a:lvl8pPr>
      <a:lvl9pPr marL="3600450" indent="-228600" algn="l" rtl="0" fontAlgn="base">
        <a:spcBef>
          <a:spcPct val="20000"/>
        </a:spcBef>
        <a:spcAft>
          <a:spcPct val="0"/>
        </a:spcAft>
        <a:buClr>
          <a:srgbClr val="FFFF66"/>
        </a:buClr>
        <a:buChar char="•"/>
        <a:defRPr kumimoji="1" sz="1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1"/>
            </a:gs>
          </a:gsLst>
          <a:lin ang="0" scaled="1"/>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bwMode="auto">
          <a:xfrm>
            <a:off x="533400" y="1676400"/>
            <a:ext cx="80422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027" name="Rectangle 3"/>
          <p:cNvSpPr>
            <a:spLocks noGrp="1" noChangeArrowheads="1"/>
          </p:cNvSpPr>
          <p:nvPr>
            <p:ph type="ftr" sz="quarter" idx="3"/>
          </p:nvPr>
        </p:nvSpPr>
        <p:spPr bwMode="auto">
          <a:xfrm>
            <a:off x="838200" y="6508750"/>
            <a:ext cx="7402513" cy="304800"/>
          </a:xfrm>
          <a:prstGeom prst="rect">
            <a:avLst/>
          </a:prstGeom>
          <a:noFill/>
          <a:ln w="9525">
            <a:noFill/>
            <a:miter lim="800000"/>
            <a:headEnd/>
            <a:tailEnd/>
          </a:ln>
          <a:effectLst/>
        </p:spPr>
        <p:txBody>
          <a:bodyPr vert="horz" wrap="none" lIns="46038" tIns="46038" rIns="46038" bIns="46038" numCol="1" anchor="t" anchorCtr="0" compatLnSpc="1">
            <a:prstTxWarp prst="textNoShape">
              <a:avLst/>
            </a:prstTxWarp>
          </a:bodyPr>
          <a:lstStyle>
            <a:lvl1pPr eaLnBrk="0" hangingPunct="0">
              <a:defRPr sz="1400"/>
            </a:lvl1pPr>
          </a:lstStyle>
          <a:p>
            <a:endParaRPr kumimoji="1" lang="en-US" smtClean="0">
              <a:solidFill>
                <a:srgbClr val="000000"/>
              </a:solidFill>
              <a:latin typeface="Times New Roman" pitchFamily="18" charset="0"/>
            </a:endParaRPr>
          </a:p>
        </p:txBody>
      </p:sp>
      <p:sp>
        <p:nvSpPr>
          <p:cNvPr id="129028" name="Rectangle 4"/>
          <p:cNvSpPr>
            <a:spLocks noGrp="1" noChangeArrowheads="1"/>
          </p:cNvSpPr>
          <p:nvPr>
            <p:ph type="sldNum" sz="quarter" idx="4"/>
          </p:nvPr>
        </p:nvSpPr>
        <p:spPr bwMode="auto">
          <a:xfrm>
            <a:off x="7718425" y="6562725"/>
            <a:ext cx="1335088" cy="247650"/>
          </a:xfrm>
          <a:prstGeom prst="rect">
            <a:avLst/>
          </a:prstGeom>
          <a:noFill/>
          <a:ln w="9525">
            <a:noFill/>
            <a:miter lim="800000"/>
            <a:headEnd/>
            <a:tailEnd/>
          </a:ln>
          <a:effectLst/>
        </p:spPr>
        <p:txBody>
          <a:bodyPr vert="horz" wrap="none" lIns="92075" tIns="0" rIns="92075" bIns="0" numCol="1" anchor="ctr" anchorCtr="0" compatLnSpc="1">
            <a:prstTxWarp prst="textNoShape">
              <a:avLst/>
            </a:prstTxWarp>
          </a:bodyPr>
          <a:lstStyle>
            <a:lvl2pPr lvl="1" algn="r" eaLnBrk="0" hangingPunct="0">
              <a:defRPr sz="1400"/>
            </a:lvl2pPr>
          </a:lstStyle>
          <a:p>
            <a:pPr lvl="1"/>
            <a:fld id="{5DA8DF85-C69D-4BED-849C-01AFD2568997}" type="slidenum">
              <a:rPr kumimoji="1" lang="en-US" smtClean="0">
                <a:solidFill>
                  <a:srgbClr val="000000"/>
                </a:solidFill>
                <a:latin typeface="Times New Roman" pitchFamily="18" charset="0"/>
              </a:rPr>
              <a:pPr lvl="1"/>
              <a:t>‹#›</a:t>
            </a:fld>
            <a:endParaRPr kumimoji="1" lang="en-US" smtClean="0">
              <a:solidFill>
                <a:srgbClr val="000000"/>
              </a:solidFill>
              <a:latin typeface="Times New Roman" pitchFamily="18" charset="0"/>
            </a:endParaRPr>
          </a:p>
        </p:txBody>
      </p:sp>
      <p:sp>
        <p:nvSpPr>
          <p:cNvPr id="129030" name="Rectangle 6"/>
          <p:cNvSpPr>
            <a:spLocks noGrp="1" noChangeArrowheads="1"/>
          </p:cNvSpPr>
          <p:nvPr>
            <p:ph type="title"/>
          </p:nvPr>
        </p:nvSpPr>
        <p:spPr bwMode="auto">
          <a:xfrm>
            <a:off x="0" y="0"/>
            <a:ext cx="9144000" cy="835025"/>
          </a:xfrm>
          <a:prstGeom prst="rect">
            <a:avLst/>
          </a:prstGeom>
          <a:noFill/>
          <a:ln w="9525">
            <a:noFill/>
            <a:miter lim="800000"/>
            <a:headEnd/>
            <a:tailEnd/>
          </a:ln>
          <a:effectLst/>
        </p:spPr>
        <p:txBody>
          <a:bodyPr vert="horz" wrap="square" lIns="46038" tIns="46038" rIns="46038" bIns="46038"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xStyles>
    <p:titleStyle>
      <a:lvl1pPr algn="ctr" rtl="0" fontAlgn="base">
        <a:lnSpc>
          <a:spcPct val="85000"/>
        </a:lnSpc>
        <a:spcBef>
          <a:spcPct val="0"/>
        </a:spcBef>
        <a:spcAft>
          <a:spcPct val="0"/>
        </a:spcAft>
        <a:defRPr kumimoji="1" sz="4400">
          <a:solidFill>
            <a:schemeClr val="tx2"/>
          </a:solidFill>
          <a:latin typeface="+mj-lt"/>
          <a:ea typeface="+mj-ea"/>
          <a:cs typeface="+mj-cs"/>
        </a:defRPr>
      </a:lvl1pPr>
      <a:lvl2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2pPr>
      <a:lvl3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3pPr>
      <a:lvl4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4pPr>
      <a:lvl5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5pPr>
      <a:lvl6pPr marL="4572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6pPr>
      <a:lvl7pPr marL="9144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7pPr>
      <a:lvl8pPr marL="13716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8pPr>
      <a:lvl9pPr marL="18288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rgbClr val="FFCC00"/>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rgbClr val="CCCC00"/>
        </a:buClr>
        <a:buChar char="•"/>
        <a:defRPr kumimoji="1" sz="2400">
          <a:solidFill>
            <a:schemeClr val="tx1"/>
          </a:solidFill>
          <a:latin typeface="+mn-lt"/>
          <a:cs typeface="+mn-cs"/>
        </a:defRPr>
      </a:lvl2pPr>
      <a:lvl3pPr marL="1085850" indent="-228600" algn="l" rtl="0" fontAlgn="base">
        <a:spcBef>
          <a:spcPct val="20000"/>
        </a:spcBef>
        <a:spcAft>
          <a:spcPct val="0"/>
        </a:spcAft>
        <a:buClr>
          <a:srgbClr val="99FF33"/>
        </a:buClr>
        <a:buChar char="•"/>
        <a:defRPr kumimoji="1" sz="2000">
          <a:solidFill>
            <a:schemeClr val="tx1"/>
          </a:solidFill>
          <a:latin typeface="+mn-lt"/>
          <a:cs typeface="+mn-cs"/>
        </a:defRPr>
      </a:lvl3pPr>
      <a:lvl4pPr marL="1428750" indent="-228600" algn="l" rtl="0" fontAlgn="base">
        <a:spcBef>
          <a:spcPct val="20000"/>
        </a:spcBef>
        <a:spcAft>
          <a:spcPct val="0"/>
        </a:spcAft>
        <a:buClr>
          <a:srgbClr val="CCCC00"/>
        </a:buClr>
        <a:buChar char="•"/>
        <a:defRPr kumimoji="1" sz="1400">
          <a:solidFill>
            <a:schemeClr val="tx1"/>
          </a:solidFill>
          <a:latin typeface="+mn-lt"/>
          <a:cs typeface="+mn-cs"/>
        </a:defRPr>
      </a:lvl4pPr>
      <a:lvl5pPr marL="1771650" indent="-228600" algn="l" rtl="0" fontAlgn="base">
        <a:spcBef>
          <a:spcPct val="20000"/>
        </a:spcBef>
        <a:spcAft>
          <a:spcPct val="0"/>
        </a:spcAft>
        <a:buClr>
          <a:srgbClr val="FFFF66"/>
        </a:buClr>
        <a:buChar char="•"/>
        <a:defRPr kumimoji="1" sz="1000">
          <a:solidFill>
            <a:schemeClr val="tx1"/>
          </a:solidFill>
          <a:latin typeface="+mn-lt"/>
          <a:cs typeface="+mn-cs"/>
        </a:defRPr>
      </a:lvl5pPr>
      <a:lvl6pPr marL="2228850" indent="-228600" algn="l" rtl="0" fontAlgn="base">
        <a:spcBef>
          <a:spcPct val="20000"/>
        </a:spcBef>
        <a:spcAft>
          <a:spcPct val="0"/>
        </a:spcAft>
        <a:buClr>
          <a:srgbClr val="FFFF66"/>
        </a:buClr>
        <a:buChar char="•"/>
        <a:defRPr kumimoji="1" sz="1000">
          <a:solidFill>
            <a:schemeClr val="tx1"/>
          </a:solidFill>
          <a:latin typeface="+mn-lt"/>
          <a:cs typeface="+mn-cs"/>
        </a:defRPr>
      </a:lvl6pPr>
      <a:lvl7pPr marL="2686050" indent="-228600" algn="l" rtl="0" fontAlgn="base">
        <a:spcBef>
          <a:spcPct val="20000"/>
        </a:spcBef>
        <a:spcAft>
          <a:spcPct val="0"/>
        </a:spcAft>
        <a:buClr>
          <a:srgbClr val="FFFF66"/>
        </a:buClr>
        <a:buChar char="•"/>
        <a:defRPr kumimoji="1" sz="1000">
          <a:solidFill>
            <a:schemeClr val="tx1"/>
          </a:solidFill>
          <a:latin typeface="+mn-lt"/>
          <a:cs typeface="+mn-cs"/>
        </a:defRPr>
      </a:lvl7pPr>
      <a:lvl8pPr marL="3143250" indent="-228600" algn="l" rtl="0" fontAlgn="base">
        <a:spcBef>
          <a:spcPct val="20000"/>
        </a:spcBef>
        <a:spcAft>
          <a:spcPct val="0"/>
        </a:spcAft>
        <a:buClr>
          <a:srgbClr val="FFFF66"/>
        </a:buClr>
        <a:buChar char="•"/>
        <a:defRPr kumimoji="1" sz="1000">
          <a:solidFill>
            <a:schemeClr val="tx1"/>
          </a:solidFill>
          <a:latin typeface="+mn-lt"/>
          <a:cs typeface="+mn-cs"/>
        </a:defRPr>
      </a:lvl8pPr>
      <a:lvl9pPr marL="3600450" indent="-228600" algn="l" rtl="0" fontAlgn="base">
        <a:spcBef>
          <a:spcPct val="20000"/>
        </a:spcBef>
        <a:spcAft>
          <a:spcPct val="0"/>
        </a:spcAft>
        <a:buClr>
          <a:srgbClr val="FFFF66"/>
        </a:buClr>
        <a:buChar char="•"/>
        <a:defRPr kumimoji="1" sz="1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1"/>
            </a:gs>
          </a:gsLst>
          <a:lin ang="0" scaled="1"/>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bwMode="auto">
          <a:xfrm>
            <a:off x="533400" y="1676400"/>
            <a:ext cx="80422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027" name="Rectangle 3"/>
          <p:cNvSpPr>
            <a:spLocks noGrp="1" noChangeArrowheads="1"/>
          </p:cNvSpPr>
          <p:nvPr>
            <p:ph type="ftr" sz="quarter" idx="3"/>
          </p:nvPr>
        </p:nvSpPr>
        <p:spPr bwMode="auto">
          <a:xfrm>
            <a:off x="838200" y="6508750"/>
            <a:ext cx="7402513" cy="304800"/>
          </a:xfrm>
          <a:prstGeom prst="rect">
            <a:avLst/>
          </a:prstGeom>
          <a:noFill/>
          <a:ln w="9525">
            <a:noFill/>
            <a:miter lim="800000"/>
            <a:headEnd/>
            <a:tailEnd/>
          </a:ln>
          <a:effectLst/>
        </p:spPr>
        <p:txBody>
          <a:bodyPr vert="horz" wrap="none" lIns="46038" tIns="46038" rIns="46038" bIns="46038" numCol="1" anchor="t" anchorCtr="0" compatLnSpc="1">
            <a:prstTxWarp prst="textNoShape">
              <a:avLst/>
            </a:prstTxWarp>
          </a:bodyPr>
          <a:lstStyle>
            <a:lvl1pPr eaLnBrk="0" hangingPunct="0">
              <a:defRPr sz="1400"/>
            </a:lvl1pPr>
          </a:lstStyle>
          <a:p>
            <a:endParaRPr kumimoji="1" lang="en-US" smtClean="0">
              <a:solidFill>
                <a:srgbClr val="000000"/>
              </a:solidFill>
              <a:latin typeface="Times New Roman" pitchFamily="18" charset="0"/>
            </a:endParaRPr>
          </a:p>
        </p:txBody>
      </p:sp>
      <p:sp>
        <p:nvSpPr>
          <p:cNvPr id="129028" name="Rectangle 4"/>
          <p:cNvSpPr>
            <a:spLocks noGrp="1" noChangeArrowheads="1"/>
          </p:cNvSpPr>
          <p:nvPr>
            <p:ph type="sldNum" sz="quarter" idx="4"/>
          </p:nvPr>
        </p:nvSpPr>
        <p:spPr bwMode="auto">
          <a:xfrm>
            <a:off x="7718425" y="6562725"/>
            <a:ext cx="1335088" cy="247650"/>
          </a:xfrm>
          <a:prstGeom prst="rect">
            <a:avLst/>
          </a:prstGeom>
          <a:noFill/>
          <a:ln w="9525">
            <a:noFill/>
            <a:miter lim="800000"/>
            <a:headEnd/>
            <a:tailEnd/>
          </a:ln>
          <a:effectLst/>
        </p:spPr>
        <p:txBody>
          <a:bodyPr vert="horz" wrap="none" lIns="92075" tIns="0" rIns="92075" bIns="0" numCol="1" anchor="ctr" anchorCtr="0" compatLnSpc="1">
            <a:prstTxWarp prst="textNoShape">
              <a:avLst/>
            </a:prstTxWarp>
          </a:bodyPr>
          <a:lstStyle>
            <a:lvl2pPr lvl="1" algn="r" eaLnBrk="0" hangingPunct="0">
              <a:defRPr sz="1400"/>
            </a:lvl2pPr>
          </a:lstStyle>
          <a:p>
            <a:pPr lvl="1"/>
            <a:fld id="{5DA8DF85-C69D-4BED-849C-01AFD2568997}" type="slidenum">
              <a:rPr kumimoji="1" lang="en-US" smtClean="0">
                <a:solidFill>
                  <a:srgbClr val="000000"/>
                </a:solidFill>
                <a:latin typeface="Times New Roman" pitchFamily="18" charset="0"/>
              </a:rPr>
              <a:pPr lvl="1"/>
              <a:t>‹#›</a:t>
            </a:fld>
            <a:endParaRPr kumimoji="1" lang="en-US" smtClean="0">
              <a:solidFill>
                <a:srgbClr val="000000"/>
              </a:solidFill>
              <a:latin typeface="Times New Roman" pitchFamily="18" charset="0"/>
            </a:endParaRPr>
          </a:p>
        </p:txBody>
      </p:sp>
      <p:sp>
        <p:nvSpPr>
          <p:cNvPr id="129030" name="Rectangle 6"/>
          <p:cNvSpPr>
            <a:spLocks noGrp="1" noChangeArrowheads="1"/>
          </p:cNvSpPr>
          <p:nvPr>
            <p:ph type="title"/>
          </p:nvPr>
        </p:nvSpPr>
        <p:spPr bwMode="auto">
          <a:xfrm>
            <a:off x="0" y="0"/>
            <a:ext cx="9144000" cy="835025"/>
          </a:xfrm>
          <a:prstGeom prst="rect">
            <a:avLst/>
          </a:prstGeom>
          <a:noFill/>
          <a:ln w="9525">
            <a:noFill/>
            <a:miter lim="800000"/>
            <a:headEnd/>
            <a:tailEnd/>
          </a:ln>
          <a:effectLst/>
        </p:spPr>
        <p:txBody>
          <a:bodyPr vert="horz" wrap="square" lIns="46038" tIns="46038" rIns="46038" bIns="46038"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txStyles>
    <p:titleStyle>
      <a:lvl1pPr algn="ctr" rtl="0" fontAlgn="base">
        <a:lnSpc>
          <a:spcPct val="85000"/>
        </a:lnSpc>
        <a:spcBef>
          <a:spcPct val="0"/>
        </a:spcBef>
        <a:spcAft>
          <a:spcPct val="0"/>
        </a:spcAft>
        <a:defRPr kumimoji="1" sz="4400">
          <a:solidFill>
            <a:schemeClr val="tx2"/>
          </a:solidFill>
          <a:latin typeface="+mj-lt"/>
          <a:ea typeface="+mj-ea"/>
          <a:cs typeface="+mj-cs"/>
        </a:defRPr>
      </a:lvl1pPr>
      <a:lvl2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2pPr>
      <a:lvl3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3pPr>
      <a:lvl4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4pPr>
      <a:lvl5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5pPr>
      <a:lvl6pPr marL="4572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6pPr>
      <a:lvl7pPr marL="9144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7pPr>
      <a:lvl8pPr marL="13716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8pPr>
      <a:lvl9pPr marL="18288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rgbClr val="FFCC00"/>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rgbClr val="CCCC00"/>
        </a:buClr>
        <a:buChar char="•"/>
        <a:defRPr kumimoji="1" sz="2400">
          <a:solidFill>
            <a:schemeClr val="tx1"/>
          </a:solidFill>
          <a:latin typeface="+mn-lt"/>
          <a:cs typeface="+mn-cs"/>
        </a:defRPr>
      </a:lvl2pPr>
      <a:lvl3pPr marL="1085850" indent="-228600" algn="l" rtl="0" fontAlgn="base">
        <a:spcBef>
          <a:spcPct val="20000"/>
        </a:spcBef>
        <a:spcAft>
          <a:spcPct val="0"/>
        </a:spcAft>
        <a:buClr>
          <a:srgbClr val="99FF33"/>
        </a:buClr>
        <a:buChar char="•"/>
        <a:defRPr kumimoji="1" sz="2000">
          <a:solidFill>
            <a:schemeClr val="tx1"/>
          </a:solidFill>
          <a:latin typeface="+mn-lt"/>
          <a:cs typeface="+mn-cs"/>
        </a:defRPr>
      </a:lvl3pPr>
      <a:lvl4pPr marL="1428750" indent="-228600" algn="l" rtl="0" fontAlgn="base">
        <a:spcBef>
          <a:spcPct val="20000"/>
        </a:spcBef>
        <a:spcAft>
          <a:spcPct val="0"/>
        </a:spcAft>
        <a:buClr>
          <a:srgbClr val="CCCC00"/>
        </a:buClr>
        <a:buChar char="•"/>
        <a:defRPr kumimoji="1" sz="1400">
          <a:solidFill>
            <a:schemeClr val="tx1"/>
          </a:solidFill>
          <a:latin typeface="+mn-lt"/>
          <a:cs typeface="+mn-cs"/>
        </a:defRPr>
      </a:lvl4pPr>
      <a:lvl5pPr marL="1771650" indent="-228600" algn="l" rtl="0" fontAlgn="base">
        <a:spcBef>
          <a:spcPct val="20000"/>
        </a:spcBef>
        <a:spcAft>
          <a:spcPct val="0"/>
        </a:spcAft>
        <a:buClr>
          <a:srgbClr val="FFFF66"/>
        </a:buClr>
        <a:buChar char="•"/>
        <a:defRPr kumimoji="1" sz="1000">
          <a:solidFill>
            <a:schemeClr val="tx1"/>
          </a:solidFill>
          <a:latin typeface="+mn-lt"/>
          <a:cs typeface="+mn-cs"/>
        </a:defRPr>
      </a:lvl5pPr>
      <a:lvl6pPr marL="2228850" indent="-228600" algn="l" rtl="0" fontAlgn="base">
        <a:spcBef>
          <a:spcPct val="20000"/>
        </a:spcBef>
        <a:spcAft>
          <a:spcPct val="0"/>
        </a:spcAft>
        <a:buClr>
          <a:srgbClr val="FFFF66"/>
        </a:buClr>
        <a:buChar char="•"/>
        <a:defRPr kumimoji="1" sz="1000">
          <a:solidFill>
            <a:schemeClr val="tx1"/>
          </a:solidFill>
          <a:latin typeface="+mn-lt"/>
          <a:cs typeface="+mn-cs"/>
        </a:defRPr>
      </a:lvl6pPr>
      <a:lvl7pPr marL="2686050" indent="-228600" algn="l" rtl="0" fontAlgn="base">
        <a:spcBef>
          <a:spcPct val="20000"/>
        </a:spcBef>
        <a:spcAft>
          <a:spcPct val="0"/>
        </a:spcAft>
        <a:buClr>
          <a:srgbClr val="FFFF66"/>
        </a:buClr>
        <a:buChar char="•"/>
        <a:defRPr kumimoji="1" sz="1000">
          <a:solidFill>
            <a:schemeClr val="tx1"/>
          </a:solidFill>
          <a:latin typeface="+mn-lt"/>
          <a:cs typeface="+mn-cs"/>
        </a:defRPr>
      </a:lvl7pPr>
      <a:lvl8pPr marL="3143250" indent="-228600" algn="l" rtl="0" fontAlgn="base">
        <a:spcBef>
          <a:spcPct val="20000"/>
        </a:spcBef>
        <a:spcAft>
          <a:spcPct val="0"/>
        </a:spcAft>
        <a:buClr>
          <a:srgbClr val="FFFF66"/>
        </a:buClr>
        <a:buChar char="•"/>
        <a:defRPr kumimoji="1" sz="1000">
          <a:solidFill>
            <a:schemeClr val="tx1"/>
          </a:solidFill>
          <a:latin typeface="+mn-lt"/>
          <a:cs typeface="+mn-cs"/>
        </a:defRPr>
      </a:lvl8pPr>
      <a:lvl9pPr marL="3600450" indent="-228600" algn="l" rtl="0" fontAlgn="base">
        <a:spcBef>
          <a:spcPct val="20000"/>
        </a:spcBef>
        <a:spcAft>
          <a:spcPct val="0"/>
        </a:spcAft>
        <a:buClr>
          <a:srgbClr val="FFFF66"/>
        </a:buClr>
        <a:buChar char="•"/>
        <a:defRPr kumimoji="1" sz="1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1"/>
            </a:gs>
          </a:gsLst>
          <a:lin ang="0" scaled="1"/>
        </a:gra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bwMode="auto">
          <a:xfrm>
            <a:off x="533400" y="1676400"/>
            <a:ext cx="8042275"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9027" name="Rectangle 3"/>
          <p:cNvSpPr>
            <a:spLocks noGrp="1" noChangeArrowheads="1"/>
          </p:cNvSpPr>
          <p:nvPr>
            <p:ph type="ftr" sz="quarter" idx="3"/>
          </p:nvPr>
        </p:nvSpPr>
        <p:spPr bwMode="auto">
          <a:xfrm>
            <a:off x="838200" y="6508750"/>
            <a:ext cx="7402513" cy="304800"/>
          </a:xfrm>
          <a:prstGeom prst="rect">
            <a:avLst/>
          </a:prstGeom>
          <a:noFill/>
          <a:ln w="9525">
            <a:noFill/>
            <a:miter lim="800000"/>
            <a:headEnd/>
            <a:tailEnd/>
          </a:ln>
          <a:effectLst/>
        </p:spPr>
        <p:txBody>
          <a:bodyPr vert="horz" wrap="none" lIns="46038" tIns="46038" rIns="46038" bIns="46038" numCol="1" anchor="t" anchorCtr="0" compatLnSpc="1">
            <a:prstTxWarp prst="textNoShape">
              <a:avLst/>
            </a:prstTxWarp>
          </a:bodyPr>
          <a:lstStyle>
            <a:lvl1pPr eaLnBrk="0" hangingPunct="0">
              <a:defRPr sz="1400"/>
            </a:lvl1pPr>
          </a:lstStyle>
          <a:p>
            <a:endParaRPr kumimoji="1" lang="en-US" smtClean="0">
              <a:solidFill>
                <a:srgbClr val="000000"/>
              </a:solidFill>
              <a:latin typeface="Times New Roman" pitchFamily="18" charset="0"/>
            </a:endParaRPr>
          </a:p>
        </p:txBody>
      </p:sp>
      <p:sp>
        <p:nvSpPr>
          <p:cNvPr id="129028" name="Rectangle 4"/>
          <p:cNvSpPr>
            <a:spLocks noGrp="1" noChangeArrowheads="1"/>
          </p:cNvSpPr>
          <p:nvPr>
            <p:ph type="sldNum" sz="quarter" idx="4"/>
          </p:nvPr>
        </p:nvSpPr>
        <p:spPr bwMode="auto">
          <a:xfrm>
            <a:off x="7718425" y="6562725"/>
            <a:ext cx="1335088" cy="247650"/>
          </a:xfrm>
          <a:prstGeom prst="rect">
            <a:avLst/>
          </a:prstGeom>
          <a:noFill/>
          <a:ln w="9525">
            <a:noFill/>
            <a:miter lim="800000"/>
            <a:headEnd/>
            <a:tailEnd/>
          </a:ln>
          <a:effectLst/>
        </p:spPr>
        <p:txBody>
          <a:bodyPr vert="horz" wrap="none" lIns="92075" tIns="0" rIns="92075" bIns="0" numCol="1" anchor="ctr" anchorCtr="0" compatLnSpc="1">
            <a:prstTxWarp prst="textNoShape">
              <a:avLst/>
            </a:prstTxWarp>
          </a:bodyPr>
          <a:lstStyle>
            <a:lvl2pPr lvl="1" algn="r" eaLnBrk="0" hangingPunct="0">
              <a:defRPr sz="1400"/>
            </a:lvl2pPr>
          </a:lstStyle>
          <a:p>
            <a:pPr lvl="1"/>
            <a:fld id="{5DA8DF85-C69D-4BED-849C-01AFD2568997}" type="slidenum">
              <a:rPr kumimoji="1" lang="en-US" smtClean="0">
                <a:solidFill>
                  <a:srgbClr val="000000"/>
                </a:solidFill>
                <a:latin typeface="Times New Roman" pitchFamily="18" charset="0"/>
              </a:rPr>
              <a:pPr lvl="1"/>
              <a:t>‹#›</a:t>
            </a:fld>
            <a:endParaRPr kumimoji="1" lang="en-US" smtClean="0">
              <a:solidFill>
                <a:srgbClr val="000000"/>
              </a:solidFill>
              <a:latin typeface="Times New Roman" pitchFamily="18" charset="0"/>
            </a:endParaRPr>
          </a:p>
        </p:txBody>
      </p:sp>
      <p:sp>
        <p:nvSpPr>
          <p:cNvPr id="129030" name="Rectangle 6"/>
          <p:cNvSpPr>
            <a:spLocks noGrp="1" noChangeArrowheads="1"/>
          </p:cNvSpPr>
          <p:nvPr>
            <p:ph type="title"/>
          </p:nvPr>
        </p:nvSpPr>
        <p:spPr bwMode="auto">
          <a:xfrm>
            <a:off x="0" y="0"/>
            <a:ext cx="9144000" cy="835025"/>
          </a:xfrm>
          <a:prstGeom prst="rect">
            <a:avLst/>
          </a:prstGeom>
          <a:noFill/>
          <a:ln w="9525">
            <a:noFill/>
            <a:miter lim="800000"/>
            <a:headEnd/>
            <a:tailEnd/>
          </a:ln>
          <a:effectLst/>
        </p:spPr>
        <p:txBody>
          <a:bodyPr vert="horz" wrap="square" lIns="46038" tIns="46038" rIns="46038" bIns="46038" numCol="1" anchor="b"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ctr" rtl="0" fontAlgn="base">
        <a:lnSpc>
          <a:spcPct val="85000"/>
        </a:lnSpc>
        <a:spcBef>
          <a:spcPct val="0"/>
        </a:spcBef>
        <a:spcAft>
          <a:spcPct val="0"/>
        </a:spcAft>
        <a:defRPr kumimoji="1" sz="4400">
          <a:solidFill>
            <a:schemeClr val="tx2"/>
          </a:solidFill>
          <a:latin typeface="+mj-lt"/>
          <a:ea typeface="+mj-ea"/>
          <a:cs typeface="+mj-cs"/>
        </a:defRPr>
      </a:lvl1pPr>
      <a:lvl2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2pPr>
      <a:lvl3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3pPr>
      <a:lvl4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4pPr>
      <a:lvl5pPr algn="ctr" rtl="0" fontAlgn="base">
        <a:lnSpc>
          <a:spcPct val="85000"/>
        </a:lnSpc>
        <a:spcBef>
          <a:spcPct val="0"/>
        </a:spcBef>
        <a:spcAft>
          <a:spcPct val="0"/>
        </a:spcAft>
        <a:defRPr kumimoji="1" sz="4400">
          <a:solidFill>
            <a:schemeClr val="tx2"/>
          </a:solidFill>
          <a:latin typeface="Arial" pitchFamily="34" charset="0"/>
          <a:cs typeface="Arial" pitchFamily="34" charset="0"/>
        </a:defRPr>
      </a:lvl5pPr>
      <a:lvl6pPr marL="4572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6pPr>
      <a:lvl7pPr marL="9144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7pPr>
      <a:lvl8pPr marL="13716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8pPr>
      <a:lvl9pPr marL="1828800" algn="ctr" rtl="0" fontAlgn="base">
        <a:lnSpc>
          <a:spcPct val="85000"/>
        </a:lnSpc>
        <a:spcBef>
          <a:spcPct val="0"/>
        </a:spcBef>
        <a:spcAft>
          <a:spcPct val="0"/>
        </a:spcAft>
        <a:defRPr kumimoji="1"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rgbClr val="FFCC00"/>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rgbClr val="CCCC00"/>
        </a:buClr>
        <a:buChar char="•"/>
        <a:defRPr kumimoji="1" sz="2400">
          <a:solidFill>
            <a:schemeClr val="tx1"/>
          </a:solidFill>
          <a:latin typeface="+mn-lt"/>
          <a:cs typeface="+mn-cs"/>
        </a:defRPr>
      </a:lvl2pPr>
      <a:lvl3pPr marL="1085850" indent="-228600" algn="l" rtl="0" fontAlgn="base">
        <a:spcBef>
          <a:spcPct val="20000"/>
        </a:spcBef>
        <a:spcAft>
          <a:spcPct val="0"/>
        </a:spcAft>
        <a:buClr>
          <a:srgbClr val="99FF33"/>
        </a:buClr>
        <a:buChar char="•"/>
        <a:defRPr kumimoji="1" sz="2000">
          <a:solidFill>
            <a:schemeClr val="tx1"/>
          </a:solidFill>
          <a:latin typeface="+mn-lt"/>
          <a:cs typeface="+mn-cs"/>
        </a:defRPr>
      </a:lvl3pPr>
      <a:lvl4pPr marL="1428750" indent="-228600" algn="l" rtl="0" fontAlgn="base">
        <a:spcBef>
          <a:spcPct val="20000"/>
        </a:spcBef>
        <a:spcAft>
          <a:spcPct val="0"/>
        </a:spcAft>
        <a:buClr>
          <a:srgbClr val="CCCC00"/>
        </a:buClr>
        <a:buChar char="•"/>
        <a:defRPr kumimoji="1" sz="1400">
          <a:solidFill>
            <a:schemeClr val="tx1"/>
          </a:solidFill>
          <a:latin typeface="+mn-lt"/>
          <a:cs typeface="+mn-cs"/>
        </a:defRPr>
      </a:lvl4pPr>
      <a:lvl5pPr marL="1771650" indent="-228600" algn="l" rtl="0" fontAlgn="base">
        <a:spcBef>
          <a:spcPct val="20000"/>
        </a:spcBef>
        <a:spcAft>
          <a:spcPct val="0"/>
        </a:spcAft>
        <a:buClr>
          <a:srgbClr val="FFFF66"/>
        </a:buClr>
        <a:buChar char="•"/>
        <a:defRPr kumimoji="1" sz="1000">
          <a:solidFill>
            <a:schemeClr val="tx1"/>
          </a:solidFill>
          <a:latin typeface="+mn-lt"/>
          <a:cs typeface="+mn-cs"/>
        </a:defRPr>
      </a:lvl5pPr>
      <a:lvl6pPr marL="2228850" indent="-228600" algn="l" rtl="0" fontAlgn="base">
        <a:spcBef>
          <a:spcPct val="20000"/>
        </a:spcBef>
        <a:spcAft>
          <a:spcPct val="0"/>
        </a:spcAft>
        <a:buClr>
          <a:srgbClr val="FFFF66"/>
        </a:buClr>
        <a:buChar char="•"/>
        <a:defRPr kumimoji="1" sz="1000">
          <a:solidFill>
            <a:schemeClr val="tx1"/>
          </a:solidFill>
          <a:latin typeface="+mn-lt"/>
          <a:cs typeface="+mn-cs"/>
        </a:defRPr>
      </a:lvl6pPr>
      <a:lvl7pPr marL="2686050" indent="-228600" algn="l" rtl="0" fontAlgn="base">
        <a:spcBef>
          <a:spcPct val="20000"/>
        </a:spcBef>
        <a:spcAft>
          <a:spcPct val="0"/>
        </a:spcAft>
        <a:buClr>
          <a:srgbClr val="FFFF66"/>
        </a:buClr>
        <a:buChar char="•"/>
        <a:defRPr kumimoji="1" sz="1000">
          <a:solidFill>
            <a:schemeClr val="tx1"/>
          </a:solidFill>
          <a:latin typeface="+mn-lt"/>
          <a:cs typeface="+mn-cs"/>
        </a:defRPr>
      </a:lvl7pPr>
      <a:lvl8pPr marL="3143250" indent="-228600" algn="l" rtl="0" fontAlgn="base">
        <a:spcBef>
          <a:spcPct val="20000"/>
        </a:spcBef>
        <a:spcAft>
          <a:spcPct val="0"/>
        </a:spcAft>
        <a:buClr>
          <a:srgbClr val="FFFF66"/>
        </a:buClr>
        <a:buChar char="•"/>
        <a:defRPr kumimoji="1" sz="1000">
          <a:solidFill>
            <a:schemeClr val="tx1"/>
          </a:solidFill>
          <a:latin typeface="+mn-lt"/>
          <a:cs typeface="+mn-cs"/>
        </a:defRPr>
      </a:lvl8pPr>
      <a:lvl9pPr marL="3600450" indent="-228600" algn="l" rtl="0" fontAlgn="base">
        <a:spcBef>
          <a:spcPct val="20000"/>
        </a:spcBef>
        <a:spcAft>
          <a:spcPct val="0"/>
        </a:spcAft>
        <a:buClr>
          <a:srgbClr val="FFFF66"/>
        </a:buClr>
        <a:buChar char="•"/>
        <a:defRPr kumimoji="1" sz="1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614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4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4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50"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5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66" charset="0"/>
              </a:endParaRPr>
            </a:p>
          </p:txBody>
        </p:sp>
        <p:sp>
          <p:nvSpPr>
            <p:cNvPr id="6152"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6153"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615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55"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615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57"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615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59"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3"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Comic Sans MS" pitchFamily="66" charset="0"/>
              </a:endParaRPr>
            </a:p>
          </p:txBody>
        </p:sp>
        <p:sp>
          <p:nvSpPr>
            <p:cNvPr id="616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5"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Comic Sans MS" pitchFamily="66" charset="0"/>
              </a:endParaRPr>
            </a:p>
          </p:txBody>
        </p:sp>
        <p:sp>
          <p:nvSpPr>
            <p:cNvPr id="616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Comic Sans MS" pitchFamily="66" charset="0"/>
              </a:endParaRPr>
            </a:p>
          </p:txBody>
        </p:sp>
        <p:sp>
          <p:nvSpPr>
            <p:cNvPr id="616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69"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Comic Sans MS" pitchFamily="66" charset="0"/>
              </a:endParaRPr>
            </a:p>
          </p:txBody>
        </p:sp>
        <p:sp>
          <p:nvSpPr>
            <p:cNvPr id="617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2"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Comic Sans MS" pitchFamily="66" charset="0"/>
              </a:endParaRPr>
            </a:p>
          </p:txBody>
        </p:sp>
        <p:sp>
          <p:nvSpPr>
            <p:cNvPr id="617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4"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Comic Sans MS" pitchFamily="66" charset="0"/>
              </a:endParaRPr>
            </a:p>
          </p:txBody>
        </p:sp>
        <p:sp>
          <p:nvSpPr>
            <p:cNvPr id="617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7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8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8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8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Comic Sans MS" pitchFamily="66" charset="0"/>
              </a:endParaRPr>
            </a:p>
          </p:txBody>
        </p:sp>
        <p:grpSp>
          <p:nvGrpSpPr>
            <p:cNvPr id="3" name="Group 39"/>
            <p:cNvGrpSpPr>
              <a:grpSpLocks/>
            </p:cNvGrpSpPr>
            <p:nvPr userDrawn="1"/>
          </p:nvGrpSpPr>
          <p:grpSpPr bwMode="auto">
            <a:xfrm>
              <a:off x="0" y="1632"/>
              <a:ext cx="5758" cy="1858"/>
              <a:chOff x="0" y="1632"/>
              <a:chExt cx="5758" cy="1858"/>
            </a:xfrm>
          </p:grpSpPr>
          <p:sp>
            <p:nvSpPr>
              <p:cNvPr id="618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sp>
            <p:nvSpPr>
              <p:cNvPr id="618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Comic Sans MS" pitchFamily="66" charset="0"/>
                </a:endParaRPr>
              </a:p>
            </p:txBody>
          </p:sp>
        </p:grpSp>
      </p:grpSp>
      <p:sp>
        <p:nvSpPr>
          <p:cNvPr id="618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8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solidFill>
                <a:srgbClr val="FFFFFF"/>
              </a:solidFill>
              <a:latin typeface="Comic Sans MS" pitchFamily="66" charset="0"/>
            </a:endParaRPr>
          </a:p>
        </p:txBody>
      </p:sp>
      <p:sp>
        <p:nvSpPr>
          <p:cNvPr id="618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solidFill>
                <a:srgbClr val="FFFFFF"/>
              </a:solidFill>
              <a:latin typeface="Comic Sans MS" pitchFamily="66" charset="0"/>
            </a:endParaRPr>
          </a:p>
        </p:txBody>
      </p:sp>
      <p:sp>
        <p:nvSpPr>
          <p:cNvPr id="619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31D52FDC-A50A-4AE9-93AF-AC87377D6811}" type="slidenum">
              <a:rPr lang="en-US">
                <a:solidFill>
                  <a:srgbClr val="FFFFFF"/>
                </a:solidFill>
                <a:latin typeface="Comic Sans MS" pitchFamily="66" charset="0"/>
              </a:rPr>
              <a:pPr>
                <a:defRPr/>
              </a:pPr>
              <a:t>‹#›</a:t>
            </a:fld>
            <a:endParaRPr lang="en-US">
              <a:solidFill>
                <a:srgbClr val="FFFFFF"/>
              </a:solidFill>
              <a:latin typeface="Comic Sans MS" pitchFamily="66" charset="0"/>
            </a:endParaRPr>
          </a:p>
        </p:txBody>
      </p:sp>
    </p:spTree>
  </p:cSld>
  <p:clrMap bg1="dk2" tx1="lt1" bg2="dk1" tx2="lt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Comic Sans MS" pitchFamily="66"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69B7573-B926-48B5-BB48-056503E30C5A}"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52227"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endParaRPr lang="en-US" sz="2400">
                <a:solidFill>
                  <a:srgbClr val="FFFFFF"/>
                </a:solidFill>
                <a:latin typeface="Times New Roman" pitchFamily="18" charset="0"/>
              </a:endParaRPr>
            </a:p>
          </p:txBody>
        </p:sp>
        <p:sp>
          <p:nvSpPr>
            <p:cNvPr id="52228"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endParaRPr lang="en-US" sz="2400">
                <a:solidFill>
                  <a:srgbClr val="FFFFFF"/>
                </a:solidFill>
                <a:latin typeface="Times New Roman" pitchFamily="18" charset="0"/>
              </a:endParaRPr>
            </a:p>
          </p:txBody>
        </p:sp>
        <p:sp>
          <p:nvSpPr>
            <p:cNvPr id="52229"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endParaRPr lang="en-US">
                <a:solidFill>
                  <a:srgbClr val="FFFFFF"/>
                </a:solidFill>
              </a:endParaRPr>
            </a:p>
          </p:txBody>
        </p:sp>
      </p:grpSp>
      <p:sp>
        <p:nvSpPr>
          <p:cNvPr id="52230"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52231"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2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solidFill>
                <a:srgbClr val="FFFFFF"/>
              </a:solidFill>
            </a:endParaRPr>
          </a:p>
        </p:txBody>
      </p:sp>
      <p:sp>
        <p:nvSpPr>
          <p:cNvPr id="522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solidFill>
                <a:srgbClr val="FFFFFF"/>
              </a:solidFill>
            </a:endParaRPr>
          </a:p>
        </p:txBody>
      </p:sp>
      <p:sp>
        <p:nvSpPr>
          <p:cNvPr id="522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AC19969A-5103-40F8-890B-E2EE94F89999}" type="slidenum">
              <a:rPr lang="en-US">
                <a:solidFill>
                  <a:srgbClr val="FFFFFF"/>
                </a:solidFill>
              </a: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auto">
              <a:spcBef>
                <a:spcPts val="0"/>
              </a:spcBef>
              <a:spcAft>
                <a:spcPts val="0"/>
              </a:spcAft>
            </a:pPr>
            <a:fld id="{36526613-A1F5-445D-B993-34DEC898CEB2}" type="datetimeFigureOut">
              <a:rPr lang="en-US" smtClean="0">
                <a:solidFill>
                  <a:srgbClr val="D2D2D2">
                    <a:shade val="50000"/>
                    <a:satMod val="200000"/>
                  </a:srgbClr>
                </a:solidFill>
                <a:latin typeface="Gill Sans MT"/>
              </a:rPr>
              <a:pPr fontAlgn="auto">
                <a:spcBef>
                  <a:spcPts val="0"/>
                </a:spcBef>
                <a:spcAft>
                  <a:spcPts val="0"/>
                </a:spcAft>
              </a:pPr>
              <a:t>9/15/15</a:t>
            </a:fld>
            <a:endParaRPr lang="en-US">
              <a:solidFill>
                <a:srgbClr val="D2D2D2">
                  <a:shade val="50000"/>
                  <a:satMod val="200000"/>
                </a:srgbClr>
              </a:solidFill>
              <a:latin typeface="Gill Sans MT"/>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fontAlgn="auto">
              <a:spcBef>
                <a:spcPts val="0"/>
              </a:spcBef>
              <a:spcAft>
                <a:spcPts val="0"/>
              </a:spcAft>
            </a:pPr>
            <a:endParaRPr lang="en-US">
              <a:solidFill>
                <a:srgbClr val="D2D2D2">
                  <a:shade val="50000"/>
                  <a:satMod val="200000"/>
                </a:srgbClr>
              </a:solidFill>
              <a:latin typeface="Gill Sans M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auto">
              <a:spcBef>
                <a:spcPts val="0"/>
              </a:spcBef>
              <a:spcAft>
                <a:spcPts val="0"/>
              </a:spcAft>
            </a:pPr>
            <a:fld id="{058DC858-0BC1-454A-925F-4EA877516BDE}" type="slidenum">
              <a:rPr lang="en-US" smtClean="0">
                <a:solidFill>
                  <a:srgbClr val="D2D2D2">
                    <a:shade val="50000"/>
                    <a:satMod val="200000"/>
                  </a:srgbClr>
                </a:solidFill>
                <a:latin typeface="Gill Sans MT"/>
              </a:rPr>
              <a:pPr fontAlgn="auto">
                <a:spcBef>
                  <a:spcPts val="0"/>
                </a:spcBef>
                <a:spcAft>
                  <a:spcPts val="0"/>
                </a:spcAft>
              </a:pPr>
              <a:t>‹#›</a:t>
            </a:fld>
            <a:endParaRPr lang="en-US">
              <a:solidFill>
                <a:srgbClr val="D2D2D2">
                  <a:shade val="50000"/>
                  <a:satMod val="200000"/>
                </a:srgbClr>
              </a:solidFill>
              <a:latin typeface="Gill Sans M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2"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endParaRPr lang="en-US" smtClean="0">
                <a:solidFill>
                  <a:srgbClr val="FFFF00"/>
                </a:solidFill>
                <a:latin typeface="Arial" charset="0"/>
              </a:endParaRPr>
            </a:p>
          </p:txBody>
        </p:sp>
        <p:sp>
          <p:nvSpPr>
            <p:cNvPr id="4104"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4105"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7"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09"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1"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5"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endParaRPr lang="en-US" smtClean="0">
                <a:solidFill>
                  <a:srgbClr val="FFFF00"/>
                </a:solidFill>
                <a:latin typeface="Arial"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7"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endParaRPr lang="en-US" smtClean="0">
                <a:solidFill>
                  <a:srgbClr val="FFFF00"/>
                </a:solidFill>
                <a:latin typeface="Arial"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endParaRPr lang="en-US" smtClean="0">
                <a:solidFill>
                  <a:srgbClr val="FFFF00"/>
                </a:solidFill>
                <a:latin typeface="Arial"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1"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endParaRPr lang="en-US" smtClean="0">
                <a:solidFill>
                  <a:srgbClr val="FFFF00"/>
                </a:solidFill>
                <a:latin typeface="Arial"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4"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endParaRPr lang="en-US" smtClean="0">
                <a:solidFill>
                  <a:srgbClr val="FFFF00"/>
                </a:solidFill>
                <a:latin typeface="Arial"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6"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endParaRPr lang="en-US" smtClean="0">
                <a:solidFill>
                  <a:srgbClr val="FFFF00"/>
                </a:solidFill>
                <a:latin typeface="Arial"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endParaRPr lang="en-US" smtClean="0">
                <a:solidFill>
                  <a:srgbClr val="FFFF00"/>
                </a:solidFill>
                <a:latin typeface="Arial" charset="0"/>
              </a:endParaRPr>
            </a:p>
          </p:txBody>
        </p:sp>
        <p:grpSp>
          <p:nvGrpSpPr>
            <p:cNvPr id="3"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endParaRPr lang="en-US" smtClean="0">
                  <a:solidFill>
                    <a:srgbClr val="FFFF00"/>
                  </a:solidFill>
                  <a:latin typeface="Arial"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FFFFFF"/>
                  </a:outerShdw>
                </a:effectLst>
              </a:defRPr>
            </a:lvl1pPr>
          </a:lstStyle>
          <a:p>
            <a:pPr eaLnBrk="1" hangingPunct="1"/>
            <a:endParaRPr lang="en-US" smtClean="0">
              <a:solidFill>
                <a:srgbClr val="FFFF00"/>
              </a:solidFill>
              <a:latin typeface="Arial" charset="0"/>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FFFFFF"/>
                  </a:outerShdw>
                </a:effectLst>
              </a:defRPr>
            </a:lvl1pPr>
          </a:lstStyle>
          <a:p>
            <a:pPr eaLnBrk="1" hangingPunct="1"/>
            <a:endParaRPr lang="en-US" smtClean="0">
              <a:solidFill>
                <a:srgbClr val="FFFF00"/>
              </a:solidFill>
              <a:latin typeface="Arial" charset="0"/>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FFFFFF"/>
                  </a:outerShdw>
                </a:effectLst>
              </a:defRPr>
            </a:lvl1pPr>
          </a:lstStyle>
          <a:p>
            <a:pPr eaLnBrk="1" hangingPunct="1"/>
            <a:fld id="{19B43617-F333-403E-9430-3EBCA876CEF8}" type="slidenum">
              <a:rPr lang="en-US" smtClean="0">
                <a:solidFill>
                  <a:srgbClr val="FFFF00"/>
                </a:solidFill>
                <a:latin typeface="Arial" charset="0"/>
              </a:rPr>
              <a:pPr eaLnBrk="1" hangingPunct="1"/>
              <a:t>‹#›</a:t>
            </a:fld>
            <a:endParaRPr lang="en-US" smtClean="0">
              <a:solidFill>
                <a:srgbClr val="FFFF00"/>
              </a:solidFill>
              <a:latin typeface="Arial" charset="0"/>
            </a:endParaRPr>
          </a:p>
        </p:txBody>
      </p:sp>
    </p:spTree>
  </p:cSld>
  <p:clrMap bg1="dk2" tx1="lt1" bg2="dk1"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transition xmlns:p14="http://schemas.microsoft.com/office/powerpoint/2010/main" spd="slow">
    <p:strips dir="ru"/>
    <p:sndAc>
      <p:stSnd>
        <p:snd r:embed="rId15" name="suction.wav"/>
      </p:stSnd>
    </p:sndAc>
  </p:transition>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16"/>
        </a:buBlip>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cs typeface="+mn-cs"/>
        </a:defRPr>
      </a:lvl2pPr>
      <a:lvl3pPr marL="1143000" indent="-228600" algn="l" rtl="0" fontAlgn="base">
        <a:spcBef>
          <a:spcPct val="20000"/>
        </a:spcBef>
        <a:spcAft>
          <a:spcPct val="0"/>
        </a:spcAft>
        <a:buClr>
          <a:schemeClr val="accent2"/>
        </a:buClr>
        <a:buSzPct val="90000"/>
        <a:buFont typeface="Wingdings" pitchFamily="2" charset="2"/>
        <a:buBlip>
          <a:blip r:embed="rId17"/>
        </a:buBlip>
        <a:defRPr sz="2400">
          <a:solidFill>
            <a:schemeClr val="tx1"/>
          </a:solidFill>
          <a:effectLst>
            <a:outerShdw blurRad="38100" dist="38100" dir="2700000" algn="tl">
              <a:srgbClr val="FFFFFF"/>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cs typeface="+mn-cs"/>
        </a:defRPr>
      </a:lvl4pPr>
      <a:lvl5pPr marL="20574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FFFFFF"/>
            </a:outerShdw>
          </a:effectLst>
          <a:latin typeface="+mn-lt"/>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8"/>
        </a:buBlip>
        <a:defRPr sz="2000">
          <a:solidFill>
            <a:schemeClr val="tx1"/>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28600" y="228600"/>
            <a:ext cx="8686800" cy="5943600"/>
            <a:chOff x="144" y="144"/>
            <a:chExt cx="5472" cy="3744"/>
          </a:xfrm>
        </p:grpSpPr>
        <p:sp>
          <p:nvSpPr>
            <p:cNvPr id="6147"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defRPr/>
              </a:pPr>
              <a:endParaRPr lang="en-US" sz="2400">
                <a:solidFill>
                  <a:srgbClr val="FFFFFF"/>
                </a:solidFill>
                <a:latin typeface="Times New Roman" pitchFamily="18" charset="0"/>
              </a:endParaRPr>
            </a:p>
          </p:txBody>
        </p:sp>
        <p:sp>
          <p:nvSpPr>
            <p:cNvPr id="6148"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defRPr/>
              </a:pPr>
              <a:endParaRPr lang="en-US" sz="2400">
                <a:solidFill>
                  <a:srgbClr val="FFFFFF"/>
                </a:solidFill>
                <a:latin typeface="Times New Roman" pitchFamily="18" charset="0"/>
              </a:endParaRPr>
            </a:p>
          </p:txBody>
        </p:sp>
        <p:sp>
          <p:nvSpPr>
            <p:cNvPr id="6149" name="Line 5"/>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a:defRPr/>
              </a:pPr>
              <a:endParaRPr lang="en-US">
                <a:solidFill>
                  <a:srgbClr val="FFFFFF"/>
                </a:solidFill>
                <a:latin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5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vl1pPr>
          </a:lstStyle>
          <a:p>
            <a:pPr>
              <a:defRPr/>
            </a:pPr>
            <a:endParaRPr lang="en-US">
              <a:solidFill>
                <a:srgbClr val="FFFFFF"/>
              </a:solidFill>
              <a:latin typeface="Arial" charset="0"/>
            </a:endParaRPr>
          </a:p>
        </p:txBody>
      </p:sp>
      <p:sp>
        <p:nvSpPr>
          <p:cNvPr id="615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vl1pPr>
          </a:lstStyle>
          <a:p>
            <a:pPr>
              <a:defRPr/>
            </a:pPr>
            <a:endParaRPr lang="en-US">
              <a:solidFill>
                <a:srgbClr val="FFFFFF"/>
              </a:solidFill>
              <a:latin typeface="Arial" charset="0"/>
            </a:endParaRPr>
          </a:p>
        </p:txBody>
      </p:sp>
      <p:sp>
        <p:nvSpPr>
          <p:cNvPr id="615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EDFB3322-7019-4198-910E-ADF44CF8E3D9}" type="slidenum">
              <a:rPr lang="en-US">
                <a:solidFill>
                  <a:srgbClr val="FFFFFF"/>
                </a:solidFill>
                <a:latin typeface="Arial" charset="0"/>
              </a:rPr>
              <a:pPr>
                <a:defRPr/>
              </a:pPr>
              <a:t>‹#›</a:t>
            </a:fld>
            <a:endParaRPr lang="en-US">
              <a:solidFill>
                <a:srgbClr val="FFFFFF"/>
              </a:solidFill>
              <a:latin typeface="Arial" charset="0"/>
            </a:endParaRPr>
          </a:p>
        </p:txBody>
      </p:sp>
    </p:spTree>
  </p:cSld>
  <p:clrMap bg1="dk2" tx1="lt1" bg2="dk1" tx2="lt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1E2033"/>
            </a:gs>
            <a:gs pos="60001">
              <a:srgbClr val="22253A"/>
            </a:gs>
            <a:gs pos="100000">
              <a:srgbClr val="828395"/>
            </a:gs>
          </a:gsLst>
          <a:lin ang="5400000"/>
        </a:gra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C4FB44A3-8266-4FE2-B32D-DA4256DC2470}" type="datetimeFigureOut">
              <a:rPr lang="en-US">
                <a:solidFill>
                  <a:srgbClr val="438086"/>
                </a:solidFill>
              </a:rPr>
              <a:pPr>
                <a:defRPr/>
              </a:pPr>
              <a:t>9/15/15</a:t>
            </a:fld>
            <a:endParaRPr lang="en-US">
              <a:solidFill>
                <a:srgbClr val="438086"/>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n-US">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40DF8693-ADB9-4120-9A63-EC114B2E0099}"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ransition xmlns:p14="http://schemas.microsoft.com/office/powerpoint/2010/main" spd="slow">
    <p:dissolve/>
  </p:transition>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85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8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Times New Roman" pitchFamily="18" charset="0"/>
            </a:endParaRPr>
          </a:p>
        </p:txBody>
      </p:sp>
      <p:sp>
        <p:nvSpPr>
          <p:cNvPr id="448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Times New Roman" pitchFamily="18" charset="0"/>
            </a:endParaRPr>
          </a:p>
        </p:txBody>
      </p:sp>
      <p:sp>
        <p:nvSpPr>
          <p:cNvPr id="448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767FFF0-E5C4-4F3A-B7AB-D1BCD709B14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xmlns:p14="http://schemas.microsoft.com/office/powerpoint/2010/main">
    <p:zo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Documents and Settings\rjohnson\Desktop\Beacon\Units\America Gears Up Unit\Misc images\PPbackground3.jpg"/>
          <p:cNvPicPr>
            <a:picLocks noChangeAspect="1" noChangeArrowheads="1"/>
          </p:cNvPicPr>
          <p:nvPr userDrawn="1"/>
        </p:nvPicPr>
        <p:blipFill>
          <a:blip r:embed="rId13" cstate="print"/>
          <a:srcRect/>
          <a:stretch>
            <a:fillRect/>
          </a:stretch>
        </p:blipFill>
        <p:spPr bwMode="auto">
          <a:xfrm>
            <a:off x="0" y="-103188"/>
            <a:ext cx="9144000" cy="7064376"/>
          </a:xfrm>
          <a:prstGeom prst="rect">
            <a:avLst/>
          </a:prstGeom>
          <a:noFill/>
        </p:spPr>
      </p:pic>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6705600" y="6629400"/>
            <a:ext cx="2362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a:cs typeface="Times New Roman" pitchFamily="18" charset="0"/>
              </a:defRPr>
            </a:lvl1pPr>
          </a:lstStyle>
          <a:p>
            <a:pPr eaLnBrk="1" hangingPunct="1"/>
            <a:r>
              <a:rPr lang="en-US">
                <a:solidFill>
                  <a:srgbClr val="000000"/>
                </a:solidFill>
                <a:latin typeface="Times New Roman" pitchFamily="18" charset="0"/>
              </a:rPr>
              <a:t>©2003 www.BeaconLearningCenter.com</a:t>
            </a:r>
          </a:p>
        </p:txBody>
      </p:sp>
      <p:sp>
        <p:nvSpPr>
          <p:cNvPr id="1030" name="Rectangle 6"/>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A32E6256-F667-4ADB-83F5-5C7DB41391FB}" type="slidenum">
              <a:rPr lang="en-US">
                <a:solidFill>
                  <a:srgbClr val="000000"/>
                </a:solidFill>
                <a:latin typeface="Times New Roman" pitchFamily="18" charset="0"/>
              </a:rPr>
              <a:pPr eaLnBrk="1" hangingPunct="1"/>
              <a:t>‹#›</a:t>
            </a:fld>
            <a:endParaRPr lang="en-US">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dt="0"/>
  <p:txStyles>
    <p:titleStyle>
      <a:lvl1pPr algn="ctr" rtl="0" fontAlgn="base">
        <a:spcBef>
          <a:spcPct val="0"/>
        </a:spcBef>
        <a:spcAft>
          <a:spcPct val="0"/>
        </a:spcAft>
        <a:defRPr sz="4400" b="1">
          <a:solidFill>
            <a:srgbClr val="CC3300"/>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2pPr>
      <a:lvl3pPr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3pPr>
      <a:lvl4pPr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4pPr>
      <a:lvl5pPr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5pPr>
      <a:lvl6pPr marL="457200"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6pPr>
      <a:lvl7pPr marL="914400"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7pPr>
      <a:lvl8pPr marL="1371600"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8pPr>
      <a:lvl9pPr marL="1828800" algn="ctr" rtl="0" fontAlgn="base">
        <a:spcBef>
          <a:spcPct val="0"/>
        </a:spcBef>
        <a:spcAft>
          <a:spcPct val="0"/>
        </a:spcAft>
        <a:defRPr sz="4400" b="1">
          <a:solidFill>
            <a:srgbClr val="CC3300"/>
          </a:solidFill>
          <a:effectLst>
            <a:outerShdw blurRad="38100" dist="38100" dir="2700000" algn="tl">
              <a:srgbClr val="C0C0C0"/>
            </a:outerShdw>
          </a:effectLst>
          <a:latin typeface="Georgia" pitchFamily="18" charset="0"/>
        </a:defRPr>
      </a:lvl9pPr>
    </p:titleStyle>
    <p:bodyStyle>
      <a:lvl1pPr marL="342900" indent="-342900" algn="l" rtl="0" fontAlgn="base">
        <a:spcBef>
          <a:spcPct val="20000"/>
        </a:spcBef>
        <a:spcAft>
          <a:spcPct val="0"/>
        </a:spcAft>
        <a:buChar char="•"/>
        <a:defRPr sz="4000" b="1">
          <a:solidFill>
            <a:schemeClr val="tx1"/>
          </a:solidFill>
          <a:effectLst>
            <a:outerShdw blurRad="38100" dist="38100" dir="2700000" algn="tl">
              <a:srgbClr val="C0C0C0"/>
            </a:outerShdw>
          </a:effectLst>
          <a:latin typeface="+mn-lt"/>
          <a:ea typeface="+mn-ea"/>
          <a:cs typeface="+mn-cs"/>
        </a:defRPr>
      </a:lvl1pPr>
      <a:lvl2pPr marL="742950" indent="-285750" algn="l" rtl="0" fontAlgn="base">
        <a:spcBef>
          <a:spcPct val="20000"/>
        </a:spcBef>
        <a:spcAft>
          <a:spcPct val="0"/>
        </a:spcAft>
        <a:buChar char="–"/>
        <a:defRPr sz="3600" b="1">
          <a:solidFill>
            <a:schemeClr val="tx1"/>
          </a:solidFill>
          <a:effectLst>
            <a:outerShdw blurRad="38100" dist="38100" dir="2700000" algn="tl">
              <a:srgbClr val="C0C0C0"/>
            </a:outerShdw>
          </a:effectLst>
          <a:latin typeface="+mn-lt"/>
        </a:defRPr>
      </a:lvl2pPr>
      <a:lvl3pPr marL="1143000" indent="-228600" algn="l" rtl="0" fontAlgn="base">
        <a:spcBef>
          <a:spcPct val="20000"/>
        </a:spcBef>
        <a:spcAft>
          <a:spcPct val="0"/>
        </a:spcAft>
        <a:buChar char="•"/>
        <a:defRPr sz="3200" b="1">
          <a:solidFill>
            <a:schemeClr val="tx1"/>
          </a:solidFill>
          <a:effectLst>
            <a:outerShdw blurRad="38100" dist="38100" dir="2700000" algn="tl">
              <a:srgbClr val="C0C0C0"/>
            </a:outerShdw>
          </a:effectLst>
          <a:latin typeface="+mn-lt"/>
        </a:defRPr>
      </a:lvl3pPr>
      <a:lvl4pPr marL="16002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4pPr>
      <a:lvl5pPr marL="20574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har char="»"/>
        <a:defRPr sz="28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latin typeface="Arial" charset="0"/>
              </a:defRPr>
            </a:lvl1pPr>
          </a:lstStyle>
          <a:p>
            <a:pPr>
              <a:defRPr/>
            </a:pPr>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latin typeface="Arial" charset="0"/>
              </a:defRPr>
            </a:lvl1pPr>
          </a:lstStyle>
          <a:p>
            <a:pPr>
              <a:defRPr/>
            </a:pPr>
            <a:endParaRPr lang="en-US">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07C6FEFA-744F-4227-994E-C1F2666337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3" r:id="rId16"/>
    <p:sldLayoutId id="2147483864" r:id="rId17"/>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 useBgFill="1">
        <p:nvSpPr>
          <p:cNvPr id="8" name="Rounded Rectangle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1028" name="Title Placeholder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smtClean="0"/>
              <a:t>Click to edit Master title style</a:t>
            </a:r>
          </a:p>
        </p:txBody>
      </p:sp>
      <p:sp>
        <p:nvSpPr>
          <p:cNvPr id="1029" name="Text Placeholder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latin typeface="Arial" charset="0"/>
              </a:defRPr>
            </a:lvl1pPr>
          </a:lstStyle>
          <a:p>
            <a:pPr>
              <a:defRPr/>
            </a:pPr>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latin typeface="Arial" charset="0"/>
              </a:defRPr>
            </a:lvl1pPr>
          </a:lstStyle>
          <a:p>
            <a:pPr>
              <a:defRPr/>
            </a:pPr>
            <a:endParaRPr lang="en-US">
              <a:solidFill>
                <a:srgbClr val="696464"/>
              </a:solidFill>
            </a:endParaRPr>
          </a:p>
        </p:txBody>
      </p:sp>
      <p:sp>
        <p:nvSpPr>
          <p:cNvPr id="23" name="Slide Number Placeholder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07C6FEFA-744F-4227-994E-C1F2666337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3" r:id="rId17"/>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Franklin Gothic Book" pitchFamily="34" charset="0"/>
        </a:defRPr>
      </a:lvl2pPr>
      <a:lvl3pPr algn="l" rtl="0" eaLnBrk="0" fontAlgn="base" hangingPunct="0">
        <a:spcBef>
          <a:spcPct val="0"/>
        </a:spcBef>
        <a:spcAft>
          <a:spcPct val="0"/>
        </a:spcAft>
        <a:defRPr sz="4000">
          <a:solidFill>
            <a:schemeClr val="tx2"/>
          </a:solidFill>
          <a:latin typeface="Franklin Gothic Book" pitchFamily="34" charset="0"/>
        </a:defRPr>
      </a:lvl3pPr>
      <a:lvl4pPr algn="l" rtl="0" eaLnBrk="0" fontAlgn="base" hangingPunct="0">
        <a:spcBef>
          <a:spcPct val="0"/>
        </a:spcBef>
        <a:spcAft>
          <a:spcPct val="0"/>
        </a:spcAft>
        <a:defRPr sz="4000">
          <a:solidFill>
            <a:schemeClr val="tx2"/>
          </a:solidFill>
          <a:latin typeface="Franklin Gothic Book" pitchFamily="34" charset="0"/>
        </a:defRPr>
      </a:lvl4pPr>
      <a:lvl5pPr algn="l" rtl="0" eaLnBrk="0" fontAlgn="base" hangingPunct="0">
        <a:spcBef>
          <a:spcPct val="0"/>
        </a:spcBef>
        <a:spcAft>
          <a:spcPct val="0"/>
        </a:spcAft>
        <a:defRPr sz="4000">
          <a:solidFill>
            <a:schemeClr val="tx2"/>
          </a:solidFill>
          <a:latin typeface="Franklin Gothic Book" pitchFamily="34" charset="0"/>
        </a:defRPr>
      </a:lvl5pPr>
      <a:lvl6pPr marL="457200" algn="l" rtl="0" fontAlgn="base">
        <a:spcBef>
          <a:spcPct val="0"/>
        </a:spcBef>
        <a:spcAft>
          <a:spcPct val="0"/>
        </a:spcAft>
        <a:defRPr sz="4000">
          <a:solidFill>
            <a:schemeClr val="tx2"/>
          </a:solidFill>
          <a:latin typeface="Franklin Gothic Book" pitchFamily="34" charset="0"/>
        </a:defRPr>
      </a:lvl6pPr>
      <a:lvl7pPr marL="914400" algn="l" rtl="0" fontAlgn="base">
        <a:spcBef>
          <a:spcPct val="0"/>
        </a:spcBef>
        <a:spcAft>
          <a:spcPct val="0"/>
        </a:spcAft>
        <a:defRPr sz="4000">
          <a:solidFill>
            <a:schemeClr val="tx2"/>
          </a:solidFill>
          <a:latin typeface="Franklin Gothic Book" pitchFamily="34" charset="0"/>
        </a:defRPr>
      </a:lvl7pPr>
      <a:lvl8pPr marL="1371600" algn="l" rtl="0" fontAlgn="base">
        <a:spcBef>
          <a:spcPct val="0"/>
        </a:spcBef>
        <a:spcAft>
          <a:spcPct val="0"/>
        </a:spcAft>
        <a:defRPr sz="4000">
          <a:solidFill>
            <a:schemeClr val="tx2"/>
          </a:solidFill>
          <a:latin typeface="Franklin Gothic Book" pitchFamily="34" charset="0"/>
        </a:defRPr>
      </a:lvl8pPr>
      <a:lvl9pPr marL="1828800" algn="l" rtl="0" fontAlgn="base">
        <a:spcBef>
          <a:spcPct val="0"/>
        </a:spcBef>
        <a:spcAft>
          <a:spcPct val="0"/>
        </a:spcAft>
        <a:defRPr sz="4000">
          <a:solidFill>
            <a:schemeClr val="tx2"/>
          </a:solidFill>
          <a:latin typeface="Franklin Gothic Book" pitchFamily="34" charset="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kern="12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kern="1200">
          <a:solidFill>
            <a:schemeClr val="tx1"/>
          </a:solidFill>
          <a:latin typeface="+mn-lt"/>
          <a:ea typeface="+mn-ea"/>
          <a:cs typeface="+mn-cs"/>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kern="1200">
          <a:solidFill>
            <a:schemeClr val="tx1"/>
          </a:solidFill>
          <a:latin typeface="+mn-lt"/>
          <a:ea typeface="+mn-ea"/>
          <a:cs typeface="+mn-cs"/>
        </a:defRPr>
      </a:lvl4pPr>
      <a:lvl5pPr marL="1371600" indent="-228600" algn="l" rtl="0" eaLnBrk="0" fontAlgn="base" hangingPunct="0">
        <a:spcBef>
          <a:spcPts val="375"/>
        </a:spcBef>
        <a:spcAft>
          <a:spcPct val="0"/>
        </a:spcAft>
        <a:buClr>
          <a:srgbClr val="A28E6A"/>
        </a:buClr>
        <a:buChar char="o"/>
        <a:defRPr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28F738E-2DA4-4F1E-B563-198570E5B25A}" type="slidenum">
              <a:rPr lang="en-US" smtClean="0">
                <a:solidFill>
                  <a:srgbClr val="000000"/>
                </a:solidFill>
              </a:rPr>
              <a:pPr eaLnBrk="1" hangingPunct="1"/>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28F738E-2DA4-4F1E-B563-198570E5B25A}" type="slidenum">
              <a:rPr lang="en-US" smtClean="0">
                <a:solidFill>
                  <a:srgbClr val="000000"/>
                </a:solidFill>
              </a:rPr>
              <a:pPr eaLnBrk="1" hangingPunct="1"/>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B28F738E-2DA4-4F1E-B563-198570E5B25A}" type="slidenum">
              <a:rPr lang="en-US" smtClean="0">
                <a:solidFill>
                  <a:srgbClr val="000000"/>
                </a:solidFill>
              </a:rPr>
              <a:pPr eaLnBrk="1" hangingPunct="1"/>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upload.wikimedia.org/wikipedia/en/d/dc/Cavalry_and_Indians.JPG" TargetMode="External"/><Relationship Id="rId3"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5.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9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23.xml"/><Relationship Id="rId2" Type="http://schemas.openxmlformats.org/officeDocument/2006/relationships/slide" Target="slide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99.jpeg"/><Relationship Id="rId3" Type="http://schemas.openxmlformats.org/officeDocument/2006/relationships/image" Target="../media/image10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9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slide" Target="slide9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 Id="rId3" Type="http://schemas.openxmlformats.org/officeDocument/2006/relationships/image" Target="../media/image10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hyperlink" Target="http://upload.wikimedia.org/wikipedia/commons/a/a2/Marx_old.jpg" TargetMode="External"/><Relationship Id="rId5" Type="http://schemas.openxmlformats.org/officeDocument/2006/relationships/image" Target="../media/image104.jpeg"/><Relationship Id="rId1" Type="http://schemas.openxmlformats.org/officeDocument/2006/relationships/slideLayout" Target="../slideLayouts/slideLayout4.xml"/><Relationship Id="rId2" Type="http://schemas.openxmlformats.org/officeDocument/2006/relationships/hyperlink" Target="http://en.wikipedia.org/wiki/Image:Karl_Marx_001.jpg"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hyperlink" Target="http://www.eugenevdebs.com/media/pdeb2l.jpg" TargetMode="External"/><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slide" Target="slide79.xml"/><Relationship Id="rId8" Type="http://schemas.openxmlformats.org/officeDocument/2006/relationships/oleObject" Target="../embeddings/oleObject1.bin"/><Relationship Id="rId9" Type="http://schemas.openxmlformats.org/officeDocument/2006/relationships/image" Target="../media/image106.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ugenevdebs.com/media/pdeb2l.jpg" TargetMode="External"/><Relationship Id="rId3" Type="http://schemas.openxmlformats.org/officeDocument/2006/relationships/image" Target="../media/image1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hyperlink" Target="http://www.theodore-roosevelt.com/ktedsr.html" TargetMode="External"/></Relationships>
</file>

<file path=ppt/slides/_rels/slide120.xml.rels><?xml version="1.0" encoding="UTF-8" standalone="yes"?>
<Relationships xmlns="http://schemas.openxmlformats.org/package/2006/relationships"><Relationship Id="rId3" Type="http://schemas.openxmlformats.org/officeDocument/2006/relationships/slide" Target="slide13.xml"/><Relationship Id="rId4" Type="http://schemas.openxmlformats.org/officeDocument/2006/relationships/oleObject" Target="../embeddings/oleObject2.bin"/><Relationship Id="rId5" Type="http://schemas.openxmlformats.org/officeDocument/2006/relationships/image" Target="../media/image10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jpeg"/><Relationship Id="rId3" Type="http://schemas.openxmlformats.org/officeDocument/2006/relationships/slide" Target="slide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hyperlink" Target="http://en.wikipedia.org/wiki/Image:Powderly_t_kol.jpg" TargetMode="External"/><Relationship Id="rId5" Type="http://schemas.openxmlformats.org/officeDocument/2006/relationships/image" Target="../media/image117.jpeg"/><Relationship Id="rId1" Type="http://schemas.openxmlformats.org/officeDocument/2006/relationships/slideLayout" Target="../slideLayouts/slideLayout4.xml"/><Relationship Id="rId2" Type="http://schemas.openxmlformats.org/officeDocument/2006/relationships/hyperlink" Target="http://en.wikipedia.org/wiki/Image:Uriah-stephens-circa-1900.gif"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135.xml.rels><?xml version="1.0" encoding="UTF-8" standalone="yes"?>
<Relationships xmlns="http://schemas.openxmlformats.org/package/2006/relationships"><Relationship Id="rId3" Type="http://schemas.openxmlformats.org/officeDocument/2006/relationships/hyperlink" Target="http://harwich.edu/depts/history/pp/1867-1900/www.harwich.edu/dept/history/history.htm" TargetMode="External"/><Relationship Id="rId4" Type="http://schemas.openxmlformats.org/officeDocument/2006/relationships/hyperlink" Target="http://www.chicagohistory.org/dramas/overview/over.htm" TargetMode="External"/><Relationship Id="rId5" Type="http://schemas.openxmlformats.org/officeDocument/2006/relationships/image" Target="../media/image119.jpeg"/><Relationship Id="rId6" Type="http://schemas.openxmlformats.org/officeDocument/2006/relationships/image" Target="../media/image120.jpeg"/><Relationship Id="rId7"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hyperlink" Target="http://harwich.edu/depts/history/pp/1867-1900/sld001.htm"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Image:Haymarketnewspaper.gif" TargetMode="External"/><Relationship Id="rId3" Type="http://schemas.openxmlformats.org/officeDocument/2006/relationships/image" Target="../media/image122.png"/></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1" Type="http://schemas.openxmlformats.org/officeDocument/2006/relationships/slideLayout" Target="../slideLayouts/slideLayout7.xml"/><Relationship Id="rId2" Type="http://schemas.openxmlformats.org/officeDocument/2006/relationships/hyperlink" Target="http://harwich.edu/depts/history/pp/1867-1900/sld001.htm"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5.jpeg"/></Relationships>
</file>

<file path=ppt/slides/_rels/slide139.xml.rels><?xml version="1.0" encoding="UTF-8" standalone="yes"?>
<Relationships xmlns="http://schemas.openxmlformats.org/package/2006/relationships"><Relationship Id="rId3" Type="http://schemas.openxmlformats.org/officeDocument/2006/relationships/slide" Target="slide21.xml"/><Relationship Id="rId4" Type="http://schemas.openxmlformats.org/officeDocument/2006/relationships/image" Target="../media/image126.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s-history.com/pages/h849.html" TargetMode="External"/><Relationship Id="rId3" Type="http://schemas.openxmlformats.org/officeDocument/2006/relationships/image" Target="../media/image19.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0.png"/></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2.xml"/><Relationship Id="rId2" Type="http://schemas.openxmlformats.org/officeDocument/2006/relationships/hyperlink" Target="http://en.wikipedia.org/wiki/Image:1900a.jpg"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7.jpeg"/><Relationship Id="rId3" Type="http://schemas.openxmlformats.org/officeDocument/2006/relationships/image" Target="../media/image138.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spider.georgetowncollege.edu/htallant/courses/his338/students/kpotter/walter.jpg&amp;imgrefurl=http://spider.georgetowncollege.edu/htallant/courses/his338/students/kpotter/&amp;usg=__E8TRFSLGwjzDvosVUvR0_WeIVGY=&amp;h=535&amp;w=628&amp;sz=133&amp;hl=en&amp;start=1&amp;tbnid=E-eD7tfucPo2HM:&amp;tbnh=117&amp;tbnw=137&amp;prev=/images?q=social+gospel+rauschenbusch&amp;hl=en&amp;rls=com.microsoft:en-us:IE-SearchBox&amp;rlz=1I7HPIA" TargetMode="External"/><Relationship Id="rId3" Type="http://schemas.openxmlformats.org/officeDocument/2006/relationships/image" Target="../media/image2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 Id="rId3" Type="http://schemas.openxmlformats.org/officeDocument/2006/relationships/image" Target="../media/image140.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1.jpeg"/><Relationship Id="rId3" Type="http://schemas.openxmlformats.org/officeDocument/2006/relationships/image" Target="../media/image142.jpe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 Id="rId3" Type="http://schemas.openxmlformats.org/officeDocument/2006/relationships/image" Target="../media/image144.jpeg"/></Relationships>
</file>

<file path=ppt/slides/_rels/slide172.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hyperlink" Target="http://www.google.com/imgres?imgurl=http://images.sodahead.com/polls/000887943/president_woodrow_wilson_po_answer_2_xlarge.jpeg&amp;imgrefurl=http://www.sodahead.com/united-states/the-hyphenated-american-term-a-progressive-view-from-two-progressive-presidents-why-wont-todays/question-887943/&amp;usg=__uTLMOj-j-sgFmrAMwiV-rl0DJv4=&amp;h=350&amp;w=305&amp;sz=16&amp;hl=en&amp;start=4&amp;zoom=1&amp;itbs=1&amp;tbnid=AlK7LjIGf4X1_M:&amp;tbnh=120&amp;tbnw=105&amp;prev=/search?q=progressive+presidents&amp;hl=en&amp;gbv=2&amp;biw=1003&amp;bih=599&amp;tbm=isch&amp;ei=FPXsTcGGC4Xt0gH7vd2eAQ" TargetMode="External"/><Relationship Id="rId5" Type="http://schemas.openxmlformats.org/officeDocument/2006/relationships/image" Target="../media/image146.jpeg"/><Relationship Id="rId6" Type="http://schemas.openxmlformats.org/officeDocument/2006/relationships/hyperlink" Target="http://www.google.com/imgres?imgurl=http://www.arlingtoncemetery.net/whtaft-port.jpg&amp;imgrefurl=http://www.arlingtoncemetery.net/whtaft.htm&amp;usg=__6n0Oum5Qq5gYQzYWBC618s_uLvY=&amp;h=482&amp;w=375&amp;sz=16&amp;hl=en&amp;start=3&amp;zoom=1&amp;itbs=1&amp;tbnid=w4yBfXcELY0ZeM:&amp;tbnh=129&amp;tbnw=100&amp;prev=/search?q=taft&amp;hl=en&amp;gbv=2&amp;biw=1003&amp;bih=599&amp;tbm=isch&amp;ei=RfXsTdXOA-Ti0QH-oaG_AQ" TargetMode="External"/><Relationship Id="rId7" Type="http://schemas.openxmlformats.org/officeDocument/2006/relationships/image" Target="../media/image147.jpeg"/><Relationship Id="rId1" Type="http://schemas.openxmlformats.org/officeDocument/2006/relationships/slideLayout" Target="../slideLayouts/slideLayout6.xml"/><Relationship Id="rId2" Type="http://schemas.openxmlformats.org/officeDocument/2006/relationships/hyperlink" Target="http://www.google.com/imgres?imgurl=http://stamperdad.files.wordpress.com/2008/04/prestheodoreroosvelt_pubdomain.jpg&amp;imgrefurl=http://stamperdad.wordpress.com/category/presidency/page/2/&amp;usg=__xhB4gEor6ovqdRL5GsmiXtlnP1I=&amp;h=599&amp;w=454&amp;sz=26&amp;hl=en&amp;start=2&amp;zoom=1&amp;itbs=1&amp;tbnid=eTAPY3pvZFZpaM:&amp;tbnh=135&amp;tbnw=102&amp;prev=/search?q=progressive+presidents&amp;hl=en&amp;gbv=2&amp;biw=1003&amp;bih=599&amp;tbm=isch&amp;ei=FPXsTcGGC4Xt0gH7vd2eAQ"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0.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1.jpeg"/><Relationship Id="rId3" Type="http://schemas.openxmlformats.org/officeDocument/2006/relationships/image" Target="../media/image152.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3.jpeg"/><Relationship Id="rId3" Type="http://schemas.openxmlformats.org/officeDocument/2006/relationships/image" Target="../media/image154.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6.jpeg"/><Relationship Id="rId3" Type="http://schemas.openxmlformats.org/officeDocument/2006/relationships/image" Target="../media/image157.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8.jpeg"/><Relationship Id="rId3" Type="http://schemas.openxmlformats.org/officeDocument/2006/relationships/image" Target="../media/image15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 Id="rId3" Type="http://schemas.openxmlformats.org/officeDocument/2006/relationships/image" Target="../media/image23.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8/86/William_Howard_Taft.jpg" TargetMode="External"/><Relationship Id="rId3" Type="http://schemas.openxmlformats.org/officeDocument/2006/relationships/image" Target="../media/image160.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image" Target="../media/image161.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162.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10.xml"/><Relationship Id="rId2" Type="http://schemas.openxmlformats.org/officeDocument/2006/relationships/image" Target="../media/image163.jpe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4.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miphgl.org/mi/images/ph/Booker%20T%20Washington.jpg&amp;imgrefurl=http://miphgl.org/mi/index.php?option=com_content&amp;task=view&amp;id=39&amp;Itemid=27&amp;usg=__H3cph3-8hgASenv6xEV1rVZL8rw=&amp;h=400&amp;w=512&amp;sz=48&amp;hl=en&amp;start=3&amp;um=1&amp;tbnid=lU58CZafMspMEM:&amp;tbnh=102&amp;tbnw=131&amp;prev=/images?q=booker+t+washington&amp;um=1&amp;hl=en&amp;rls=com.microsoft:en-us:IE-SearchBox&amp;rlz=1I7HPIA" TargetMode="External"/><Relationship Id="rId3" Type="http://schemas.openxmlformats.org/officeDocument/2006/relationships/image" Target="../media/image24.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6.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image" Target="../media/image167.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n.wikipedia.org/wiki/File:McCluresCoverJan1901.jpg" TargetMode="External"/><Relationship Id="rId3" Type="http://schemas.openxmlformats.org/officeDocument/2006/relationships/image" Target="../media/image168.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jpeg"/><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jpeg"/><Relationship Id="rId1" Type="http://schemas.openxmlformats.org/officeDocument/2006/relationships/slideLayout" Target="../slideLayouts/slideLayout14.xml"/><Relationship Id="rId2" Type="http://schemas.openxmlformats.org/officeDocument/2006/relationships/hyperlink" Target="http://www.google.com/imgres?imgurl=http://www.jacklail.com/blog/images/Ida_Tarbell.jpg&amp;imgrefurl=http://www.jacklail.com/blog/archives/2009/03/could-ida-tarbell-bust-standar.html&amp;usg=__UYhLvILAeFEfGPRyTyF4R_Nnjcg=&amp;h=600&amp;w=445&amp;sz=35&amp;hl=en&amp;start=5&amp;zoom=1&amp;itbs=1&amp;tbnid=7FtLpDGq0fRGoM:&amp;tbnh=135&amp;tbnw=100&amp;prev=/search?q=ida+tarbell&amp;hl=en&amp;gbv=2&amp;biw=1003&amp;bih=599&amp;tbm=isch&amp;ei=pO3sTaPoMaTb0QG9__HDAQ"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174.jpeg"/><Relationship Id="rId3" Type="http://schemas.openxmlformats.org/officeDocument/2006/relationships/image" Target="../media/image175.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audio" Target="../media/audio2.wav"/><Relationship Id="rId3" Type="http://schemas.openxmlformats.org/officeDocument/2006/relationships/image" Target="../media/image176.jpe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7.jpeg"/></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hyperlink" Target="http://upload.wikimedia.org/wikipedia/commons/c/c3/Bandit's_Roost_by_Jacob_Riis.jpeg" TargetMode="External"/><Relationship Id="rId5" Type="http://schemas.openxmlformats.org/officeDocument/2006/relationships/image" Target="../media/image179.jpeg"/><Relationship Id="rId1" Type="http://schemas.openxmlformats.org/officeDocument/2006/relationships/slideLayout" Target="../slideLayouts/slideLayout14.xml"/><Relationship Id="rId2" Type="http://schemas.openxmlformats.org/officeDocument/2006/relationships/hyperlink" Target="http://upload.wikimedia.org/wikipedia/commons/6/6c/Riischildren.jpg" TargetMode="Externa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180.jpeg"/><Relationship Id="rId3" Type="http://schemas.openxmlformats.org/officeDocument/2006/relationships/image" Target="../media/image181.jpeg"/></Relationships>
</file>

<file path=ppt/slides/_rels/slide216.xml.rels><?xml version="1.0" encoding="UTF-8" standalone="yes"?>
<Relationships xmlns="http://schemas.openxmlformats.org/package/2006/relationships"><Relationship Id="rId3" Type="http://schemas.openxmlformats.org/officeDocument/2006/relationships/audio" Target="../media/audio4.wav"/><Relationship Id="rId4" Type="http://schemas.openxmlformats.org/officeDocument/2006/relationships/image" Target="../media/image182.jpeg"/><Relationship Id="rId1" Type="http://schemas.openxmlformats.org/officeDocument/2006/relationships/slideLayout" Target="../slideLayouts/slideLayout151.xml"/><Relationship Id="rId2" Type="http://schemas.openxmlformats.org/officeDocument/2006/relationships/audio" Target="../media/audio3.wav"/></Relationships>
</file>

<file path=ppt/slides/_rels/slide217.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hyperlink" Target="http://www.encyclopedia.chicagohistory.org/pages/3402.html" TargetMode="External"/><Relationship Id="rId5" Type="http://schemas.openxmlformats.org/officeDocument/2006/relationships/image" Target="../media/image184.jpeg"/><Relationship Id="rId1" Type="http://schemas.openxmlformats.org/officeDocument/2006/relationships/slideLayout" Target="../slideLayouts/slideLayout14.xml"/><Relationship Id="rId2" Type="http://schemas.openxmlformats.org/officeDocument/2006/relationships/hyperlink" Target="http://upload.wikimedia.org/wikipedia/commons/5/52/Chicago_meat_inspection_swift_co_1906.jpg" TargetMode="Externa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20.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1" Type="http://schemas.openxmlformats.org/officeDocument/2006/relationships/slideLayout" Target="../slideLayouts/slideLayout85.xml"/><Relationship Id="rId2" Type="http://schemas.openxmlformats.org/officeDocument/2006/relationships/image" Target="../media/image185.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audio" Target="../media/audio5.wav"/><Relationship Id="rId3" Type="http://schemas.openxmlformats.org/officeDocument/2006/relationships/image" Target="../media/image189.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0.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audio" Target="../media/audio6.wav"/><Relationship Id="rId3" Type="http://schemas.openxmlformats.org/officeDocument/2006/relationships/image" Target="../media/image191.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192.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audio" Target="../media/audio7.wav"/><Relationship Id="rId3" Type="http://schemas.openxmlformats.org/officeDocument/2006/relationships/image" Target="../media/image193.jpeg"/></Relationships>
</file>

<file path=ppt/slides/_rels/slide226.xml.rels><?xml version="1.0" encoding="UTF-8" standalone="yes"?>
<Relationships xmlns="http://schemas.openxmlformats.org/package/2006/relationships"><Relationship Id="rId3" Type="http://schemas.openxmlformats.org/officeDocument/2006/relationships/audio" Target="../media/audio9.wav"/><Relationship Id="rId4" Type="http://schemas.openxmlformats.org/officeDocument/2006/relationships/image" Target="../media/image194.jpeg"/><Relationship Id="rId1" Type="http://schemas.openxmlformats.org/officeDocument/2006/relationships/slideLayout" Target="../slideLayouts/slideLayout162.xml"/><Relationship Id="rId2" Type="http://schemas.openxmlformats.org/officeDocument/2006/relationships/audio" Target="../media/audio8.wav"/></Relationships>
</file>

<file path=ppt/slides/_rels/slide227.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hyperlink" Target="http://en.wikipedia.org/wiki/File:Robert_M._La_Follette,_Sr_as_Senator2.jpg" TargetMode="External"/><Relationship Id="rId5" Type="http://schemas.openxmlformats.org/officeDocument/2006/relationships/image" Target="../media/image196.jpeg"/><Relationship Id="rId1" Type="http://schemas.openxmlformats.org/officeDocument/2006/relationships/slideLayout" Target="../slideLayouts/slideLayout14.xml"/><Relationship Id="rId2" Type="http://schemas.openxmlformats.org/officeDocument/2006/relationships/hyperlink" Target="http://en.wikipedia.org/wiki/File:Anne_Dallas_Dudley_LOC.jpg" TargetMode="Externa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7.jpe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image" Target="../media/image198.wmf"/></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9.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3.xml"/><Relationship Id="rId2" Type="http://schemas.openxmlformats.org/officeDocument/2006/relationships/image" Target="../media/image200.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1.jpe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202.jpe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paxarcana.files.wordpress.com/2007/11/dubois.jpg&amp;imgrefurl=http://paxarcana.wordpress.com/2007/11/30/breaking-black-people-are-not-the-bi-product-of-cursed-ham/&amp;usg=__qplep1ZzM45tOO9potc_xqUwY7k=&amp;h=304&amp;w=285&amp;sz=19&amp;hl=en&amp;start=2&amp;um=1&amp;tbnid=BbWawVryD6vLLM:&amp;tbnh=116&amp;tbnw=109&amp;prev=/images?q=w+e+b+dubois&amp;um=1&amp;hl=en&amp;rls=com.microsoft:en-us:IE-SearchBox&amp;rlz=1I7HPIA" TargetMode="External"/><Relationship Id="rId3" Type="http://schemas.openxmlformats.org/officeDocument/2006/relationships/image" Target="../media/image26.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2.xml"/><Relationship Id="rId3" Type="http://schemas.openxmlformats.org/officeDocument/2006/relationships/image" Target="../media/image203.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3.xml"/><Relationship Id="rId3" Type="http://schemas.openxmlformats.org/officeDocument/2006/relationships/image" Target="../media/image204.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205.jpeg"/><Relationship Id="rId3" Type="http://schemas.openxmlformats.org/officeDocument/2006/relationships/image" Target="../media/image206.jpeg"/></Relationships>
</file>

<file path=ppt/slides/_rels/slide244.xml.rels><?xml version="1.0" encoding="UTF-8" standalone="yes"?>
<Relationships xmlns="http://schemas.openxmlformats.org/package/2006/relationships"><Relationship Id="rId3" Type="http://schemas.openxmlformats.org/officeDocument/2006/relationships/audio" Target="../media/audio10.wav"/><Relationship Id="rId4" Type="http://schemas.openxmlformats.org/officeDocument/2006/relationships/image" Target="../media/image207.jpeg"/><Relationship Id="rId1" Type="http://schemas.openxmlformats.org/officeDocument/2006/relationships/slideLayout" Target="../slideLayouts/slideLayout239.xml"/><Relationship Id="rId2" Type="http://schemas.openxmlformats.org/officeDocument/2006/relationships/notesSlide" Target="../notesSlides/notesSlide14.xml"/></Relationships>
</file>

<file path=ppt/slides/_rels/slide245.xml.rels><?xml version="1.0" encoding="UTF-8" standalone="yes"?>
<Relationships xmlns="http://schemas.openxmlformats.org/package/2006/relationships"><Relationship Id="rId3" Type="http://schemas.openxmlformats.org/officeDocument/2006/relationships/audio" Target="../media/audio11.wav"/><Relationship Id="rId4" Type="http://schemas.openxmlformats.org/officeDocument/2006/relationships/image" Target="../media/image208.png"/><Relationship Id="rId1" Type="http://schemas.openxmlformats.org/officeDocument/2006/relationships/slideLayout" Target="../slideLayouts/slideLayout239.xml"/><Relationship Id="rId2" Type="http://schemas.openxmlformats.org/officeDocument/2006/relationships/notesSlide" Target="../notesSlides/notesSlide1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6.xml"/><Relationship Id="rId3" Type="http://schemas.openxmlformats.org/officeDocument/2006/relationships/image" Target="../media/image209.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7.xml"/><Relationship Id="rId3" Type="http://schemas.openxmlformats.org/officeDocument/2006/relationships/image" Target="../media/image210.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211.jpeg"/></Relationships>
</file>

<file path=ppt/slides/_rels/slide251.xml.rels><?xml version="1.0" encoding="UTF-8" standalone="yes"?>
<Relationships xmlns="http://schemas.openxmlformats.org/package/2006/relationships"><Relationship Id="rId3" Type="http://schemas.openxmlformats.org/officeDocument/2006/relationships/audio" Target="../media/audio12.wav"/><Relationship Id="rId4" Type="http://schemas.openxmlformats.org/officeDocument/2006/relationships/image" Target="../media/image212.jpeg"/><Relationship Id="rId1" Type="http://schemas.openxmlformats.org/officeDocument/2006/relationships/slideLayout" Target="../slideLayouts/slideLayout239.xml"/><Relationship Id="rId2" Type="http://schemas.openxmlformats.org/officeDocument/2006/relationships/notesSlide" Target="../notesSlides/notesSlide18.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213.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214.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19.xml"/><Relationship Id="rId3" Type="http://schemas.openxmlformats.org/officeDocument/2006/relationships/image" Target="../media/image215.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20.xml"/><Relationship Id="rId3" Type="http://schemas.openxmlformats.org/officeDocument/2006/relationships/image" Target="../media/image216.jpeg"/></Relationships>
</file>

<file path=ppt/slides/_rels/slide261.xml.rels><?xml version="1.0" encoding="UTF-8" standalone="yes"?>
<Relationships xmlns="http://schemas.openxmlformats.org/package/2006/relationships"><Relationship Id="rId3" Type="http://schemas.openxmlformats.org/officeDocument/2006/relationships/audio" Target="../media/audio13.wav"/><Relationship Id="rId4" Type="http://schemas.openxmlformats.org/officeDocument/2006/relationships/image" Target="../media/image217.jpeg"/><Relationship Id="rId1" Type="http://schemas.openxmlformats.org/officeDocument/2006/relationships/slideLayout" Target="../slideLayouts/slideLayout239.xml"/><Relationship Id="rId2" Type="http://schemas.openxmlformats.org/officeDocument/2006/relationships/notesSlide" Target="../notesSlides/notesSlide2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218.jpeg"/></Relationships>
</file>

<file path=ppt/slides/_rels/slide264.xml.rels><?xml version="1.0" encoding="UTF-8" standalone="yes"?>
<Relationships xmlns="http://schemas.openxmlformats.org/package/2006/relationships"><Relationship Id="rId3" Type="http://schemas.openxmlformats.org/officeDocument/2006/relationships/audio" Target="../media/audio14.wav"/><Relationship Id="rId4" Type="http://schemas.openxmlformats.org/officeDocument/2006/relationships/image" Target="../media/image219.jpeg"/><Relationship Id="rId1" Type="http://schemas.openxmlformats.org/officeDocument/2006/relationships/slideLayout" Target="../slideLayouts/slideLayout239.xml"/><Relationship Id="rId2" Type="http://schemas.openxmlformats.org/officeDocument/2006/relationships/notesSlide" Target="../notesSlides/notesSlide2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67.xml.rels><?xml version="1.0" encoding="UTF-8" standalone="yes"?>
<Relationships xmlns="http://schemas.openxmlformats.org/package/2006/relationships"><Relationship Id="rId3" Type="http://schemas.openxmlformats.org/officeDocument/2006/relationships/audio" Target="../media/audio15.wav"/><Relationship Id="rId4" Type="http://schemas.openxmlformats.org/officeDocument/2006/relationships/image" Target="../media/image220.jpeg"/><Relationship Id="rId1" Type="http://schemas.openxmlformats.org/officeDocument/2006/relationships/slideLayout" Target="../slideLayouts/slideLayout239.xml"/><Relationship Id="rId2" Type="http://schemas.openxmlformats.org/officeDocument/2006/relationships/notesSlide" Target="../notesSlides/notesSlide2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69.xml.rels><?xml version="1.0" encoding="UTF-8" standalone="yes"?>
<Relationships xmlns="http://schemas.openxmlformats.org/package/2006/relationships"><Relationship Id="rId3" Type="http://schemas.openxmlformats.org/officeDocument/2006/relationships/audio" Target="../media/audio16.wav"/><Relationship Id="rId4" Type="http://schemas.openxmlformats.org/officeDocument/2006/relationships/image" Target="../media/image221.jpeg"/><Relationship Id="rId1" Type="http://schemas.openxmlformats.org/officeDocument/2006/relationships/slideLayout" Target="../slideLayouts/slideLayout239.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222.jpe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25.xml"/><Relationship Id="rId3" Type="http://schemas.openxmlformats.org/officeDocument/2006/relationships/image" Target="../media/image223.jpeg"/></Relationships>
</file>

<file path=ppt/slides/_rels/slide272.xml.rels><?xml version="1.0" encoding="UTF-8" standalone="yes"?>
<Relationships xmlns="http://schemas.openxmlformats.org/package/2006/relationships"><Relationship Id="rId3" Type="http://schemas.openxmlformats.org/officeDocument/2006/relationships/audio" Target="../media/audio17.wav"/><Relationship Id="rId4" Type="http://schemas.openxmlformats.org/officeDocument/2006/relationships/image" Target="../media/image224.jpeg"/><Relationship Id="rId1" Type="http://schemas.openxmlformats.org/officeDocument/2006/relationships/slideLayout" Target="../slideLayouts/slideLayout239.xml"/><Relationship Id="rId2" Type="http://schemas.openxmlformats.org/officeDocument/2006/relationships/notesSlide" Target="../notesSlides/notesSlide2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75.xml.rels><?xml version="1.0" encoding="UTF-8" standalone="yes"?>
<Relationships xmlns="http://schemas.openxmlformats.org/package/2006/relationships"><Relationship Id="rId3" Type="http://schemas.openxmlformats.org/officeDocument/2006/relationships/audio" Target="../media/audio18.wav"/><Relationship Id="rId4" Type="http://schemas.openxmlformats.org/officeDocument/2006/relationships/image" Target="../media/image225.jpeg"/><Relationship Id="rId1" Type="http://schemas.openxmlformats.org/officeDocument/2006/relationships/slideLayout" Target="../slideLayouts/slideLayout239.xml"/><Relationship Id="rId2" Type="http://schemas.openxmlformats.org/officeDocument/2006/relationships/notesSlide" Target="../notesSlides/notesSlide2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226.jpeg"/><Relationship Id="rId3" Type="http://schemas.openxmlformats.org/officeDocument/2006/relationships/image" Target="../media/image227.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228.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28.xml"/><Relationship Id="rId3" Type="http://schemas.openxmlformats.org/officeDocument/2006/relationships/image" Target="../media/image229.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220.jpeg"/><Relationship Id="rId3" Type="http://schemas.openxmlformats.org/officeDocument/2006/relationships/image" Target="../media/image230.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n.wikipedia.org/wiki/File:Robert_La_Follette_Sr.jpg" TargetMode="External"/><Relationship Id="rId3" Type="http://schemas.openxmlformats.org/officeDocument/2006/relationships/image" Target="../media/image231.jpeg"/></Relationships>
</file>

<file path=ppt/slides/_rels/slide286.xml.rels><?xml version="1.0" encoding="UTF-8" standalone="yes"?>
<Relationships xmlns="http://schemas.openxmlformats.org/package/2006/relationships"><Relationship Id="rId3" Type="http://schemas.openxmlformats.org/officeDocument/2006/relationships/audio" Target="../media/audio19.wav"/><Relationship Id="rId4" Type="http://schemas.openxmlformats.org/officeDocument/2006/relationships/image" Target="../media/image232.jpeg"/><Relationship Id="rId1" Type="http://schemas.openxmlformats.org/officeDocument/2006/relationships/slideLayout" Target="../slideLayouts/slideLayout239.xml"/><Relationship Id="rId2" Type="http://schemas.openxmlformats.org/officeDocument/2006/relationships/notesSlide" Target="../notesSlides/notesSlide29.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30.xml"/><Relationship Id="rId3" Type="http://schemas.openxmlformats.org/officeDocument/2006/relationships/image" Target="../media/image233.jpeg"/></Relationships>
</file>

<file path=ppt/slides/_rels/slide288.xml.rels><?xml version="1.0" encoding="UTF-8" standalone="yes"?>
<Relationships xmlns="http://schemas.openxmlformats.org/package/2006/relationships"><Relationship Id="rId3" Type="http://schemas.openxmlformats.org/officeDocument/2006/relationships/audio" Target="../media/audio20.wav"/><Relationship Id="rId4" Type="http://schemas.openxmlformats.org/officeDocument/2006/relationships/image" Target="../media/image234.jpeg"/><Relationship Id="rId1" Type="http://schemas.openxmlformats.org/officeDocument/2006/relationships/slideLayout" Target="../slideLayouts/slideLayout239.xml"/><Relationship Id="rId2" Type="http://schemas.openxmlformats.org/officeDocument/2006/relationships/notesSlide" Target="../notesSlides/notesSlide31.xml"/></Relationships>
</file>

<file path=ppt/slides/_rels/slide289.xml.rels><?xml version="1.0" encoding="UTF-8" standalone="yes"?>
<Relationships xmlns="http://schemas.openxmlformats.org/package/2006/relationships"><Relationship Id="rId3" Type="http://schemas.openxmlformats.org/officeDocument/2006/relationships/audio" Target="../media/audio21.wav"/><Relationship Id="rId4" Type="http://schemas.openxmlformats.org/officeDocument/2006/relationships/image" Target="../media/image235.jpeg"/><Relationship Id="rId1" Type="http://schemas.openxmlformats.org/officeDocument/2006/relationships/slideLayout" Target="../slideLayouts/slideLayout239.xml"/><Relationship Id="rId2" Type="http://schemas.openxmlformats.org/officeDocument/2006/relationships/notesSlide" Target="../notesSlides/notesSlide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236.jpe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92.xml.rels><?xml version="1.0" encoding="UTF-8" standalone="yes"?>
<Relationships xmlns="http://schemas.openxmlformats.org/package/2006/relationships"><Relationship Id="rId3" Type="http://schemas.openxmlformats.org/officeDocument/2006/relationships/audio" Target="../media/audio22.wav"/><Relationship Id="rId4" Type="http://schemas.openxmlformats.org/officeDocument/2006/relationships/image" Target="../media/image237.jpeg"/><Relationship Id="rId1" Type="http://schemas.openxmlformats.org/officeDocument/2006/relationships/slideLayout" Target="../slideLayouts/slideLayout239.xml"/><Relationship Id="rId2" Type="http://schemas.openxmlformats.org/officeDocument/2006/relationships/notesSlide" Target="../notesSlides/notesSlide33.xml"/></Relationships>
</file>

<file path=ppt/slides/_rels/slide293.xml.rels><?xml version="1.0" encoding="UTF-8" standalone="yes"?>
<Relationships xmlns="http://schemas.openxmlformats.org/package/2006/relationships"><Relationship Id="rId3" Type="http://schemas.openxmlformats.org/officeDocument/2006/relationships/audio" Target="../media/audio23.wav"/><Relationship Id="rId4" Type="http://schemas.openxmlformats.org/officeDocument/2006/relationships/image" Target="../media/image238.jpeg"/><Relationship Id="rId1" Type="http://schemas.openxmlformats.org/officeDocument/2006/relationships/slideLayout" Target="../slideLayouts/slideLayout239.xml"/><Relationship Id="rId2" Type="http://schemas.openxmlformats.org/officeDocument/2006/relationships/notesSlide" Target="../notesSlides/notesSlide3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49.xml"/><Relationship Id="rId2" Type="http://schemas.openxmlformats.org/officeDocument/2006/relationships/image" Target="../media/image239.jpeg"/><Relationship Id="rId3" Type="http://schemas.openxmlformats.org/officeDocument/2006/relationships/image" Target="../media/image240.jpe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241.jpeg"/></Relationships>
</file>

<file path=ppt/slides/_rels/slide297.xml.rels><?xml version="1.0" encoding="UTF-8" standalone="yes"?>
<Relationships xmlns="http://schemas.openxmlformats.org/package/2006/relationships"><Relationship Id="rId3" Type="http://schemas.openxmlformats.org/officeDocument/2006/relationships/audio" Target="../media/audio24.wav"/><Relationship Id="rId4" Type="http://schemas.openxmlformats.org/officeDocument/2006/relationships/audio" Target="../media/audio25.wav"/><Relationship Id="rId5" Type="http://schemas.openxmlformats.org/officeDocument/2006/relationships/audio" Target="../media/audio26.wav"/><Relationship Id="rId6" Type="http://schemas.openxmlformats.org/officeDocument/2006/relationships/image" Target="../media/image242.jpeg"/><Relationship Id="rId7" Type="http://schemas.openxmlformats.org/officeDocument/2006/relationships/image" Target="../media/image243.wmf"/><Relationship Id="rId1" Type="http://schemas.openxmlformats.org/officeDocument/2006/relationships/slideLayout" Target="../slideLayouts/slideLayout271.xml"/><Relationship Id="rId2" Type="http://schemas.openxmlformats.org/officeDocument/2006/relationships/audio" Target="../media/audio1.wav"/></Relationships>
</file>

<file path=ppt/slides/_rels/slide298.xml.rels><?xml version="1.0" encoding="UTF-8" standalone="yes"?>
<Relationships xmlns="http://schemas.openxmlformats.org/package/2006/relationships"><Relationship Id="rId3" Type="http://schemas.openxmlformats.org/officeDocument/2006/relationships/audio" Target="../media/audio25.wav"/><Relationship Id="rId4" Type="http://schemas.openxmlformats.org/officeDocument/2006/relationships/image" Target="../media/image244.jpeg"/><Relationship Id="rId1" Type="http://schemas.openxmlformats.org/officeDocument/2006/relationships/slideLayout" Target="../slideLayouts/slideLayout271.xml"/><Relationship Id="rId2" Type="http://schemas.openxmlformats.org/officeDocument/2006/relationships/audio" Target="../media/audio1.wav"/></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52.xml"/><Relationship Id="rId2" Type="http://schemas.openxmlformats.org/officeDocument/2006/relationships/image" Target="../media/image2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mnhs.org/places/sites/ohkf/images/oliverfull.jpg&amp;imgrefurl=http://www.mnhs.org/places/sites/ohkf/oliverpic.html&amp;usg=__qN7m5qWy5ObTPmTyvX2GTuDeMak=&amp;h=400&amp;w=330&amp;sz=29&amp;hl=en&amp;start=2&amp;tbnid=At8KwuKZWiyxqM:&amp;tbnh=124&amp;tbnw=102&amp;prev=/images?q=oliver+h+kelly&amp;hl=en&amp;rls=com.microsoft:en-us:IE-SearchBox&amp;rlz=1I7HPIA" TargetMode="External"/><Relationship Id="rId3" Type="http://schemas.openxmlformats.org/officeDocument/2006/relationships/image" Target="../media/image28.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image" Target="../media/image246.jpe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47.jpeg"/></Relationships>
</file>

<file path=ppt/slides/_rels/slide302.xml.rels><?xml version="1.0" encoding="UTF-8" standalone="yes"?>
<Relationships xmlns="http://schemas.openxmlformats.org/package/2006/relationships"><Relationship Id="rId3" Type="http://schemas.openxmlformats.org/officeDocument/2006/relationships/audio" Target="../media/audio27.wav"/><Relationship Id="rId4" Type="http://schemas.openxmlformats.org/officeDocument/2006/relationships/image" Target="../media/image248.jpeg"/><Relationship Id="rId5" Type="http://schemas.openxmlformats.org/officeDocument/2006/relationships/image" Target="../media/image249.jpeg"/><Relationship Id="rId1" Type="http://schemas.openxmlformats.org/officeDocument/2006/relationships/slideLayout" Target="../slideLayouts/slideLayout266.xml"/><Relationship Id="rId2" Type="http://schemas.openxmlformats.org/officeDocument/2006/relationships/audio" Target="../media/audio1.wav"/></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image" Target="../media/image250.jpeg"/><Relationship Id="rId3" Type="http://schemas.openxmlformats.org/officeDocument/2006/relationships/image" Target="../media/image251.jpeg"/></Relationships>
</file>

<file path=ppt/slides/_rels/slide304.xml.rels><?xml version="1.0" encoding="UTF-8" standalone="yes"?>
<Relationships xmlns="http://schemas.openxmlformats.org/package/2006/relationships"><Relationship Id="rId3" Type="http://schemas.openxmlformats.org/officeDocument/2006/relationships/audio" Target="../media/audio25.wav"/><Relationship Id="rId4" Type="http://schemas.openxmlformats.org/officeDocument/2006/relationships/audio" Target="../media/audio28.wav"/><Relationship Id="rId5" Type="http://schemas.openxmlformats.org/officeDocument/2006/relationships/image" Target="../media/image252.png"/><Relationship Id="rId6" Type="http://schemas.openxmlformats.org/officeDocument/2006/relationships/image" Target="../media/image253.wmf"/><Relationship Id="rId1" Type="http://schemas.openxmlformats.org/officeDocument/2006/relationships/slideLayout" Target="../slideLayouts/slideLayout272.xml"/><Relationship Id="rId2" Type="http://schemas.openxmlformats.org/officeDocument/2006/relationships/audio" Target="../media/audio1.wav"/></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54.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55.jpeg"/></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56.jpeg"/></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mill-valley.freemasonry.biz/fraternal-images/grange-strobridge.jpg" TargetMode="External"/><Relationship Id="rId3" Type="http://schemas.openxmlformats.org/officeDocument/2006/relationships/image" Target="../media/image29.jpe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50.xml"/><Relationship Id="rId2" Type="http://schemas.openxmlformats.org/officeDocument/2006/relationships/audio" Target="../media/audio25.wav"/><Relationship Id="rId3" Type="http://schemas.openxmlformats.org/officeDocument/2006/relationships/image" Target="../media/image258.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59.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audio" Target="../media/audio1.wav"/><Relationship Id="rId3" Type="http://schemas.openxmlformats.org/officeDocument/2006/relationships/image" Target="../media/image260.jpeg"/></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65.xml"/><Relationship Id="rId2" Type="http://schemas.openxmlformats.org/officeDocument/2006/relationships/audio" Target="../media/audio1.wav"/><Relationship Id="rId3" Type="http://schemas.openxmlformats.org/officeDocument/2006/relationships/image" Target="../media/image261.jpe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62.jpeg"/><Relationship Id="rId3" Type="http://schemas.openxmlformats.org/officeDocument/2006/relationships/image" Target="../media/image263.jpe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64.jpeg"/><Relationship Id="rId3" Type="http://schemas.openxmlformats.org/officeDocument/2006/relationships/image" Target="../media/image265.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hyperlink" Target="http://opioids.com/images/opiumwar.html" TargetMode="External"/><Relationship Id="rId3" Type="http://schemas.openxmlformats.org/officeDocument/2006/relationships/image" Target="../media/image266.jpeg"/></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67.jpe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268.jpe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image" Target="../media/image269.jpe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70.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71.jpe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72.jpeg"/><Relationship Id="rId3" Type="http://schemas.openxmlformats.org/officeDocument/2006/relationships/image" Target="../media/image273.jpe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image" Target="../media/image274.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hyperlink" Target="http://images.google.com/imgres?imgurl=http://www.pbs.org/wnet/jimcrow/images/org_pop_pict1.gif&amp;imgrefurl=http://www.pbs.org/wnet/jimcrow/stories_org_populist.html&amp;usg=__VkACmeI405CfS_zsxOuvHw0NtI8=&amp;h=182&amp;w=219&amp;sz=12&amp;hl=en&amp;start=8&amp;um=1&amp;tbnid=0g5IchfVH3qT0M:&amp;tbnh=89&amp;tbnw=107&amp;prev=/images?q=Farmers'+Alliance&amp;um=1&amp;hl=en&amp;rls=com.microsoft:en-us:IE-SearchBox&amp;rlz=1I7HPIA" TargetMode="External"/><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hyperlink" Target="http://images.google.com/imgres?imgurl=http://img.groundspeak.com/waymarking/display/7979c7a5-83ff-49ab-8672-cbf4092e9555.jpg&amp;imgrefurl=http://www.waymarking.com/waymarks/WM348Z&amp;usg=__4KAkdhWMPrpdcrlTkPIlKf2ZEVE=&amp;h=437&amp;w=400&amp;sz=51&amp;hl=en&amp;start=9&amp;um=1&amp;tbnid=L8yokL_GU0Jq2M:&amp;tbnh=126&amp;tbnw=115&amp;prev=/images?q=Farmers'+Alliance&amp;um=1&amp;hl=en&amp;rls=com.microsoft:en-us:IE-SearchBox&amp;rlz=1I7HPIA" TargetMode="External"/></Relationships>
</file>

<file path=ppt/slides/_rels/slide330.xml.rels><?xml version="1.0" encoding="UTF-8" standalone="yes"?>
<Relationships xmlns="http://schemas.openxmlformats.org/package/2006/relationships"><Relationship Id="rId3" Type="http://schemas.openxmlformats.org/officeDocument/2006/relationships/audio" Target="../media/audio29.wav"/><Relationship Id="rId4" Type="http://schemas.openxmlformats.org/officeDocument/2006/relationships/audio" Target="../media/audio25.wav"/><Relationship Id="rId5" Type="http://schemas.openxmlformats.org/officeDocument/2006/relationships/image" Target="../media/image275.jpeg"/><Relationship Id="rId1" Type="http://schemas.openxmlformats.org/officeDocument/2006/relationships/slideLayout" Target="../slideLayouts/slideLayout271.xml"/><Relationship Id="rId2" Type="http://schemas.openxmlformats.org/officeDocument/2006/relationships/audio" Target="../media/audio1.wav"/></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61.xml"/><Relationship Id="rId2" Type="http://schemas.openxmlformats.org/officeDocument/2006/relationships/audio" Target="../media/audio1.wav"/></Relationships>
</file>

<file path=ppt/slides/_rels/slide332.xml.rels><?xml version="1.0" encoding="UTF-8" standalone="yes"?>
<Relationships xmlns="http://schemas.openxmlformats.org/package/2006/relationships"><Relationship Id="rId3" Type="http://schemas.openxmlformats.org/officeDocument/2006/relationships/image" Target="../media/image276.jpeg"/><Relationship Id="rId4" Type="http://schemas.openxmlformats.org/officeDocument/2006/relationships/image" Target="../media/image277.jpeg"/><Relationship Id="rId1" Type="http://schemas.openxmlformats.org/officeDocument/2006/relationships/slideLayout" Target="../slideLayouts/slideLayout263.xml"/><Relationship Id="rId2" Type="http://schemas.openxmlformats.org/officeDocument/2006/relationships/audio" Target="../media/audio1.wav"/></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63.xml"/><Relationship Id="rId2" Type="http://schemas.openxmlformats.org/officeDocument/2006/relationships/audio" Target="../media/audio1.wav"/></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78.jpeg"/><Relationship Id="rId3" Type="http://schemas.openxmlformats.org/officeDocument/2006/relationships/image" Target="../media/image279.jpe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80.jpe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281.jpeg"/></Relationships>
</file>

<file path=ppt/slides/_rels/slide337.xml.rels><?xml version="1.0" encoding="UTF-8" standalone="yes"?>
<Relationships xmlns="http://schemas.openxmlformats.org/package/2006/relationships"><Relationship Id="rId3" Type="http://schemas.openxmlformats.org/officeDocument/2006/relationships/audio" Target="../media/audio25.wav"/><Relationship Id="rId4" Type="http://schemas.openxmlformats.org/officeDocument/2006/relationships/audio" Target="../media/audio30.wav"/><Relationship Id="rId5" Type="http://schemas.openxmlformats.org/officeDocument/2006/relationships/image" Target="../media/image282.wmf"/><Relationship Id="rId1" Type="http://schemas.openxmlformats.org/officeDocument/2006/relationships/slideLayout" Target="../slideLayouts/slideLayout261.xml"/><Relationship Id="rId2" Type="http://schemas.openxmlformats.org/officeDocument/2006/relationships/audio" Target="../media/audio1.wav"/></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84.xml"/><Relationship Id="rId2" Type="http://schemas.openxmlformats.org/officeDocument/2006/relationships/image" Target="../media/image28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35.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36.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4.jpe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5.png"/></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3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87.xml"/><Relationship Id="rId2" Type="http://schemas.openxmlformats.org/officeDocument/2006/relationships/image" Target="../media/image286.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85.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85.xml"/><Relationship Id="rId2" Type="http://schemas.openxmlformats.org/officeDocument/2006/relationships/notesSlide" Target="../notesSlides/notesSlide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hyperlink" Target="http://upload.wikimedia.org/wikipedia/commons/0/04/William-Jennings-Bryan-speaking-c1896.jpeg" TargetMode="External"/><Relationship Id="rId5"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hyperlink" Target="http://en.wikipedia.org/wiki/File:Cross_of_gold_speech_cartoon.jp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historyplace.com/specials/calendar/docs-pix/mckinley.jpg&amp;imgrefurl=http://www.historyplace.com/specials/calendar/july.htm&amp;usg=__ufvDzU8aYZG9L0mYLQJa_Xfixns=&amp;h=475&amp;w=400&amp;sz=21&amp;hl=en&amp;start=4&amp;tbnid=kIqR9QDRFhEWvM:&amp;tbnh=129&amp;tbnw=109&amp;prev=/images?q=william+mckinley&amp;hl=en&amp;rls=com.microsoft:en-us:IE-SearchBox&amp;rlz=1I7HPIA" TargetMode="Externa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images.google.com/imgres?imgurl=http://www.elephantessays.com/William_Jennings_Bryan/William_Jennings_Bryan.jpg&amp;imgrefurl=http://www.elephantessays.com/William_Jennings_Bryan/&amp;usg=__bFFtxiAisuWdgbIhth7RYnTWOAY=&amp;h=490&amp;w=400&amp;sz=44&amp;hl=en&amp;start=1&amp;tbnid=5ECHxdf-DzC6SM:&amp;tbnh=130&amp;tbnw=106&amp;prev=/images?q=william+jennings+bryan&amp;hl=en&amp;rls=com.microsoft:en-us:IE-SearchBox&amp;rlz=1I7HPIA" TargetMode="External"/><Relationship Id="rId3"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angam.ang.univie.ac.at/western2000/pres/wister/Bild1.jpg" TargetMode="External"/><Relationship Id="rId3"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en.wikipedia.org/wiki/Image:Charles_Darwin_1854.jpg" TargetMode="External"/><Relationship Id="rId3"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hyperlink" Target="http://www.google.com/imgres?imgurl=http://de.academic.ru/pictures/dewiki/77/Mckinley.jpg&amp;imgrefurl=http://www.m1sapphire.com/highslide/config.php?news=william-mckinley&amp;usg=__QBNeTOr5vaG4geWSp28F_f8gKJw=&amp;h=3240&amp;w=2719&amp;sz=1120&amp;hl=en&amp;start=2&amp;zoom=1&amp;itbs=1&amp;tbnid=g50U29aDgeXBIM:&amp;tbnh=150&amp;tbnw=126&amp;prev=/images?q=william+mckinley&amp;hl=en&amp;safe=active&amp;gbv=2&amp;tbs=isch:1" TargetMode="External"/><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hyperlink" Target="http://www.google.com/imgres?imgurl=http://davidkiyokawa.com/blog/wp-content/uploads/2009/11/wizard-in-wizard-of-oz.jpg&amp;imgrefurl=http://davidkiyokawa.com/blog/2009/02/todays-quote-49/?paged=3&amp;usg=__TiqebY9rHNSnKmYwsizk3RTQjsc=&amp;h=492&amp;w=684&amp;sz=76&amp;hl=en&amp;start=4&amp;zoom=1&amp;itbs=1&amp;tbnid=5haeEFhV9yzWfM:&amp;tbnh=100&amp;tbnw=139&amp;prev=/images?q=wizard+of+oz&amp;hl=en&amp;safe=active&amp;gbv=2&amp;tbs=isch:1"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59.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pload.wikimedia.org/wikipedia/commons/9/96/Herbert_Spencer.jpg" TargetMode="Externa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hyperlink" Target="http://blog.lib.umn.edu/will2456/architecture/equals.gif" TargetMode="External"/><Relationship Id="rId4" Type="http://schemas.openxmlformats.org/officeDocument/2006/relationships/image" Target="../media/image51.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hyperlink" Target="http://images.google.com/imgres?imgurl=http://www.tulumba.com/mmTULUMBA/Images/MU943946AY048_250.jpg&amp;imgrefurl=http://www.tulumba.com/storeItem.asp?ic=MU943946AY048&amp;usg=__G6PgE3H11HWfY2TL09OgaOc5_gE=&amp;h=250&amp;w=250&amp;sz=11&amp;hl=en&amp;start=13&amp;um=1&amp;tbnid=J5r8TnPIUQv4FM:&amp;tbnh=111&amp;tbnw=111&amp;prev=/images?q=Business+Cartel&amp;um=1&amp;hl=en&amp;safe=active&amp;rls=com.microsoft:en-us:IE-SearchBox&amp;rlz=1I7HPIA" TargetMode="External"/><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hyperlink" Target="http://images.google.com/imgres?imgurl=http://www.getminted.com/img/monopoly-here-and-now.jpg&amp;imgrefurl=http://www.getminted.com/monopoly-online/monopoly-here-and-now.cc&amp;usg=__vxSS6Jyz05lSyPIP8vmjuJ0C2p4=&amp;h=347&amp;w=481&amp;sz=52&amp;hl=en&amp;start=17&amp;um=1&amp;tbnid=YX5o0oAAfMH0bM:&amp;tbnh=93&amp;tbnw=129&amp;prev=/images?q=Monopoly&amp;um=1&amp;hl=en&amp;safe=active&amp;rls=com.microsoft:en-us:IE-SearchBox&amp;rlz=1I7HPIA"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hyperlink" Target="http://images.google.com/imgres?imgurl=http://www.bdcjaxnfl.org/images/collage.jpg&amp;imgrefurl=http://www.bdcjaxnfl.org/&amp;usg=__99bErVpr3Z741CbIsLuEcuMCUeg=&amp;h=383&amp;w=500&amp;sz=38&amp;hl=en&amp;start=28&amp;um=1&amp;tbnid=-0-0vng1iqy8aM:&amp;tbnh=100&amp;tbnw=130&amp;prev=/images?q=Corporation&amp;start=21&amp;ndsp=21&amp;um=1&amp;hl=en&amp;safe=active&amp;rls=com.microsoft:en-us:IE-SearchBox&amp;rlz=1I7HPIA&amp;sa=N" TargetMode="External"/><Relationship Id="rId5" Type="http://schemas.openxmlformats.org/officeDocument/2006/relationships/image" Target="../media/image72.jpeg"/><Relationship Id="rId6" Type="http://schemas.openxmlformats.org/officeDocument/2006/relationships/hyperlink" Target="http://images.google.com/imgres?imgurl=http://www.tshirtbordello.com/images/dunder-mifflin-lg.gif&amp;imgrefurl=http://www.tshirtbordello.com/Shirts/c1/p352/Dunder-Mifflin-T-Shirt/product_info.html&amp;usg=__7BmLw5DGQagIjOHfuEyVVs2zQHU=&amp;h=300&amp;w=400&amp;sz=13&amp;hl=en&amp;start=2&amp;um=1&amp;tbnid=eI3TshhXD5e9_M:&amp;tbnh=93&amp;tbnw=124&amp;prev=/images?q=Dunder+Mifflin&amp;um=1&amp;hl=en&amp;safe=active&amp;rls=com.microsoft:en-us:IE-SearchBox&amp;rlz=1I7HPIA" TargetMode="External"/><Relationship Id="rId7"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hyperlink" Target="http://images.google.com/imgres?imgurl=http://www.cinemapolitica.org/files/cinemapolitica/imagecache/poster/files/cinemapolitica/films/The%20Corporation_0.jpg&amp;imgrefurl=http://www.cinemapolitica.org/films/337&amp;usg=__2pems9fOQ5whEokDlPF3AgQnPDg=&amp;h=389&amp;w=300&amp;sz=12&amp;hl=en&amp;start=22&amp;um=1&amp;tbnid=NGLaU4sB-NCc4M:&amp;tbnh=123&amp;tbnw=95&amp;prev=/images?q=Corporation&amp;start=21&amp;ndsp=21&amp;um=1&amp;hl=en&amp;safe=active&amp;rls=com.microsoft:en-us:IE-SearchBox&amp;rlz=1I7HPIA&amp;sa=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2.xml"/><Relationship Id="rId3"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4.jpeg"/><Relationship Id="rId3" Type="http://schemas.openxmlformats.org/officeDocument/2006/relationships/image" Target="../media/image8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slide" Target="slide21.xml"/><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82.png"/></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4.xml"/><Relationship Id="rId2" Type="http://schemas.openxmlformats.org/officeDocument/2006/relationships/hyperlink" Target="http://en.wikipedia.org/wiki/Image:Brooklyn_newsboys,_1908.jpg"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1" Type="http://schemas.openxmlformats.org/officeDocument/2006/relationships/slideLayout" Target="../slideLayouts/slideLayout4.xml"/><Relationship Id="rId2" Type="http://schemas.openxmlformats.org/officeDocument/2006/relationships/image" Target="../media/image8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subTitle" idx="1"/>
          </p:nvPr>
        </p:nvSpPr>
        <p:spPr/>
        <p:txBody>
          <a:bodyPr/>
          <a:lstStyle/>
          <a:p>
            <a:pPr eaLnBrk="1" hangingPunct="1"/>
            <a:r>
              <a:rPr lang="en-US" dirty="0" smtClean="0"/>
              <a:t>1890-1920</a:t>
            </a:r>
          </a:p>
        </p:txBody>
      </p:sp>
      <p:sp>
        <p:nvSpPr>
          <p:cNvPr id="13315" name="Rectangle 2"/>
          <p:cNvSpPr>
            <a:spLocks noGrp="1" noChangeArrowheads="1"/>
          </p:cNvSpPr>
          <p:nvPr>
            <p:ph type="ctrTitle"/>
          </p:nvPr>
        </p:nvSpPr>
        <p:spPr>
          <a:xfrm>
            <a:off x="457200" y="1506538"/>
            <a:ext cx="8229600" cy="1470025"/>
          </a:xfrm>
        </p:spPr>
        <p:txBody>
          <a:bodyPr/>
          <a:lstStyle/>
          <a:p>
            <a:pPr eaLnBrk="1" hangingPunct="1"/>
            <a:r>
              <a:rPr dirty="0" smtClean="0"/>
              <a:t>The Progressive Era</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p:cNvSpPr>
            <a:spLocks noGrp="1" noChangeArrowheads="1"/>
          </p:cNvSpPr>
          <p:nvPr>
            <p:ph type="title"/>
          </p:nvPr>
        </p:nvSpPr>
        <p:spPr/>
        <p:txBody>
          <a:bodyPr>
            <a:normAutofit/>
          </a:bodyPr>
          <a:lstStyle/>
          <a:p>
            <a:pPr eaLnBrk="1" fontAlgn="auto" hangingPunct="1">
              <a:spcAft>
                <a:spcPts val="0"/>
              </a:spcAft>
              <a:defRPr/>
            </a:pPr>
            <a:r>
              <a:rPr lang="en-US" b="1" u="sng">
                <a:solidFill>
                  <a:srgbClr val="CCCC00"/>
                </a:solidFill>
                <a:effectLst>
                  <a:outerShdw blurRad="38100" dist="38100" dir="2700000" algn="tl">
                    <a:srgbClr val="000000"/>
                  </a:outerShdw>
                </a:effectLst>
              </a:rPr>
              <a:t>Social Darwinism and Race</a:t>
            </a:r>
          </a:p>
        </p:txBody>
      </p:sp>
      <p:sp>
        <p:nvSpPr>
          <p:cNvPr id="26629" name="Rectangle 5"/>
          <p:cNvSpPr>
            <a:spLocks noGrp="1" noChangeArrowheads="1"/>
          </p:cNvSpPr>
          <p:nvPr>
            <p:ph type="body" sz="half" idx="1"/>
          </p:nvPr>
        </p:nvSpPr>
        <p:spPr>
          <a:xfrm>
            <a:off x="152400" y="1600200"/>
            <a:ext cx="4038600" cy="4525963"/>
          </a:xfrm>
        </p:spPr>
        <p:txBody>
          <a:bodyPr>
            <a:normAutofit/>
          </a:bodyPr>
          <a:lstStyle/>
          <a:p>
            <a:pPr marL="274320" indent="-274320" eaLnBrk="1" fontAlgn="auto" hangingPunct="1">
              <a:spcBef>
                <a:spcPts val="580"/>
              </a:spcBef>
              <a:spcAft>
                <a:spcPts val="0"/>
              </a:spcAft>
              <a:buFont typeface="Wingdings 2"/>
              <a:buChar char=""/>
              <a:defRPr/>
            </a:pPr>
            <a:r>
              <a:rPr lang="en-US" sz="2800" b="1">
                <a:solidFill>
                  <a:srgbClr val="CCCC00"/>
                </a:solidFill>
                <a:effectLst>
                  <a:outerShdw blurRad="38100" dist="38100" dir="2700000" algn="tl">
                    <a:srgbClr val="000000"/>
                  </a:outerShdw>
                </a:effectLst>
              </a:rPr>
              <a:t>Only the strong races can survive.</a:t>
            </a:r>
          </a:p>
          <a:p>
            <a:pPr marL="274320" indent="-274320" eaLnBrk="1" fontAlgn="auto" hangingPunct="1">
              <a:spcBef>
                <a:spcPts val="580"/>
              </a:spcBef>
              <a:spcAft>
                <a:spcPts val="0"/>
              </a:spcAft>
              <a:buFont typeface="Wingdings 2"/>
              <a:buChar char=""/>
              <a:defRPr/>
            </a:pPr>
            <a:endParaRPr lang="en-US" sz="1800" b="1">
              <a:solidFill>
                <a:srgbClr val="CCCC00"/>
              </a:solidFill>
              <a:effectLst>
                <a:outerShdw blurRad="38100" dist="38100" dir="2700000" algn="tl">
                  <a:srgbClr val="000000"/>
                </a:outerShdw>
              </a:effectLst>
            </a:endParaRPr>
          </a:p>
          <a:p>
            <a:pPr marL="274320" indent="-274320" eaLnBrk="1" fontAlgn="auto" hangingPunct="1">
              <a:spcBef>
                <a:spcPts val="580"/>
              </a:spcBef>
              <a:spcAft>
                <a:spcPts val="0"/>
              </a:spcAft>
              <a:buFont typeface="Wingdings 2"/>
              <a:buChar char=""/>
              <a:defRPr/>
            </a:pPr>
            <a:r>
              <a:rPr lang="en-US" sz="2800" b="1">
                <a:solidFill>
                  <a:srgbClr val="CCCC00"/>
                </a:solidFill>
                <a:effectLst>
                  <a:outerShdw blurRad="38100" dist="38100" dir="2700000" algn="tl">
                    <a:srgbClr val="000000"/>
                  </a:outerShdw>
                </a:effectLst>
              </a:rPr>
              <a:t>Technology should be kept by races that create advancement.</a:t>
            </a:r>
          </a:p>
          <a:p>
            <a:pPr marL="274320" indent="-274320" eaLnBrk="1" fontAlgn="auto" hangingPunct="1">
              <a:spcBef>
                <a:spcPts val="580"/>
              </a:spcBef>
              <a:spcAft>
                <a:spcPts val="0"/>
              </a:spcAft>
              <a:buFont typeface="Wingdings 2"/>
              <a:buChar char=""/>
              <a:defRPr/>
            </a:pPr>
            <a:endParaRPr lang="en-US" sz="1800" b="1">
              <a:solidFill>
                <a:srgbClr val="CCCC00"/>
              </a:solidFill>
              <a:effectLst>
                <a:outerShdw blurRad="38100" dist="38100" dir="2700000" algn="tl">
                  <a:srgbClr val="000000"/>
                </a:outerShdw>
              </a:effectLst>
            </a:endParaRPr>
          </a:p>
          <a:p>
            <a:pPr marL="274320" indent="-274320" eaLnBrk="1" fontAlgn="auto" hangingPunct="1">
              <a:spcBef>
                <a:spcPts val="580"/>
              </a:spcBef>
              <a:spcAft>
                <a:spcPts val="0"/>
              </a:spcAft>
              <a:buFont typeface="Wingdings 2"/>
              <a:buChar char=""/>
              <a:defRPr/>
            </a:pPr>
            <a:r>
              <a:rPr lang="en-US" sz="2800" b="1">
                <a:solidFill>
                  <a:srgbClr val="CCCC00"/>
                </a:solidFill>
                <a:effectLst>
                  <a:outerShdw blurRad="38100" dist="38100" dir="2700000" algn="tl">
                    <a:srgbClr val="000000"/>
                  </a:outerShdw>
                </a:effectLst>
              </a:rPr>
              <a:t>Justification for genocide.</a:t>
            </a:r>
          </a:p>
        </p:txBody>
      </p:sp>
      <p:sp>
        <p:nvSpPr>
          <p:cNvPr id="22532" name="Rectangle 6"/>
          <p:cNvSpPr>
            <a:spLocks noGrp="1" noChangeArrowheads="1"/>
          </p:cNvSpPr>
          <p:nvPr>
            <p:ph sz="half" idx="2"/>
          </p:nvPr>
        </p:nvSpPr>
        <p:spPr/>
        <p:txBody>
          <a:bodyPr/>
          <a:lstStyle/>
          <a:p>
            <a:pPr eaLnBrk="1" hangingPunct="1"/>
            <a:endParaRPr lang="en-US" sz="2800" smtClean="0"/>
          </a:p>
        </p:txBody>
      </p:sp>
      <p:pic>
        <p:nvPicPr>
          <p:cNvPr id="22533" name="Picture 8" descr="Image:Cavalry and Indians.JPG">
            <a:hlinkClick r:id="rId2"/>
          </p:cNvPr>
          <p:cNvPicPr>
            <a:picLocks noChangeAspect="1" noChangeArrowheads="1"/>
          </p:cNvPicPr>
          <p:nvPr/>
        </p:nvPicPr>
        <p:blipFill>
          <a:blip r:embed="rId3" cstate="print"/>
          <a:srcRect/>
          <a:stretch>
            <a:fillRect/>
          </a:stretch>
        </p:blipFill>
        <p:spPr bwMode="auto">
          <a:xfrm>
            <a:off x="4114800" y="2209800"/>
            <a:ext cx="5029200" cy="3429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9">
                                            <p:txEl>
                                              <p:pRg st="2" end="2"/>
                                            </p:txEl>
                                          </p:spTgt>
                                        </p:tgtEl>
                                        <p:attrNameLst>
                                          <p:attrName>style.visibility</p:attrName>
                                        </p:attrNameLst>
                                      </p:cBhvr>
                                      <p:to>
                                        <p:strVal val="visible"/>
                                      </p:to>
                                    </p:set>
                                    <p:animEffect transition="in" filter="fade">
                                      <p:cBhvr>
                                        <p:cTn id="7" dur="1000"/>
                                        <p:tgtEl>
                                          <p:spTgt spid="2662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9">
                                            <p:txEl>
                                              <p:pRg st="4" end="4"/>
                                            </p:txEl>
                                          </p:spTgt>
                                        </p:tgtEl>
                                        <p:attrNameLst>
                                          <p:attrName>style.visibility</p:attrName>
                                        </p:attrNameLst>
                                      </p:cBhvr>
                                      <p:to>
                                        <p:strVal val="visible"/>
                                      </p:to>
                                    </p:set>
                                    <p:animEffect transition="in" filter="fade">
                                      <p:cBhvr>
                                        <p:cTn id="12" dur="1000"/>
                                        <p:tgtEl>
                                          <p:spTgt spid="266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endParaRPr lang="en-US" dirty="0" smtClean="0"/>
          </a:p>
        </p:txBody>
      </p:sp>
      <p:sp>
        <p:nvSpPr>
          <p:cNvPr id="94211" name="Content Placeholder 2"/>
          <p:cNvSpPr>
            <a:spLocks noGrp="1"/>
          </p:cNvSpPr>
          <p:nvPr>
            <p:ph sz="quarter" idx="1"/>
          </p:nvPr>
        </p:nvSpPr>
        <p:spPr>
          <a:xfrm>
            <a:off x="914400" y="1447800"/>
            <a:ext cx="3749675" cy="4572000"/>
          </a:xfrm>
        </p:spPr>
        <p:txBody>
          <a:bodyPr/>
          <a:lstStyle/>
          <a:p>
            <a:pPr eaLnBrk="1" hangingPunct="1"/>
            <a:r>
              <a:rPr lang="en-US" dirty="0" smtClean="0"/>
              <a:t>The fire killed 146, many of the young Jewish women </a:t>
            </a:r>
          </a:p>
          <a:p>
            <a:pPr eaLnBrk="1" hangingPunct="1"/>
            <a:r>
              <a:rPr lang="en-US" dirty="0" smtClean="0"/>
              <a:t>Firefighters surveying the building after the blaze found many of the corpses still bending over sewing machines </a:t>
            </a:r>
          </a:p>
        </p:txBody>
      </p:sp>
      <p:pic>
        <p:nvPicPr>
          <p:cNvPr id="94212" name="Content Placeholder 4" descr="fire.gif"/>
          <p:cNvPicPr>
            <a:picLocks noGrp="1" noChangeAspect="1"/>
          </p:cNvPicPr>
          <p:nvPr>
            <p:ph sz="quarter" idx="2"/>
          </p:nvPr>
        </p:nvPicPr>
        <p:blipFill>
          <a:blip r:embed="rId2" cstate="print"/>
          <a:srcRect/>
          <a:stretch>
            <a:fillRect/>
          </a:stretch>
        </p:blipFill>
        <p:spPr>
          <a:xfrm>
            <a:off x="4406900" y="1600200"/>
            <a:ext cx="3384550" cy="4572000"/>
          </a:xfrm>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dirty="0" smtClean="0"/>
              <a:t>A Modern Representation </a:t>
            </a:r>
          </a:p>
        </p:txBody>
      </p:sp>
      <p:pic>
        <p:nvPicPr>
          <p:cNvPr id="95235" name="Content Placeholder 4" descr="Triangle.jpg"/>
          <p:cNvPicPr>
            <a:picLocks noGrp="1" noChangeAspect="1"/>
          </p:cNvPicPr>
          <p:nvPr>
            <p:ph sz="quarter" idx="1"/>
          </p:nvPr>
        </p:nvPicPr>
        <p:blipFill>
          <a:blip r:embed="rId2" cstate="print"/>
          <a:srcRect/>
          <a:stretch>
            <a:fillRect/>
          </a:stretch>
        </p:blipFill>
        <p:spPr>
          <a:xfrm>
            <a:off x="636588" y="1600200"/>
            <a:ext cx="7108825" cy="4873625"/>
          </a:xfrm>
        </p:spPr>
      </p:pic>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endParaRPr lang="en-US" dirty="0" smtClean="0"/>
          </a:p>
        </p:txBody>
      </p:sp>
      <p:pic>
        <p:nvPicPr>
          <p:cNvPr id="96259" name="Content Placeholder 3" descr="Triangle_Full2.jpg"/>
          <p:cNvPicPr>
            <a:picLocks noGrp="1" noChangeAspect="1"/>
          </p:cNvPicPr>
          <p:nvPr>
            <p:ph sz="quarter" idx="1"/>
          </p:nvPr>
        </p:nvPicPr>
        <p:blipFill>
          <a:blip r:embed="rId2" cstate="print"/>
          <a:srcRect/>
          <a:stretch>
            <a:fillRect/>
          </a:stretch>
        </p:blipFill>
        <p:spPr>
          <a:xfrm>
            <a:off x="2390775" y="1655763"/>
            <a:ext cx="3600450" cy="4762500"/>
          </a:xfrm>
        </p:spPr>
      </p:pic>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newcentrist.files.wordpress.com/2009/03/triangle-fire.jpg"/>
          <p:cNvPicPr>
            <a:picLocks noChangeAspect="1" noChangeArrowheads="1"/>
          </p:cNvPicPr>
          <p:nvPr/>
        </p:nvPicPr>
        <p:blipFill>
          <a:blip r:embed="rId2" cstate="print"/>
          <a:srcRect/>
          <a:stretch>
            <a:fillRect/>
          </a:stretch>
        </p:blipFill>
        <p:spPr bwMode="auto">
          <a:xfrm>
            <a:off x="4778375" y="381000"/>
            <a:ext cx="4365625" cy="5734050"/>
          </a:xfrm>
          <a:prstGeom prst="rect">
            <a:avLst/>
          </a:prstGeom>
          <a:noFill/>
          <a:ln w="9525">
            <a:noFill/>
            <a:miter lim="800000"/>
            <a:headEnd/>
            <a:tailEnd/>
          </a:ln>
        </p:spPr>
      </p:pic>
      <p:sp>
        <p:nvSpPr>
          <p:cNvPr id="97283" name="Title 1"/>
          <p:cNvSpPr>
            <a:spLocks noGrp="1"/>
          </p:cNvSpPr>
          <p:nvPr>
            <p:ph type="title"/>
          </p:nvPr>
        </p:nvSpPr>
        <p:spPr>
          <a:xfrm>
            <a:off x="609600" y="228600"/>
            <a:ext cx="7772400" cy="1143000"/>
          </a:xfrm>
        </p:spPr>
        <p:txBody>
          <a:bodyPr/>
          <a:lstStyle/>
          <a:p>
            <a:pPr eaLnBrk="1" hangingPunct="1"/>
            <a:r>
              <a:rPr lang="en-US" sz="3200" dirty="0" smtClean="0"/>
              <a:t>Triangle Shirtwaist Fire</a:t>
            </a:r>
          </a:p>
        </p:txBody>
      </p:sp>
      <p:sp>
        <p:nvSpPr>
          <p:cNvPr id="97284" name="Content Placeholder 2"/>
          <p:cNvSpPr>
            <a:spLocks noGrp="1"/>
          </p:cNvSpPr>
          <p:nvPr>
            <p:ph sz="quarter" idx="1"/>
          </p:nvPr>
        </p:nvSpPr>
        <p:spPr>
          <a:xfrm>
            <a:off x="914400" y="1447800"/>
            <a:ext cx="3749675" cy="4572000"/>
          </a:xfrm>
        </p:spPr>
        <p:txBody>
          <a:bodyPr/>
          <a:lstStyle/>
          <a:p>
            <a:pPr eaLnBrk="1" hangingPunct="1"/>
            <a:r>
              <a:rPr lang="en-US" dirty="0" smtClean="0"/>
              <a:t>Leads to Health and Safety codes for workers</a:t>
            </a:r>
          </a:p>
          <a:p>
            <a:pPr eaLnBrk="1" hangingPunct="1"/>
            <a:r>
              <a:rPr lang="en-US" dirty="0" smtClean="0"/>
              <a:t>Workers compensation eventually enacted</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smtClean="0"/>
              <a:t>US.15</a:t>
            </a:r>
          </a:p>
        </p:txBody>
      </p:sp>
      <p:sp>
        <p:nvSpPr>
          <p:cNvPr id="98307" name="Rectangle 3"/>
          <p:cNvSpPr>
            <a:spLocks noGrp="1" noChangeArrowheads="1"/>
          </p:cNvSpPr>
          <p:nvPr>
            <p:ph sz="quarter" idx="1"/>
          </p:nvPr>
        </p:nvSpPr>
        <p:spPr/>
        <p:txBody>
          <a:bodyPr/>
          <a:lstStyle/>
          <a:p>
            <a:pPr eaLnBrk="1" hangingPunct="1"/>
            <a:r>
              <a:rPr lang="en-US" dirty="0" smtClean="0"/>
              <a:t>Analyze the rise of the labor movement, including its leaders, major tactics, and the response of management and the government:</a:t>
            </a:r>
          </a:p>
          <a:p>
            <a:pPr lvl="1" eaLnBrk="1" hangingPunct="1"/>
            <a:r>
              <a:rPr lang="en-US" sz="2200" dirty="0" smtClean="0"/>
              <a:t>Samuel Gompers, Eugene Debs, Haymarket Affair, Pullman Strike, Coal Creek Labor Saga, collective bargaining, blacklisting, open vs. closed shops</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dirty="0" smtClean="0"/>
              <a:t>The Labor Movement</a:t>
            </a:r>
          </a:p>
        </p:txBody>
      </p:sp>
      <p:pic>
        <p:nvPicPr>
          <p:cNvPr id="99331" name="Picture 4" descr="http://ecochildsplay.com/wp-content/uploads/2012/09/Labor-Movement-1.jpg"/>
          <p:cNvPicPr>
            <a:picLocks noChangeAspect="1" noChangeArrowheads="1"/>
          </p:cNvPicPr>
          <p:nvPr/>
        </p:nvPicPr>
        <p:blipFill>
          <a:blip r:embed="rId2" cstate="print"/>
          <a:srcRect/>
          <a:stretch>
            <a:fillRect/>
          </a:stretch>
        </p:blipFill>
        <p:spPr bwMode="auto">
          <a:xfrm>
            <a:off x="1143000" y="1757363"/>
            <a:ext cx="6858000" cy="51006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dirty="0" smtClean="0"/>
              <a:t>The Organized Labor Movement </a:t>
            </a:r>
          </a:p>
        </p:txBody>
      </p:sp>
      <p:sp>
        <p:nvSpPr>
          <p:cNvPr id="100355" name="Rectangle 3"/>
          <p:cNvSpPr>
            <a:spLocks noGrp="1" noChangeArrowheads="1"/>
          </p:cNvSpPr>
          <p:nvPr>
            <p:ph sz="quarter" idx="1"/>
          </p:nvPr>
        </p:nvSpPr>
        <p:spPr/>
        <p:txBody>
          <a:bodyPr/>
          <a:lstStyle/>
          <a:p>
            <a:pPr eaLnBrk="1" hangingPunct="1"/>
            <a:r>
              <a:rPr lang="en-US" dirty="0" smtClean="0"/>
              <a:t>THE ECONOMIC BOOMS OF THIS TIME MADE THE AMERICAN ECONOMY GROW TREMINDOUSLY</a:t>
            </a:r>
          </a:p>
          <a:p>
            <a:pPr eaLnBrk="1" hangingPunct="1"/>
            <a:endParaRPr lang="en-US" dirty="0" smtClean="0"/>
          </a:p>
          <a:p>
            <a:pPr eaLnBrk="1" hangingPunct="1"/>
            <a:r>
              <a:rPr lang="en-US" dirty="0" smtClean="0"/>
              <a:t>BUT ONLY FOR THOSE THAT CONTROLED THE RESOURCES</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1" name="WordArt 3"/>
          <p:cNvSpPr>
            <a:spLocks noChangeArrowheads="1" noChangeShapeType="1" noTextEdit="1"/>
          </p:cNvSpPr>
          <p:nvPr/>
        </p:nvSpPr>
        <p:spPr bwMode="auto">
          <a:xfrm>
            <a:off x="533400" y="76200"/>
            <a:ext cx="7848600" cy="457200"/>
          </a:xfrm>
          <a:prstGeom prst="rect">
            <a:avLst/>
          </a:prstGeom>
        </p:spPr>
        <p:txBody>
          <a:bodyPr wrap="none" fromWordArt="1">
            <a:prstTxWarp prst="textCanUp">
              <a:avLst>
                <a:gd name="adj" fmla="val 85713"/>
              </a:avLst>
            </a:prstTxWarp>
          </a:bodyPr>
          <a:lstStyle/>
          <a:p>
            <a:pPr algn="ctr"/>
            <a:r>
              <a:rPr lang="en-US" sz="3600" b="1" kern="10">
                <a:ln w="9525">
                  <a:solidFill>
                    <a:srgbClr val="000000"/>
                  </a:solidFill>
                  <a:round/>
                  <a:headEnd/>
                  <a:tailEnd/>
                </a:ln>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a:outerShdw dist="35921" dir="8100000" algn="ctr" rotWithShape="0">
                    <a:srgbClr val="FFFFFF"/>
                  </a:outerShdw>
                </a:effectLst>
                <a:latin typeface="Times New Roman"/>
                <a:cs typeface="Times New Roman"/>
              </a:rPr>
              <a:t>TWO DIFFERENT WORLDS</a:t>
            </a:r>
          </a:p>
        </p:txBody>
      </p:sp>
      <p:sp>
        <p:nvSpPr>
          <p:cNvPr id="114692" name="Rectangle 4"/>
          <p:cNvSpPr>
            <a:spLocks noGrp="1" noChangeArrowheads="1"/>
          </p:cNvSpPr>
          <p:nvPr>
            <p:ph type="title" idx="4294967295"/>
          </p:nvPr>
        </p:nvSpPr>
        <p:spPr>
          <a:xfrm>
            <a:off x="533400" y="5867400"/>
            <a:ext cx="7772400" cy="1143000"/>
          </a:xfrm>
        </p:spPr>
        <p:txBody>
          <a:bodyPr/>
          <a:lstStyle/>
          <a:p>
            <a:r>
              <a:rPr lang="en-US"/>
              <a:t>Two Different Worlds 1</a:t>
            </a:r>
          </a:p>
        </p:txBody>
      </p:sp>
      <p:sp>
        <p:nvSpPr>
          <p:cNvPr id="114694" name="Text Box 6"/>
          <p:cNvSpPr txBox="1">
            <a:spLocks noChangeArrowheads="1"/>
          </p:cNvSpPr>
          <p:nvPr/>
        </p:nvSpPr>
        <p:spPr bwMode="auto">
          <a:xfrm>
            <a:off x="0" y="3844925"/>
            <a:ext cx="9144000" cy="2900363"/>
          </a:xfrm>
          <a:prstGeom prst="rect">
            <a:avLst/>
          </a:prstGeom>
          <a:noFill/>
          <a:ln w="9525">
            <a:noFill/>
            <a:miter lim="800000"/>
            <a:headEnd/>
            <a:tailEnd/>
          </a:ln>
          <a:effectLst/>
        </p:spPr>
        <p:txBody>
          <a:bodyPr>
            <a:spAutoFit/>
          </a:bodyPr>
          <a:lstStyle/>
          <a:p>
            <a:pPr algn="ctr">
              <a:lnSpc>
                <a:spcPct val="70000"/>
              </a:lnSpc>
              <a:spcBef>
                <a:spcPct val="10000"/>
              </a:spcBef>
              <a:buFont typeface="Symbol" pitchFamily="18" charset="2"/>
              <a:buNone/>
            </a:pPr>
            <a:r>
              <a:rPr lang="en-US" sz="2800" b="1" dirty="0">
                <a:solidFill>
                  <a:srgbClr val="FFFF66"/>
                </a:solidFill>
                <a:latin typeface="Times New Roman" pitchFamily="18" charset="0"/>
              </a:rPr>
              <a:t>The wealthy would manifest itself in an elite class of Americans who lived </a:t>
            </a:r>
            <a:r>
              <a:rPr lang="en-US" sz="2800" b="1" i="1" u="sng" dirty="0">
                <a:solidFill>
                  <a:srgbClr val="FFFFFF"/>
                </a:solidFill>
                <a:effectLst>
                  <a:outerShdw blurRad="38100" dist="38100" dir="2700000" algn="tl">
                    <a:srgbClr val="808080"/>
                  </a:outerShdw>
                </a:effectLst>
                <a:latin typeface="Times New Roman" pitchFamily="18" charset="0"/>
              </a:rPr>
              <a:t>extravagant lifestyles</a:t>
            </a:r>
            <a:r>
              <a:rPr lang="en-US" sz="2800" b="1" dirty="0">
                <a:solidFill>
                  <a:srgbClr val="FFFF66"/>
                </a:solidFill>
                <a:latin typeface="Times New Roman" pitchFamily="18" charset="0"/>
              </a:rPr>
              <a:t>.  Many common people resented their snobbish attitudes and wealth. In some respects, there was a </a:t>
            </a:r>
            <a:r>
              <a:rPr lang="en-US" sz="2800" b="1" i="1" u="sng" dirty="0">
                <a:solidFill>
                  <a:srgbClr val="FFFFFF"/>
                </a:solidFill>
                <a:effectLst>
                  <a:outerShdw blurRad="38100" dist="38100" dir="2700000" algn="tl">
                    <a:srgbClr val="808080"/>
                  </a:outerShdw>
                </a:effectLst>
                <a:latin typeface="Times New Roman" pitchFamily="18" charset="0"/>
              </a:rPr>
              <a:t>caste system</a:t>
            </a:r>
            <a:r>
              <a:rPr lang="en-US" sz="2800" b="1" dirty="0">
                <a:solidFill>
                  <a:srgbClr val="FFFF66"/>
                </a:solidFill>
                <a:latin typeface="Times New Roman" pitchFamily="18" charset="0"/>
              </a:rPr>
              <a:t> in the U.S.</a:t>
            </a:r>
            <a:r>
              <a:rPr lang="en-US" sz="2400" b="1" dirty="0">
                <a:solidFill>
                  <a:srgbClr val="FFFF66"/>
                </a:solidFill>
                <a:latin typeface="Times New Roman" pitchFamily="18" charset="0"/>
              </a:rPr>
              <a:t> </a:t>
            </a:r>
          </a:p>
          <a:p>
            <a:pPr algn="ctr">
              <a:lnSpc>
                <a:spcPct val="70000"/>
              </a:lnSpc>
              <a:spcBef>
                <a:spcPct val="10000"/>
              </a:spcBef>
              <a:buFont typeface="Symbol" pitchFamily="18" charset="2"/>
              <a:buNone/>
            </a:pPr>
            <a:endParaRPr lang="en-US" sz="2400" b="1" dirty="0">
              <a:solidFill>
                <a:srgbClr val="FFFF66"/>
              </a:solidFill>
              <a:latin typeface="Times New Roman" pitchFamily="18" charset="0"/>
            </a:endParaRPr>
          </a:p>
          <a:p>
            <a:pPr algn="ctr">
              <a:lnSpc>
                <a:spcPct val="70000"/>
              </a:lnSpc>
              <a:spcBef>
                <a:spcPct val="10000"/>
              </a:spcBef>
              <a:buFont typeface="Symbol" pitchFamily="18" charset="2"/>
              <a:buNone/>
            </a:pPr>
            <a:r>
              <a:rPr lang="en-US" sz="3200" b="1" dirty="0">
                <a:solidFill>
                  <a:srgbClr val="FFFFFF"/>
                </a:solidFill>
                <a:latin typeface="Times New Roman" pitchFamily="18" charset="0"/>
              </a:rPr>
              <a:t>1861---------3 millionaires----------1900--------3,800</a:t>
            </a:r>
            <a:r>
              <a:rPr lang="en-US" sz="2400" b="1" dirty="0">
                <a:solidFill>
                  <a:srgbClr val="000000"/>
                </a:solidFill>
                <a:latin typeface="Times New Roman" pitchFamily="18" charset="0"/>
              </a:rPr>
              <a:t> </a:t>
            </a:r>
          </a:p>
          <a:p>
            <a:pPr algn="ctr">
              <a:lnSpc>
                <a:spcPct val="70000"/>
              </a:lnSpc>
              <a:spcBef>
                <a:spcPct val="10000"/>
              </a:spcBef>
              <a:buFont typeface="Symbol" pitchFamily="18" charset="2"/>
              <a:buNone/>
            </a:pPr>
            <a:endParaRPr lang="en-US" sz="2400" b="1" dirty="0">
              <a:solidFill>
                <a:srgbClr val="000000"/>
              </a:solidFill>
              <a:latin typeface="Times New Roman" pitchFamily="18" charset="0"/>
            </a:endParaRPr>
          </a:p>
          <a:p>
            <a:pPr algn="ctr">
              <a:lnSpc>
                <a:spcPct val="70000"/>
              </a:lnSpc>
              <a:spcBef>
                <a:spcPct val="10000"/>
              </a:spcBef>
              <a:buFont typeface="Symbol" pitchFamily="18" charset="2"/>
              <a:buNone/>
            </a:pPr>
            <a:r>
              <a:rPr lang="en-US" sz="2800" b="1" dirty="0">
                <a:solidFill>
                  <a:srgbClr val="CCFFFF"/>
                </a:solidFill>
                <a:latin typeface="Times New Roman" pitchFamily="18" charset="0"/>
              </a:rPr>
              <a:t>By 1900,  90% of the wealth in the U.S. was controlled by 10% of population.</a:t>
            </a:r>
          </a:p>
        </p:txBody>
      </p:sp>
      <p:sp>
        <p:nvSpPr>
          <p:cNvPr id="114696" name="AutoShape 8">
            <a:hlinkClick r:id="rId2" action="ppaction://hlinksldjump"/>
          </p:cNvPr>
          <p:cNvSpPr>
            <a:spLocks noChangeArrowheads="1"/>
          </p:cNvSpPr>
          <p:nvPr/>
        </p:nvSpPr>
        <p:spPr bwMode="auto">
          <a:xfrm>
            <a:off x="8763000" y="6553200"/>
            <a:ext cx="304800" cy="304800"/>
          </a:xfrm>
          <a:prstGeom prst="irregularSeal1">
            <a:avLst/>
          </a:prstGeom>
          <a:solidFill>
            <a:srgbClr val="FFFF99"/>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pic>
        <p:nvPicPr>
          <p:cNvPr id="114699" name="Picture 11"/>
          <p:cNvPicPr>
            <a:picLocks noChangeAspect="1" noChangeArrowheads="1"/>
          </p:cNvPicPr>
          <p:nvPr/>
        </p:nvPicPr>
        <p:blipFill>
          <a:blip r:embed="rId3" cstate="print"/>
          <a:srcRect/>
          <a:stretch>
            <a:fillRect/>
          </a:stretch>
        </p:blipFill>
        <p:spPr bwMode="auto">
          <a:xfrm>
            <a:off x="228600" y="685800"/>
            <a:ext cx="4267200" cy="3124200"/>
          </a:xfrm>
          <a:prstGeom prst="rect">
            <a:avLst/>
          </a:prstGeom>
          <a:noFill/>
          <a:ln w="12700" cap="sq">
            <a:noFill/>
            <a:miter lim="800000"/>
            <a:headEnd type="none" w="sm" len="sm"/>
            <a:tailEnd type="none" w="sm" len="sm"/>
          </a:ln>
          <a:effectLst/>
        </p:spPr>
      </p:pic>
      <p:pic>
        <p:nvPicPr>
          <p:cNvPr id="114700" name="Picture 12"/>
          <p:cNvPicPr>
            <a:picLocks noChangeAspect="1" noChangeArrowheads="1"/>
          </p:cNvPicPr>
          <p:nvPr/>
        </p:nvPicPr>
        <p:blipFill>
          <a:blip r:embed="rId4" cstate="print"/>
          <a:srcRect/>
          <a:stretch>
            <a:fillRect/>
          </a:stretch>
        </p:blipFill>
        <p:spPr bwMode="auto">
          <a:xfrm>
            <a:off x="4724400" y="685800"/>
            <a:ext cx="4191000" cy="3124200"/>
          </a:xfrm>
          <a:prstGeom prst="rect">
            <a:avLst/>
          </a:prstGeom>
          <a:noFill/>
          <a:ln w="12700" cap="sq">
            <a:noFill/>
            <a:miter lim="800000"/>
            <a:headEnd type="none" w="sm" len="sm"/>
            <a:tailEnd type="none" w="sm" len="sm"/>
          </a:ln>
          <a:effectLst/>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14694">
                                            <p:txEl>
                                              <p:pRg st="0" end="0"/>
                                            </p:txEl>
                                          </p:spTgt>
                                        </p:tgtEl>
                                        <p:attrNameLst>
                                          <p:attrName>style.visibility</p:attrName>
                                        </p:attrNameLst>
                                      </p:cBhvr>
                                      <p:to>
                                        <p:strVal val="visible"/>
                                      </p:to>
                                    </p:set>
                                    <p:anim calcmode="lin" valueType="num">
                                      <p:cBhvr additive="base">
                                        <p:cTn id="7" dur="500" fill="hold"/>
                                        <p:tgtEl>
                                          <p:spTgt spid="11469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469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14694">
                                            <p:txEl>
                                              <p:pRg st="2" end="2"/>
                                            </p:txEl>
                                          </p:spTgt>
                                        </p:tgtEl>
                                        <p:attrNameLst>
                                          <p:attrName>style.visibility</p:attrName>
                                        </p:attrNameLst>
                                      </p:cBhvr>
                                      <p:to>
                                        <p:strVal val="visible"/>
                                      </p:to>
                                    </p:set>
                                    <p:anim calcmode="lin" valueType="num">
                                      <p:cBhvr additive="base">
                                        <p:cTn id="13" dur="500" fill="hold"/>
                                        <p:tgtEl>
                                          <p:spTgt spid="11469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469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14694">
                                            <p:txEl>
                                              <p:pRg st="4" end="4"/>
                                            </p:txEl>
                                          </p:spTgt>
                                        </p:tgtEl>
                                        <p:attrNameLst>
                                          <p:attrName>style.visibility</p:attrName>
                                        </p:attrNameLst>
                                      </p:cBhvr>
                                      <p:to>
                                        <p:strVal val="visible"/>
                                      </p:to>
                                    </p:set>
                                    <p:anim calcmode="lin" valueType="num">
                                      <p:cBhvr additive="base">
                                        <p:cTn id="19" dur="500" fill="hold"/>
                                        <p:tgtEl>
                                          <p:spTgt spid="11469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469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4"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dirty="0" smtClean="0"/>
              <a:t>EARLY LABOR EFFORTS </a:t>
            </a:r>
          </a:p>
        </p:txBody>
      </p:sp>
      <p:sp>
        <p:nvSpPr>
          <p:cNvPr id="112643" name="Rectangle 3"/>
          <p:cNvSpPr>
            <a:spLocks noGrp="1" noChangeArrowheads="1"/>
          </p:cNvSpPr>
          <p:nvPr>
            <p:ph sz="quarter" idx="1"/>
          </p:nvPr>
        </p:nvSpPr>
        <p:spPr/>
        <p:txBody>
          <a:bodyPr/>
          <a:lstStyle/>
          <a:p>
            <a:pPr eaLnBrk="1" hangingPunct="1"/>
            <a:r>
              <a:rPr lang="en-US" dirty="0" smtClean="0"/>
              <a:t>THOUGH PRICES BEGIN TO FALL, FAMILIES STILL DO NOT MAKE ENOUGH</a:t>
            </a:r>
          </a:p>
          <a:p>
            <a:pPr eaLnBrk="1" hangingPunct="1"/>
            <a:r>
              <a:rPr lang="en-US" dirty="0" smtClean="0"/>
              <a:t>THEY BEGIN TO GO STRAIGHT TO THE COMPANY LEADERSHIP WITH COMPLANTS </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smtClean="0"/>
              <a:t>Tactics</a:t>
            </a:r>
          </a:p>
        </p:txBody>
      </p:sp>
      <p:sp>
        <p:nvSpPr>
          <p:cNvPr id="139267" name="Rectangle 3"/>
          <p:cNvSpPr>
            <a:spLocks noGrp="1" noChangeArrowheads="1"/>
          </p:cNvSpPr>
          <p:nvPr>
            <p:ph sz="quarter" idx="1"/>
          </p:nvPr>
        </p:nvSpPr>
        <p:spPr>
          <a:xfrm>
            <a:off x="914400" y="1447800"/>
            <a:ext cx="3749675" cy="4572000"/>
          </a:xfrm>
        </p:spPr>
        <p:txBody>
          <a:bodyPr/>
          <a:lstStyle/>
          <a:p>
            <a:pPr eaLnBrk="1" hangingPunct="1"/>
            <a:r>
              <a:rPr lang="en-US" sz="2700" smtClean="0"/>
              <a:t>Collective Bargaining</a:t>
            </a:r>
          </a:p>
          <a:p>
            <a:pPr eaLnBrk="1" hangingPunct="1"/>
            <a:r>
              <a:rPr lang="en-US" sz="2700" smtClean="0"/>
              <a:t>Blacklisting</a:t>
            </a:r>
          </a:p>
          <a:p>
            <a:pPr eaLnBrk="1" hangingPunct="1"/>
            <a:r>
              <a:rPr lang="en-US" sz="2700" smtClean="0"/>
              <a:t>Open Shops</a:t>
            </a:r>
          </a:p>
          <a:p>
            <a:pPr eaLnBrk="1" hangingPunct="1"/>
            <a:r>
              <a:rPr lang="en-US" sz="2700" smtClean="0"/>
              <a:t>Closed Shops</a:t>
            </a:r>
          </a:p>
        </p:txBody>
      </p:sp>
      <p:pic>
        <p:nvPicPr>
          <p:cNvPr id="139268" name="Picture 6" descr="http://us.123rf.com/400wm/400/400/slyvana/slyvana1009/slyvana100900036/7905457-collective-bargaining-postal-issue-labor-and-management-collective-bargaining-law-was-enacted-in-193.jpg"/>
          <p:cNvPicPr>
            <a:picLocks noChangeAspect="1" noChangeArrowheads="1"/>
          </p:cNvPicPr>
          <p:nvPr/>
        </p:nvPicPr>
        <p:blipFill>
          <a:blip r:embed="rId2" cstate="print"/>
          <a:srcRect/>
          <a:stretch>
            <a:fillRect/>
          </a:stretch>
        </p:blipFill>
        <p:spPr bwMode="auto">
          <a:xfrm>
            <a:off x="4800600" y="304800"/>
            <a:ext cx="3733800" cy="2501900"/>
          </a:xfrm>
          <a:prstGeom prst="rect">
            <a:avLst/>
          </a:prstGeom>
          <a:noFill/>
          <a:ln w="9525">
            <a:noFill/>
            <a:miter lim="800000"/>
            <a:headEnd/>
            <a:tailEnd/>
          </a:ln>
        </p:spPr>
      </p:pic>
      <p:pic>
        <p:nvPicPr>
          <p:cNvPr id="139269" name="Picture 8" descr="http://www.permanentculturenow.com/wp-content/uploads/2013/05/blacklisting.jpg"/>
          <p:cNvPicPr>
            <a:picLocks noChangeAspect="1" noChangeArrowheads="1"/>
          </p:cNvPicPr>
          <p:nvPr/>
        </p:nvPicPr>
        <p:blipFill>
          <a:blip r:embed="rId3" cstate="print"/>
          <a:srcRect/>
          <a:stretch>
            <a:fillRect/>
          </a:stretch>
        </p:blipFill>
        <p:spPr bwMode="auto">
          <a:xfrm>
            <a:off x="4800600" y="2895600"/>
            <a:ext cx="3657600" cy="2743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z="6000" b="1" u="sng" smtClean="0">
                <a:solidFill>
                  <a:srgbClr val="C00000"/>
                </a:solidFill>
                <a:latin typeface="Clarendon Condensed"/>
              </a:rPr>
              <a:t>America’s Reaction</a:t>
            </a:r>
          </a:p>
        </p:txBody>
      </p:sp>
      <p:sp>
        <p:nvSpPr>
          <p:cNvPr id="18435" name="Rectangle 3"/>
          <p:cNvSpPr>
            <a:spLocks noGrp="1" noChangeArrowheads="1"/>
          </p:cNvSpPr>
          <p:nvPr>
            <p:ph sz="quarter" idx="1"/>
          </p:nvPr>
        </p:nvSpPr>
        <p:spPr>
          <a:xfrm>
            <a:off x="381000" y="1752600"/>
            <a:ext cx="8229600" cy="5105400"/>
          </a:xfrm>
        </p:spPr>
        <p:txBody>
          <a:bodyPr/>
          <a:lstStyle/>
          <a:p>
            <a:pPr eaLnBrk="1" hangingPunct="1"/>
            <a:r>
              <a:rPr lang="en-US" sz="4000" i="1" smtClean="0">
                <a:solidFill>
                  <a:schemeClr val="bg1"/>
                </a:solidFill>
                <a:latin typeface="Clarendon Condensed"/>
              </a:rPr>
              <a:t>“</a:t>
            </a:r>
            <a:r>
              <a:rPr lang="en-US" sz="4000" i="1" smtClean="0">
                <a:solidFill>
                  <a:srgbClr val="C00000"/>
                </a:solidFill>
                <a:latin typeface="Clarendon Condensed"/>
              </a:rPr>
              <a:t>Self-made man”</a:t>
            </a:r>
            <a:r>
              <a:rPr lang="en-US" sz="4000" smtClean="0">
                <a:solidFill>
                  <a:srgbClr val="C00000"/>
                </a:solidFill>
                <a:latin typeface="Clarendon Condensed"/>
              </a:rPr>
              <a:t> concept built the country.</a:t>
            </a:r>
          </a:p>
          <a:p>
            <a:pPr eaLnBrk="1" hangingPunct="1"/>
            <a:r>
              <a:rPr lang="en-US" sz="4000" smtClean="0">
                <a:solidFill>
                  <a:srgbClr val="C00000"/>
                </a:solidFill>
                <a:latin typeface="Clarendon Condensed"/>
              </a:rPr>
              <a:t>“</a:t>
            </a:r>
            <a:r>
              <a:rPr lang="en-US" sz="4000" b="1" smtClean="0">
                <a:solidFill>
                  <a:srgbClr val="C00000"/>
                </a:solidFill>
                <a:latin typeface="Clarendon Condensed"/>
              </a:rPr>
              <a:t>Rugged Individualism</a:t>
            </a:r>
            <a:r>
              <a:rPr lang="en-US" sz="4000" smtClean="0">
                <a:solidFill>
                  <a:srgbClr val="C00000"/>
                </a:solidFill>
                <a:latin typeface="Clarendon Condensed"/>
              </a:rPr>
              <a:t>” is good.</a:t>
            </a:r>
          </a:p>
          <a:p>
            <a:pPr eaLnBrk="1" hangingPunct="1">
              <a:buFontTx/>
              <a:buNone/>
            </a:pPr>
            <a:endParaRPr lang="en-US" sz="2000" smtClean="0">
              <a:solidFill>
                <a:srgbClr val="C00000"/>
              </a:solidFill>
            </a:endParaRPr>
          </a:p>
          <a:p>
            <a:pPr eaLnBrk="1" hangingPunct="1">
              <a:buFontTx/>
              <a:buNone/>
            </a:pPr>
            <a:r>
              <a:rPr lang="en-US" sz="3600" b="1" u="sng" smtClean="0">
                <a:solidFill>
                  <a:srgbClr val="C00000"/>
                </a:solidFill>
                <a:latin typeface="Clarendon Condensed"/>
              </a:rPr>
              <a:t>Wealth</a:t>
            </a:r>
            <a:r>
              <a:rPr lang="en-US" smtClean="0">
                <a:solidFill>
                  <a:srgbClr val="C00000"/>
                </a:solidFill>
                <a:latin typeface="Clarendon Condensed"/>
              </a:rPr>
              <a:t> is the reward for hard work and ability.</a:t>
            </a:r>
          </a:p>
          <a:p>
            <a:pPr eaLnBrk="1" hangingPunct="1">
              <a:buFontTx/>
              <a:buNone/>
            </a:pPr>
            <a:endParaRPr lang="en-US" sz="2000" smtClean="0">
              <a:solidFill>
                <a:srgbClr val="C00000"/>
              </a:solidFill>
              <a:latin typeface="Clarendon Condensed"/>
            </a:endParaRPr>
          </a:p>
          <a:p>
            <a:pPr eaLnBrk="1" hangingPunct="1">
              <a:buFontTx/>
              <a:buNone/>
            </a:pPr>
            <a:r>
              <a:rPr lang="en-US" sz="3600" b="1" u="sng" smtClean="0">
                <a:solidFill>
                  <a:srgbClr val="C00000"/>
                </a:solidFill>
                <a:latin typeface="Clarendon Condensed"/>
              </a:rPr>
              <a:t>Failure</a:t>
            </a:r>
            <a:r>
              <a:rPr lang="en-US" smtClean="0">
                <a:solidFill>
                  <a:srgbClr val="C00000"/>
                </a:solidFill>
                <a:latin typeface="Clarendon Condensed"/>
              </a:rPr>
              <a:t> is due to lack of ability and laziness.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p:cTn id="7" dur="1000" fill="hold"/>
                                        <p:tgtEl>
                                          <p:spTgt spid="18435">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8435">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84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anim calcmode="lin" valueType="num">
                                      <p:cBhvr>
                                        <p:cTn id="15" dur="1000" fill="hold"/>
                                        <p:tgtEl>
                                          <p:spTgt spid="18435">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8435">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8435">
                                            <p:txEl>
                                              <p:pRg st="1" end="1"/>
                                            </p:txEl>
                                          </p:spTgt>
                                        </p:tgtEl>
                                        <p:attrNameLst>
                                          <p:attrName>ppt_y</p:attrName>
                                        </p:attrNameLst>
                                      </p:cBhvr>
                                      <p:tavLst>
                                        <p:tav tm="0">
                                          <p:val>
                                            <p:strVal val="#ppt_y"/>
                                          </p:val>
                                        </p:tav>
                                        <p:tav tm="100000">
                                          <p:val>
                                            <p:strVal val="#ppt_y"/>
                                          </p:val>
                                        </p:tav>
                                      </p:tavLst>
                                    </p:anim>
                                    <p:animEffect transition="in" filter="fade">
                                      <p:cBhvr>
                                        <p:cTn id="18" dur="1000"/>
                                        <p:tgtEl>
                                          <p:spTgt spid="1843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animEffect transition="in" filter="fade">
                                      <p:cBhvr>
                                        <p:cTn id="23" dur="2000"/>
                                        <p:tgtEl>
                                          <p:spTgt spid="1843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5">
                                            <p:txEl>
                                              <p:pRg st="5" end="5"/>
                                            </p:txEl>
                                          </p:spTgt>
                                        </p:tgtEl>
                                        <p:attrNameLst>
                                          <p:attrName>style.visibility</p:attrName>
                                        </p:attrNameLst>
                                      </p:cBhvr>
                                      <p:to>
                                        <p:strVal val="visible"/>
                                      </p:to>
                                    </p:set>
                                    <p:animEffect transition="in" filter="fade">
                                      <p:cBhvr>
                                        <p:cTn id="28" dur="2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508933"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solidFill>
                      <a:srgbClr val="000000"/>
                    </a:solidFill>
                    <a:latin typeface="Tahoma" pitchFamily="34" charset="0"/>
                  </a:endParaRPr>
                </a:p>
              </p:txBody>
            </p:sp>
            <p:sp>
              <p:nvSpPr>
                <p:cNvPr id="508934"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5" name="Group 7"/>
              <p:cNvGrpSpPr>
                <a:grpSpLocks/>
              </p:cNvGrpSpPr>
              <p:nvPr/>
            </p:nvGrpSpPr>
            <p:grpSpPr bwMode="auto">
              <a:xfrm>
                <a:off x="0" y="413"/>
                <a:ext cx="768" cy="506"/>
                <a:chOff x="0" y="413"/>
                <a:chExt cx="768" cy="506"/>
              </a:xfrm>
            </p:grpSpPr>
            <p:sp>
              <p:nvSpPr>
                <p:cNvPr id="508936"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pPr algn="ctr"/>
                  <a:endParaRPr lang="en-US" sz="2800">
                    <a:solidFill>
                      <a:srgbClr val="000000"/>
                    </a:solidFill>
                    <a:latin typeface="Tahoma" pitchFamily="34" charset="0"/>
                  </a:endParaRPr>
                </a:p>
              </p:txBody>
            </p:sp>
            <p:sp>
              <p:nvSpPr>
                <p:cNvPr id="508937"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6" name="Group 10"/>
              <p:cNvGrpSpPr>
                <a:grpSpLocks/>
              </p:cNvGrpSpPr>
              <p:nvPr/>
            </p:nvGrpSpPr>
            <p:grpSpPr bwMode="auto">
              <a:xfrm>
                <a:off x="768" y="413"/>
                <a:ext cx="1678" cy="506"/>
                <a:chOff x="768" y="413"/>
                <a:chExt cx="1678" cy="506"/>
              </a:xfrm>
            </p:grpSpPr>
            <p:sp>
              <p:nvSpPr>
                <p:cNvPr id="508939"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endParaRPr lang="en-US" sz="2000" b="1">
                    <a:solidFill>
                      <a:srgbClr val="000000"/>
                    </a:solidFill>
                    <a:latin typeface="Tahoma" pitchFamily="34" charset="0"/>
                    <a:cs typeface="Times New Roman" pitchFamily="18" charset="0"/>
                  </a:endParaRPr>
                </a:p>
                <a:p>
                  <a:endParaRPr lang="en-US" sz="2000" b="1">
                    <a:solidFill>
                      <a:srgbClr val="000000"/>
                    </a:solidFill>
                    <a:latin typeface="Tahoma" pitchFamily="34" charset="0"/>
                  </a:endParaRPr>
                </a:p>
              </p:txBody>
            </p:sp>
            <p:sp>
              <p:nvSpPr>
                <p:cNvPr id="508940"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7" name="Group 13"/>
              <p:cNvGrpSpPr>
                <a:grpSpLocks/>
              </p:cNvGrpSpPr>
              <p:nvPr/>
            </p:nvGrpSpPr>
            <p:grpSpPr bwMode="auto">
              <a:xfrm>
                <a:off x="0" y="931"/>
                <a:ext cx="768" cy="736"/>
                <a:chOff x="0" y="931"/>
                <a:chExt cx="768" cy="736"/>
              </a:xfrm>
            </p:grpSpPr>
            <p:sp>
              <p:nvSpPr>
                <p:cNvPr id="508942"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pPr algn="ctr"/>
                  <a:endParaRPr lang="en-US" sz="2800" b="1" i="1">
                    <a:solidFill>
                      <a:srgbClr val="000000"/>
                    </a:solidFill>
                    <a:latin typeface="Tahoma" pitchFamily="34" charset="0"/>
                    <a:cs typeface="Arial" charset="0"/>
                  </a:endParaRPr>
                </a:p>
                <a:p>
                  <a:pPr algn="ctr"/>
                  <a:endParaRPr lang="en-US" sz="2400" i="1">
                    <a:solidFill>
                      <a:srgbClr val="000000"/>
                    </a:solidFill>
                    <a:latin typeface="Tahoma" pitchFamily="34" charset="0"/>
                  </a:endParaRPr>
                </a:p>
              </p:txBody>
            </p:sp>
            <p:sp>
              <p:nvSpPr>
                <p:cNvPr id="508943"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8" name="Group 16"/>
              <p:cNvGrpSpPr>
                <a:grpSpLocks/>
              </p:cNvGrpSpPr>
              <p:nvPr/>
            </p:nvGrpSpPr>
            <p:grpSpPr bwMode="auto">
              <a:xfrm>
                <a:off x="768" y="931"/>
                <a:ext cx="1678" cy="736"/>
                <a:chOff x="768" y="931"/>
                <a:chExt cx="1678" cy="736"/>
              </a:xfrm>
            </p:grpSpPr>
            <p:sp>
              <p:nvSpPr>
                <p:cNvPr id="508945"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endParaRPr lang="en-US" sz="2000" b="1">
                    <a:solidFill>
                      <a:srgbClr val="0000FF"/>
                    </a:solidFill>
                    <a:effectLst>
                      <a:outerShdw blurRad="38100" dist="38100" dir="2700000" algn="tl">
                        <a:srgbClr val="C0C0C0"/>
                      </a:outerShdw>
                    </a:effectLst>
                    <a:latin typeface="Tahoma" pitchFamily="34" charset="0"/>
                    <a:cs typeface="Times New Roman" pitchFamily="18" charset="0"/>
                  </a:endParaRPr>
                </a:p>
              </p:txBody>
            </p:sp>
            <p:sp>
              <p:nvSpPr>
                <p:cNvPr id="508946"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9" name="Group 19"/>
              <p:cNvGrpSpPr>
                <a:grpSpLocks/>
              </p:cNvGrpSpPr>
              <p:nvPr/>
            </p:nvGrpSpPr>
            <p:grpSpPr bwMode="auto">
              <a:xfrm>
                <a:off x="0" y="1679"/>
                <a:ext cx="768" cy="736"/>
                <a:chOff x="0" y="1679"/>
                <a:chExt cx="768" cy="736"/>
              </a:xfrm>
            </p:grpSpPr>
            <p:sp>
              <p:nvSpPr>
                <p:cNvPr id="508948"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pPr algn="ctr"/>
                  <a:endParaRPr lang="en-US" sz="2800" i="1">
                    <a:solidFill>
                      <a:srgbClr val="0000FF"/>
                    </a:solidFill>
                    <a:effectLst>
                      <a:outerShdw blurRad="38100" dist="38100" dir="2700000" algn="tl">
                        <a:srgbClr val="C0C0C0"/>
                      </a:outerShdw>
                    </a:effectLst>
                    <a:latin typeface="Tahoma" pitchFamily="34" charset="0"/>
                    <a:cs typeface="Times New Roman" pitchFamily="18" charset="0"/>
                  </a:endParaRPr>
                </a:p>
                <a:p>
                  <a:pPr algn="ctr"/>
                  <a:endParaRPr lang="en-US" sz="2400">
                    <a:solidFill>
                      <a:srgbClr val="000000"/>
                    </a:solidFill>
                    <a:latin typeface="Tahoma" pitchFamily="34" charset="0"/>
                  </a:endParaRPr>
                </a:p>
              </p:txBody>
            </p:sp>
            <p:sp>
              <p:nvSpPr>
                <p:cNvPr id="508949"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0" name="Group 22"/>
              <p:cNvGrpSpPr>
                <a:grpSpLocks/>
              </p:cNvGrpSpPr>
              <p:nvPr/>
            </p:nvGrpSpPr>
            <p:grpSpPr bwMode="auto">
              <a:xfrm>
                <a:off x="768" y="1679"/>
                <a:ext cx="1678" cy="736"/>
                <a:chOff x="768" y="1679"/>
                <a:chExt cx="1678" cy="736"/>
              </a:xfrm>
            </p:grpSpPr>
            <p:sp>
              <p:nvSpPr>
                <p:cNvPr id="508951"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endParaRPr lang="en-US" sz="2000" b="1">
                    <a:solidFill>
                      <a:srgbClr val="000000"/>
                    </a:solidFill>
                    <a:latin typeface="Tahoma" pitchFamily="34" charset="0"/>
                    <a:cs typeface="Times New Roman" pitchFamily="18" charset="0"/>
                  </a:endParaRPr>
                </a:p>
              </p:txBody>
            </p:sp>
            <p:sp>
              <p:nvSpPr>
                <p:cNvPr id="508952"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1" name="Group 25"/>
              <p:cNvGrpSpPr>
                <a:grpSpLocks/>
              </p:cNvGrpSpPr>
              <p:nvPr/>
            </p:nvGrpSpPr>
            <p:grpSpPr bwMode="auto">
              <a:xfrm>
                <a:off x="0" y="2427"/>
                <a:ext cx="768" cy="851"/>
                <a:chOff x="0" y="2427"/>
                <a:chExt cx="768" cy="851"/>
              </a:xfrm>
            </p:grpSpPr>
            <p:sp>
              <p:nvSpPr>
                <p:cNvPr id="508954"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pPr algn="ctr"/>
                  <a:endParaRPr lang="en-US" sz="2800" i="1">
                    <a:solidFill>
                      <a:srgbClr val="000000"/>
                    </a:solidFill>
                    <a:latin typeface="Tahoma" pitchFamily="34" charset="0"/>
                    <a:cs typeface="Times New Roman" pitchFamily="18" charset="0"/>
                  </a:endParaRPr>
                </a:p>
                <a:p>
                  <a:pPr algn="ctr"/>
                  <a:endParaRPr lang="en-US" sz="2000">
                    <a:solidFill>
                      <a:srgbClr val="000000"/>
                    </a:solidFill>
                    <a:latin typeface="Tahoma" pitchFamily="34" charset="0"/>
                  </a:endParaRPr>
                </a:p>
              </p:txBody>
            </p:sp>
            <p:sp>
              <p:nvSpPr>
                <p:cNvPr id="508955"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2" name="Group 28"/>
              <p:cNvGrpSpPr>
                <a:grpSpLocks/>
              </p:cNvGrpSpPr>
              <p:nvPr/>
            </p:nvGrpSpPr>
            <p:grpSpPr bwMode="auto">
              <a:xfrm>
                <a:off x="768" y="2427"/>
                <a:ext cx="1678" cy="851"/>
                <a:chOff x="768" y="2427"/>
                <a:chExt cx="1678" cy="851"/>
              </a:xfrm>
            </p:grpSpPr>
            <p:sp>
              <p:nvSpPr>
                <p:cNvPr id="508957"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endParaRPr lang="en-US" sz="2000" b="1">
                    <a:solidFill>
                      <a:srgbClr val="990000"/>
                    </a:solidFill>
                    <a:effectLst>
                      <a:outerShdw blurRad="38100" dist="38100" dir="2700000" algn="tl">
                        <a:srgbClr val="C0C0C0"/>
                      </a:outerShdw>
                    </a:effectLst>
                    <a:latin typeface="Tahoma" pitchFamily="34" charset="0"/>
                    <a:cs typeface="Times New Roman" pitchFamily="18" charset="0"/>
                  </a:endParaRPr>
                </a:p>
              </p:txBody>
            </p:sp>
            <p:sp>
              <p:nvSpPr>
                <p:cNvPr id="508958"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sp>
          <p:nvSpPr>
            <p:cNvPr id="508959"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sp>
        <p:nvSpPr>
          <p:cNvPr id="508960" name="WordArt 32"/>
          <p:cNvSpPr>
            <a:spLocks noChangeArrowheads="1" noChangeShapeType="1" noTextEdit="1"/>
          </p:cNvSpPr>
          <p:nvPr/>
        </p:nvSpPr>
        <p:spPr bwMode="auto">
          <a:xfrm>
            <a:off x="152400" y="152400"/>
            <a:ext cx="8839200" cy="533400"/>
          </a:xfrm>
          <a:prstGeom prst="rect">
            <a:avLst/>
          </a:prstGeom>
        </p:spPr>
        <p:txBody>
          <a:bodyPr wrap="none" fromWordArt="1">
            <a:prstTxWarp prst="textChevron">
              <a:avLst>
                <a:gd name="adj" fmla="val 25000"/>
              </a:avLst>
            </a:prstTxWarp>
          </a:bodyPr>
          <a:lstStyle/>
          <a:p>
            <a:pPr algn="ctr"/>
            <a:r>
              <a:rPr lang="en-US" sz="3600" b="1" kern="10">
                <a:ln w="19050">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LABOR UNIONS</a:t>
            </a:r>
          </a:p>
        </p:txBody>
      </p:sp>
      <p:sp>
        <p:nvSpPr>
          <p:cNvPr id="508961" name="Text Box 33"/>
          <p:cNvSpPr txBox="1">
            <a:spLocks noChangeArrowheads="1"/>
          </p:cNvSpPr>
          <p:nvPr/>
        </p:nvSpPr>
        <p:spPr bwMode="auto">
          <a:xfrm>
            <a:off x="2895600" y="3779838"/>
            <a:ext cx="6248400" cy="1187450"/>
          </a:xfrm>
          <a:prstGeom prst="rect">
            <a:avLst/>
          </a:prstGeom>
          <a:noFill/>
          <a:ln w="9525">
            <a:noFill/>
            <a:miter lim="800000"/>
            <a:headEnd/>
            <a:tailEnd/>
          </a:ln>
          <a:effectLst/>
        </p:spPr>
        <p:txBody>
          <a:bodyPr>
            <a:spAutoFit/>
          </a:bodyPr>
          <a:lstStyle/>
          <a:p>
            <a:pPr algn="ctr"/>
            <a:r>
              <a:rPr lang="en-US" sz="2400" b="1">
                <a:solidFill>
                  <a:srgbClr val="000000"/>
                </a:solidFill>
                <a:latin typeface="Tahoma" pitchFamily="34" charset="0"/>
              </a:rPr>
              <a:t>People refuse to buy a company's product until the company meets demands.</a:t>
            </a:r>
            <a:r>
              <a:rPr lang="en-US" sz="2400">
                <a:solidFill>
                  <a:srgbClr val="000000"/>
                </a:solidFill>
                <a:latin typeface="Times New Roman" pitchFamily="18" charset="0"/>
              </a:rPr>
              <a:t> </a:t>
            </a:r>
          </a:p>
        </p:txBody>
      </p:sp>
      <p:sp>
        <p:nvSpPr>
          <p:cNvPr id="508962" name="Text Box 34"/>
          <p:cNvSpPr txBox="1">
            <a:spLocks noChangeArrowheads="1"/>
          </p:cNvSpPr>
          <p:nvPr/>
        </p:nvSpPr>
        <p:spPr bwMode="auto">
          <a:xfrm>
            <a:off x="0" y="3886200"/>
            <a:ext cx="2819400" cy="519113"/>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Boycott</a:t>
            </a:r>
            <a:endParaRPr lang="en-US" sz="2400">
              <a:solidFill>
                <a:srgbClr val="000000"/>
              </a:solidFill>
              <a:latin typeface="Times New Roman" pitchFamily="18" charset="0"/>
            </a:endParaRPr>
          </a:p>
        </p:txBody>
      </p:sp>
      <p:sp>
        <p:nvSpPr>
          <p:cNvPr id="508963" name="Text Box 35"/>
          <p:cNvSpPr txBox="1">
            <a:spLocks noChangeArrowheads="1"/>
          </p:cNvSpPr>
          <p:nvPr/>
        </p:nvSpPr>
        <p:spPr bwMode="auto">
          <a:xfrm>
            <a:off x="0" y="2286000"/>
            <a:ext cx="2819400" cy="1066800"/>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Labor Strike</a:t>
            </a:r>
            <a:endParaRPr lang="en-US" sz="2800" i="1">
              <a:solidFill>
                <a:srgbClr val="000000"/>
              </a:solidFill>
              <a:latin typeface="Tahoma" pitchFamily="34" charset="0"/>
              <a:cs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08964" name="Text Box 36"/>
          <p:cNvSpPr txBox="1">
            <a:spLocks noChangeArrowheads="1"/>
          </p:cNvSpPr>
          <p:nvPr/>
        </p:nvSpPr>
        <p:spPr bwMode="auto">
          <a:xfrm>
            <a:off x="2895600" y="1752600"/>
            <a:ext cx="6248400" cy="1311275"/>
          </a:xfrm>
          <a:prstGeom prst="rect">
            <a:avLst/>
          </a:prstGeom>
          <a:noFill/>
          <a:ln w="9525">
            <a:noFill/>
            <a:miter lim="800000"/>
            <a:headEnd/>
            <a:tailEnd/>
          </a:ln>
          <a:effectLst/>
        </p:spPr>
        <p:txBody>
          <a:bodyPr>
            <a:spAutoFit/>
          </a:bodyPr>
          <a:lstStyle/>
          <a:p>
            <a:pPr algn="ctr">
              <a:spcBef>
                <a:spcPct val="50000"/>
              </a:spcBef>
            </a:pP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00"/>
                </a:solidFill>
                <a:latin typeface="Tahoma" pitchFamily="34" charset="0"/>
                <a:cs typeface="Times New Roman" pitchFamily="18" charset="0"/>
              </a:rPr>
              <a:t>The unions' method for having their demands met. Workers stop working until the conditions are met. It is a very effective form of attack. </a:t>
            </a:r>
          </a:p>
        </p:txBody>
      </p:sp>
      <p:sp>
        <p:nvSpPr>
          <p:cNvPr id="508965" name="Text Box 37"/>
          <p:cNvSpPr txBox="1">
            <a:spLocks noChangeArrowheads="1"/>
          </p:cNvSpPr>
          <p:nvPr/>
        </p:nvSpPr>
        <p:spPr bwMode="auto">
          <a:xfrm>
            <a:off x="0" y="990600"/>
            <a:ext cx="2819400" cy="1066800"/>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Labor Union</a:t>
            </a:r>
            <a:endParaRPr lang="en-US" sz="2800" i="1">
              <a:solidFill>
                <a:srgbClr val="000000"/>
              </a:solidFill>
              <a:latin typeface="Tahoma" pitchFamily="34" charset="0"/>
              <a:cs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08966" name="Text Box 38"/>
          <p:cNvSpPr txBox="1">
            <a:spLocks noChangeArrowheads="1"/>
          </p:cNvSpPr>
          <p:nvPr/>
        </p:nvSpPr>
        <p:spPr bwMode="auto">
          <a:xfrm>
            <a:off x="2895600" y="898525"/>
            <a:ext cx="6248400" cy="1006475"/>
          </a:xfrm>
          <a:prstGeom prst="rect">
            <a:avLst/>
          </a:prstGeom>
          <a:noFill/>
          <a:ln w="9525">
            <a:noFill/>
            <a:miter lim="800000"/>
            <a:headEnd/>
            <a:tailEnd/>
          </a:ln>
          <a:effectLst/>
        </p:spPr>
        <p:txBody>
          <a:bodyPr>
            <a:spAutoFit/>
          </a:bodyPr>
          <a:lstStyle/>
          <a:p>
            <a:pPr algn="ctr">
              <a:spcBef>
                <a:spcPct val="50000"/>
              </a:spcBef>
            </a:pPr>
            <a:r>
              <a:rPr lang="en-US" sz="2000" b="1">
                <a:solidFill>
                  <a:srgbClr val="000000"/>
                </a:solidFill>
                <a:latin typeface="Tahoma" pitchFamily="34" charset="0"/>
                <a:cs typeface="Times New Roman" pitchFamily="18" charset="0"/>
              </a:rPr>
              <a:t>Workers who organize against their employers to seek better wages and working conditions for wage earners.</a:t>
            </a:r>
          </a:p>
        </p:txBody>
      </p:sp>
      <p:sp>
        <p:nvSpPr>
          <p:cNvPr id="508967" name="Text Box 39"/>
          <p:cNvSpPr txBox="1">
            <a:spLocks noChangeArrowheads="1"/>
          </p:cNvSpPr>
          <p:nvPr/>
        </p:nvSpPr>
        <p:spPr bwMode="auto">
          <a:xfrm>
            <a:off x="2895600" y="5227638"/>
            <a:ext cx="6248400" cy="1858962"/>
          </a:xfrm>
          <a:prstGeom prst="rect">
            <a:avLst/>
          </a:prstGeom>
          <a:noFill/>
          <a:ln w="9525">
            <a:noFill/>
            <a:miter lim="800000"/>
            <a:headEnd/>
            <a:tailEnd/>
          </a:ln>
          <a:effectLst/>
        </p:spPr>
        <p:txBody>
          <a:bodyPr>
            <a:spAutoFit/>
          </a:bodyPr>
          <a:lstStyle/>
          <a:p>
            <a:pPr algn="ctr"/>
            <a:r>
              <a:rPr lang="en-US" sz="2000" b="1">
                <a:solidFill>
                  <a:srgbClr val="000000"/>
                </a:solidFill>
                <a:latin typeface="Tahoma" pitchFamily="34" charset="0"/>
                <a:cs typeface="Times New Roman" pitchFamily="18" charset="0"/>
              </a:rPr>
              <a:t>New immigrants who would replace strikers and work for less pay.  Often violence would erupt between strikers and scabs who were trying to cross picket lines to work.</a:t>
            </a:r>
          </a:p>
          <a:p>
            <a:pPr>
              <a:spcBef>
                <a:spcPct val="50000"/>
              </a:spcBef>
            </a:pPr>
            <a:endParaRPr lang="en-US" sz="2400">
              <a:solidFill>
                <a:srgbClr val="000000"/>
              </a:solidFill>
              <a:latin typeface="Times New Roman" pitchFamily="18" charset="0"/>
            </a:endParaRPr>
          </a:p>
        </p:txBody>
      </p:sp>
      <p:sp>
        <p:nvSpPr>
          <p:cNvPr id="508968" name="Text Box 40"/>
          <p:cNvSpPr txBox="1">
            <a:spLocks noChangeArrowheads="1"/>
          </p:cNvSpPr>
          <p:nvPr/>
        </p:nvSpPr>
        <p:spPr bwMode="auto">
          <a:xfrm>
            <a:off x="0" y="5500688"/>
            <a:ext cx="2819400" cy="519112"/>
          </a:xfrm>
          <a:prstGeom prst="rect">
            <a:avLst/>
          </a:prstGeom>
          <a:noFill/>
          <a:ln w="9525">
            <a:noFill/>
            <a:miter lim="800000"/>
            <a:headEnd/>
            <a:tailEnd/>
          </a:ln>
          <a:effectLst/>
        </p:spPr>
        <p:txBody>
          <a:bodyPr>
            <a:spAutoFit/>
          </a:bodyPr>
          <a:lstStyle/>
          <a:p>
            <a:pPr algn="ctr">
              <a:spcBef>
                <a:spcPct val="50000"/>
              </a:spcBef>
            </a:pPr>
            <a:r>
              <a:rPr lang="en-US" sz="2800" b="1" i="1">
                <a:solidFill>
                  <a:srgbClr val="000000"/>
                </a:solidFill>
                <a:latin typeface="Tahoma" pitchFamily="34" charset="0"/>
                <a:cs typeface="Arial" charset="0"/>
              </a:rPr>
              <a:t>Scab Worker</a:t>
            </a:r>
          </a:p>
        </p:txBody>
      </p:sp>
      <p:sp>
        <p:nvSpPr>
          <p:cNvPr id="508969" name="AutoShape 41">
            <a:hlinkClick r:id="rId2" action="ppaction://hlinksldjump"/>
          </p:cNvPr>
          <p:cNvSpPr>
            <a:spLocks noChangeArrowheads="1"/>
          </p:cNvSpPr>
          <p:nvPr/>
        </p:nvSpPr>
        <p:spPr bwMode="auto">
          <a:xfrm>
            <a:off x="8610600" y="6553200"/>
            <a:ext cx="304800" cy="304800"/>
          </a:xfrm>
          <a:prstGeom prst="irregularSeal1">
            <a:avLst/>
          </a:prstGeom>
          <a:solidFill>
            <a:srgbClr val="0000FF"/>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8966"/>
                                        </p:tgtEl>
                                        <p:attrNameLst>
                                          <p:attrName>style.visibility</p:attrName>
                                        </p:attrNameLst>
                                      </p:cBhvr>
                                      <p:to>
                                        <p:strVal val="visible"/>
                                      </p:to>
                                    </p:set>
                                    <p:anim calcmode="lin" valueType="num">
                                      <p:cBhvr additive="base">
                                        <p:cTn id="7" dur="500" fill="hold"/>
                                        <p:tgtEl>
                                          <p:spTgt spid="508966"/>
                                        </p:tgtEl>
                                        <p:attrNameLst>
                                          <p:attrName>ppt_x</p:attrName>
                                        </p:attrNameLst>
                                      </p:cBhvr>
                                      <p:tavLst>
                                        <p:tav tm="0">
                                          <p:val>
                                            <p:strVal val="0-#ppt_w/2"/>
                                          </p:val>
                                        </p:tav>
                                        <p:tav tm="100000">
                                          <p:val>
                                            <p:strVal val="#ppt_x"/>
                                          </p:val>
                                        </p:tav>
                                      </p:tavLst>
                                    </p:anim>
                                    <p:anim calcmode="lin" valueType="num">
                                      <p:cBhvr additive="base">
                                        <p:cTn id="8" dur="500" fill="hold"/>
                                        <p:tgtEl>
                                          <p:spTgt spid="5089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8964"/>
                                        </p:tgtEl>
                                        <p:attrNameLst>
                                          <p:attrName>style.visibility</p:attrName>
                                        </p:attrNameLst>
                                      </p:cBhvr>
                                      <p:to>
                                        <p:strVal val="visible"/>
                                      </p:to>
                                    </p:set>
                                    <p:anim calcmode="lin" valueType="num">
                                      <p:cBhvr additive="base">
                                        <p:cTn id="13" dur="500" fill="hold"/>
                                        <p:tgtEl>
                                          <p:spTgt spid="508964"/>
                                        </p:tgtEl>
                                        <p:attrNameLst>
                                          <p:attrName>ppt_x</p:attrName>
                                        </p:attrNameLst>
                                      </p:cBhvr>
                                      <p:tavLst>
                                        <p:tav tm="0">
                                          <p:val>
                                            <p:strVal val="0-#ppt_w/2"/>
                                          </p:val>
                                        </p:tav>
                                        <p:tav tm="100000">
                                          <p:val>
                                            <p:strVal val="#ppt_x"/>
                                          </p:val>
                                        </p:tav>
                                      </p:tavLst>
                                    </p:anim>
                                    <p:anim calcmode="lin" valueType="num">
                                      <p:cBhvr additive="base">
                                        <p:cTn id="14" dur="500" fill="hold"/>
                                        <p:tgtEl>
                                          <p:spTgt spid="50896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8961"/>
                                        </p:tgtEl>
                                        <p:attrNameLst>
                                          <p:attrName>style.visibility</p:attrName>
                                        </p:attrNameLst>
                                      </p:cBhvr>
                                      <p:to>
                                        <p:strVal val="visible"/>
                                      </p:to>
                                    </p:set>
                                    <p:anim calcmode="lin" valueType="num">
                                      <p:cBhvr additive="base">
                                        <p:cTn id="19" dur="500" fill="hold"/>
                                        <p:tgtEl>
                                          <p:spTgt spid="508961"/>
                                        </p:tgtEl>
                                        <p:attrNameLst>
                                          <p:attrName>ppt_x</p:attrName>
                                        </p:attrNameLst>
                                      </p:cBhvr>
                                      <p:tavLst>
                                        <p:tav tm="0">
                                          <p:val>
                                            <p:strVal val="0-#ppt_w/2"/>
                                          </p:val>
                                        </p:tav>
                                        <p:tav tm="100000">
                                          <p:val>
                                            <p:strVal val="#ppt_x"/>
                                          </p:val>
                                        </p:tav>
                                      </p:tavLst>
                                    </p:anim>
                                    <p:anim calcmode="lin" valueType="num">
                                      <p:cBhvr additive="base">
                                        <p:cTn id="20" dur="500" fill="hold"/>
                                        <p:tgtEl>
                                          <p:spTgt spid="50896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8967"/>
                                        </p:tgtEl>
                                        <p:attrNameLst>
                                          <p:attrName>style.visibility</p:attrName>
                                        </p:attrNameLst>
                                      </p:cBhvr>
                                      <p:to>
                                        <p:strVal val="visible"/>
                                      </p:to>
                                    </p:set>
                                    <p:anim calcmode="lin" valueType="num">
                                      <p:cBhvr additive="base">
                                        <p:cTn id="25" dur="500" fill="hold"/>
                                        <p:tgtEl>
                                          <p:spTgt spid="508967"/>
                                        </p:tgtEl>
                                        <p:attrNameLst>
                                          <p:attrName>ppt_x</p:attrName>
                                        </p:attrNameLst>
                                      </p:cBhvr>
                                      <p:tavLst>
                                        <p:tav tm="0">
                                          <p:val>
                                            <p:strVal val="0-#ppt_w/2"/>
                                          </p:val>
                                        </p:tav>
                                        <p:tav tm="100000">
                                          <p:val>
                                            <p:strVal val="#ppt_x"/>
                                          </p:val>
                                        </p:tav>
                                      </p:tavLst>
                                    </p:anim>
                                    <p:anim calcmode="lin" valueType="num">
                                      <p:cBhvr additive="base">
                                        <p:cTn id="26" dur="500" fill="hold"/>
                                        <p:tgtEl>
                                          <p:spTgt spid="50896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08968"/>
                                        </p:tgtEl>
                                        <p:attrNameLst>
                                          <p:attrName>style.visibility</p:attrName>
                                        </p:attrNameLst>
                                      </p:cBhvr>
                                      <p:to>
                                        <p:strVal val="visible"/>
                                      </p:to>
                                    </p:set>
                                    <p:anim calcmode="lin" valueType="num">
                                      <p:cBhvr>
                                        <p:cTn id="31" dur="1000" fill="hold"/>
                                        <p:tgtEl>
                                          <p:spTgt spid="508968"/>
                                        </p:tgtEl>
                                        <p:attrNameLst>
                                          <p:attrName>ppt_w</p:attrName>
                                        </p:attrNameLst>
                                      </p:cBhvr>
                                      <p:tavLst>
                                        <p:tav tm="0">
                                          <p:val>
                                            <p:strVal val="#ppt_w*0.70"/>
                                          </p:val>
                                        </p:tav>
                                        <p:tav tm="100000">
                                          <p:val>
                                            <p:strVal val="#ppt_w"/>
                                          </p:val>
                                        </p:tav>
                                      </p:tavLst>
                                    </p:anim>
                                    <p:anim calcmode="lin" valueType="num">
                                      <p:cBhvr>
                                        <p:cTn id="32" dur="1000" fill="hold"/>
                                        <p:tgtEl>
                                          <p:spTgt spid="508968"/>
                                        </p:tgtEl>
                                        <p:attrNameLst>
                                          <p:attrName>ppt_h</p:attrName>
                                        </p:attrNameLst>
                                      </p:cBhvr>
                                      <p:tavLst>
                                        <p:tav tm="0">
                                          <p:val>
                                            <p:strVal val="#ppt_h"/>
                                          </p:val>
                                        </p:tav>
                                        <p:tav tm="100000">
                                          <p:val>
                                            <p:strVal val="#ppt_h"/>
                                          </p:val>
                                        </p:tav>
                                      </p:tavLst>
                                    </p:anim>
                                    <p:animEffect transition="in" filter="fade">
                                      <p:cBhvr>
                                        <p:cTn id="33" dur="1000"/>
                                        <p:tgtEl>
                                          <p:spTgt spid="5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61" grpId="0" autoUpdateAnimBg="0"/>
      <p:bldP spid="508964" grpId="0" autoUpdateAnimBg="0"/>
      <p:bldP spid="508966" grpId="0" autoUpdateAnimBg="0"/>
      <p:bldP spid="508967" grpId="0" autoUpdateAnimBg="0"/>
      <p:bldP spid="508968" grpId="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509957"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solidFill>
                      <a:srgbClr val="000000"/>
                    </a:solidFill>
                    <a:latin typeface="Tahoma" pitchFamily="34" charset="0"/>
                  </a:endParaRPr>
                </a:p>
              </p:txBody>
            </p:sp>
            <p:sp>
              <p:nvSpPr>
                <p:cNvPr id="509958"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5" name="Group 7"/>
              <p:cNvGrpSpPr>
                <a:grpSpLocks/>
              </p:cNvGrpSpPr>
              <p:nvPr/>
            </p:nvGrpSpPr>
            <p:grpSpPr bwMode="auto">
              <a:xfrm>
                <a:off x="0" y="413"/>
                <a:ext cx="768" cy="506"/>
                <a:chOff x="0" y="413"/>
                <a:chExt cx="768" cy="506"/>
              </a:xfrm>
            </p:grpSpPr>
            <p:sp>
              <p:nvSpPr>
                <p:cNvPr id="509960"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pPr algn="ctr"/>
                  <a:endParaRPr lang="en-US" sz="2800">
                    <a:solidFill>
                      <a:srgbClr val="000000"/>
                    </a:solidFill>
                    <a:latin typeface="Tahoma" pitchFamily="34" charset="0"/>
                  </a:endParaRPr>
                </a:p>
              </p:txBody>
            </p:sp>
            <p:sp>
              <p:nvSpPr>
                <p:cNvPr id="509961"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6" name="Group 10"/>
              <p:cNvGrpSpPr>
                <a:grpSpLocks/>
              </p:cNvGrpSpPr>
              <p:nvPr/>
            </p:nvGrpSpPr>
            <p:grpSpPr bwMode="auto">
              <a:xfrm>
                <a:off x="768" y="413"/>
                <a:ext cx="1678" cy="506"/>
                <a:chOff x="768" y="413"/>
                <a:chExt cx="1678" cy="506"/>
              </a:xfrm>
            </p:grpSpPr>
            <p:sp>
              <p:nvSpPr>
                <p:cNvPr id="509963"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endParaRPr lang="en-US" sz="2000" b="1" dirty="0">
                    <a:solidFill>
                      <a:srgbClr val="000000"/>
                    </a:solidFill>
                    <a:latin typeface="Tahoma" pitchFamily="34" charset="0"/>
                    <a:cs typeface="Times New Roman" pitchFamily="18" charset="0"/>
                  </a:endParaRPr>
                </a:p>
                <a:p>
                  <a:pPr algn="ctr"/>
                  <a:r>
                    <a:rPr lang="en-US" b="1" dirty="0">
                      <a:solidFill>
                        <a:srgbClr val="000000"/>
                      </a:solidFill>
                      <a:latin typeface="Tahoma" pitchFamily="34" charset="0"/>
                      <a:cs typeface="Times New Roman" pitchFamily="18" charset="0"/>
                    </a:rPr>
                    <a:t>A working establishment where only people belonging to the union are hired. It was done by the unions to protect their workers from cheap labor.</a:t>
                  </a:r>
                  <a:r>
                    <a:rPr lang="en-US" sz="2000" b="1" dirty="0">
                      <a:solidFill>
                        <a:srgbClr val="000000"/>
                      </a:solidFill>
                      <a:latin typeface="Tahoma" pitchFamily="34" charset="0"/>
                      <a:cs typeface="Times New Roman" pitchFamily="18" charset="0"/>
                    </a:rPr>
                    <a:t> </a:t>
                  </a:r>
                </a:p>
                <a:p>
                  <a:endParaRPr lang="en-US" sz="2000" b="1" dirty="0">
                    <a:solidFill>
                      <a:srgbClr val="000000"/>
                    </a:solidFill>
                    <a:latin typeface="Tahoma" pitchFamily="34" charset="0"/>
                  </a:endParaRPr>
                </a:p>
              </p:txBody>
            </p:sp>
            <p:sp>
              <p:nvSpPr>
                <p:cNvPr id="509964"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7" name="Group 13"/>
              <p:cNvGrpSpPr>
                <a:grpSpLocks/>
              </p:cNvGrpSpPr>
              <p:nvPr/>
            </p:nvGrpSpPr>
            <p:grpSpPr bwMode="auto">
              <a:xfrm>
                <a:off x="0" y="931"/>
                <a:ext cx="768" cy="736"/>
                <a:chOff x="0" y="931"/>
                <a:chExt cx="768" cy="736"/>
              </a:xfrm>
            </p:grpSpPr>
            <p:sp>
              <p:nvSpPr>
                <p:cNvPr id="509966"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pPr algn="ctr"/>
                  <a:endParaRPr lang="en-US" sz="2800" b="1" i="1">
                    <a:solidFill>
                      <a:srgbClr val="000000"/>
                    </a:solidFill>
                    <a:latin typeface="Tahoma" pitchFamily="34" charset="0"/>
                    <a:cs typeface="Arial" charset="0"/>
                  </a:endParaRPr>
                </a:p>
                <a:p>
                  <a:pPr algn="ctr"/>
                  <a:endParaRPr lang="en-US" sz="2400" i="1">
                    <a:solidFill>
                      <a:srgbClr val="000000"/>
                    </a:solidFill>
                    <a:latin typeface="Tahoma" pitchFamily="34" charset="0"/>
                  </a:endParaRPr>
                </a:p>
              </p:txBody>
            </p:sp>
            <p:sp>
              <p:nvSpPr>
                <p:cNvPr id="509967"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8" name="Group 16"/>
              <p:cNvGrpSpPr>
                <a:grpSpLocks/>
              </p:cNvGrpSpPr>
              <p:nvPr/>
            </p:nvGrpSpPr>
            <p:grpSpPr bwMode="auto">
              <a:xfrm>
                <a:off x="768" y="931"/>
                <a:ext cx="1678" cy="736"/>
                <a:chOff x="768" y="931"/>
                <a:chExt cx="1678" cy="736"/>
              </a:xfrm>
            </p:grpSpPr>
            <p:sp>
              <p:nvSpPr>
                <p:cNvPr id="509969"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endParaRPr lang="en-US" sz="2000" b="1">
                    <a:solidFill>
                      <a:srgbClr val="0000FF"/>
                    </a:solidFill>
                    <a:effectLst>
                      <a:outerShdw blurRad="38100" dist="38100" dir="2700000" algn="tl">
                        <a:srgbClr val="C0C0C0"/>
                      </a:outerShdw>
                    </a:effectLst>
                    <a:latin typeface="Tahoma" pitchFamily="34" charset="0"/>
                    <a:cs typeface="Times New Roman" pitchFamily="18" charset="0"/>
                  </a:endParaRPr>
                </a:p>
              </p:txBody>
            </p:sp>
            <p:sp>
              <p:nvSpPr>
                <p:cNvPr id="509970"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9" name="Group 19"/>
              <p:cNvGrpSpPr>
                <a:grpSpLocks/>
              </p:cNvGrpSpPr>
              <p:nvPr/>
            </p:nvGrpSpPr>
            <p:grpSpPr bwMode="auto">
              <a:xfrm>
                <a:off x="0" y="1679"/>
                <a:ext cx="768" cy="736"/>
                <a:chOff x="0" y="1679"/>
                <a:chExt cx="768" cy="736"/>
              </a:xfrm>
            </p:grpSpPr>
            <p:sp>
              <p:nvSpPr>
                <p:cNvPr id="509972"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pPr algn="ctr"/>
                  <a:endParaRPr lang="en-US" sz="2800" i="1">
                    <a:solidFill>
                      <a:srgbClr val="0000FF"/>
                    </a:solidFill>
                    <a:effectLst>
                      <a:outerShdw blurRad="38100" dist="38100" dir="2700000" algn="tl">
                        <a:srgbClr val="C0C0C0"/>
                      </a:outerShdw>
                    </a:effectLst>
                    <a:latin typeface="Tahoma" pitchFamily="34" charset="0"/>
                    <a:cs typeface="Times New Roman" pitchFamily="18" charset="0"/>
                  </a:endParaRPr>
                </a:p>
                <a:p>
                  <a:pPr algn="ctr"/>
                  <a:endParaRPr lang="en-US" sz="2400">
                    <a:solidFill>
                      <a:srgbClr val="000000"/>
                    </a:solidFill>
                    <a:latin typeface="Tahoma" pitchFamily="34" charset="0"/>
                  </a:endParaRPr>
                </a:p>
              </p:txBody>
            </p:sp>
            <p:sp>
              <p:nvSpPr>
                <p:cNvPr id="509973"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0" name="Group 22"/>
              <p:cNvGrpSpPr>
                <a:grpSpLocks/>
              </p:cNvGrpSpPr>
              <p:nvPr/>
            </p:nvGrpSpPr>
            <p:grpSpPr bwMode="auto">
              <a:xfrm>
                <a:off x="768" y="1679"/>
                <a:ext cx="1678" cy="736"/>
                <a:chOff x="768" y="1679"/>
                <a:chExt cx="1678" cy="736"/>
              </a:xfrm>
            </p:grpSpPr>
            <p:sp>
              <p:nvSpPr>
                <p:cNvPr id="509975"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endParaRPr lang="en-US" sz="2000" b="1">
                    <a:solidFill>
                      <a:srgbClr val="000000"/>
                    </a:solidFill>
                    <a:latin typeface="Tahoma" pitchFamily="34" charset="0"/>
                    <a:cs typeface="Times New Roman" pitchFamily="18" charset="0"/>
                  </a:endParaRPr>
                </a:p>
              </p:txBody>
            </p:sp>
            <p:sp>
              <p:nvSpPr>
                <p:cNvPr id="509976"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1" name="Group 25"/>
              <p:cNvGrpSpPr>
                <a:grpSpLocks/>
              </p:cNvGrpSpPr>
              <p:nvPr/>
            </p:nvGrpSpPr>
            <p:grpSpPr bwMode="auto">
              <a:xfrm>
                <a:off x="0" y="2427"/>
                <a:ext cx="768" cy="851"/>
                <a:chOff x="0" y="2427"/>
                <a:chExt cx="768" cy="851"/>
              </a:xfrm>
            </p:grpSpPr>
            <p:sp>
              <p:nvSpPr>
                <p:cNvPr id="509978"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pPr algn="ctr"/>
                  <a:endParaRPr lang="en-US" sz="2800" i="1">
                    <a:solidFill>
                      <a:srgbClr val="000000"/>
                    </a:solidFill>
                    <a:latin typeface="Tahoma" pitchFamily="34" charset="0"/>
                    <a:cs typeface="Times New Roman" pitchFamily="18" charset="0"/>
                  </a:endParaRPr>
                </a:p>
                <a:p>
                  <a:pPr algn="ctr"/>
                  <a:endParaRPr lang="en-US" sz="2000">
                    <a:solidFill>
                      <a:srgbClr val="000000"/>
                    </a:solidFill>
                    <a:latin typeface="Tahoma" pitchFamily="34" charset="0"/>
                  </a:endParaRPr>
                </a:p>
              </p:txBody>
            </p:sp>
            <p:sp>
              <p:nvSpPr>
                <p:cNvPr id="509979"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2" name="Group 28"/>
              <p:cNvGrpSpPr>
                <a:grpSpLocks/>
              </p:cNvGrpSpPr>
              <p:nvPr/>
            </p:nvGrpSpPr>
            <p:grpSpPr bwMode="auto">
              <a:xfrm>
                <a:off x="768" y="2427"/>
                <a:ext cx="1678" cy="851"/>
                <a:chOff x="768" y="2427"/>
                <a:chExt cx="1678" cy="851"/>
              </a:xfrm>
            </p:grpSpPr>
            <p:sp>
              <p:nvSpPr>
                <p:cNvPr id="509981"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endParaRPr lang="en-US" sz="2000" b="1">
                    <a:solidFill>
                      <a:srgbClr val="990000"/>
                    </a:solidFill>
                    <a:effectLst>
                      <a:outerShdw blurRad="38100" dist="38100" dir="2700000" algn="tl">
                        <a:srgbClr val="C0C0C0"/>
                      </a:outerShdw>
                    </a:effectLst>
                    <a:latin typeface="Tahoma" pitchFamily="34" charset="0"/>
                    <a:cs typeface="Times New Roman" pitchFamily="18" charset="0"/>
                  </a:endParaRPr>
                </a:p>
              </p:txBody>
            </p:sp>
            <p:sp>
              <p:nvSpPr>
                <p:cNvPr id="509982"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sp>
          <p:nvSpPr>
            <p:cNvPr id="509983"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sp>
        <p:nvSpPr>
          <p:cNvPr id="509984" name="WordArt 32"/>
          <p:cNvSpPr>
            <a:spLocks noChangeArrowheads="1" noChangeShapeType="1" noTextEdit="1"/>
          </p:cNvSpPr>
          <p:nvPr/>
        </p:nvSpPr>
        <p:spPr bwMode="auto">
          <a:xfrm>
            <a:off x="152400" y="152400"/>
            <a:ext cx="8839200" cy="533400"/>
          </a:xfrm>
          <a:prstGeom prst="rect">
            <a:avLst/>
          </a:prstGeom>
        </p:spPr>
        <p:txBody>
          <a:bodyPr wrap="none" fromWordArt="1">
            <a:prstTxWarp prst="textChevron">
              <a:avLst>
                <a:gd name="adj" fmla="val 25000"/>
              </a:avLst>
            </a:prstTxWarp>
          </a:bodyPr>
          <a:lstStyle/>
          <a:p>
            <a:pPr algn="ctr"/>
            <a:r>
              <a:rPr lang="en-US" sz="3600" b="1" kern="10">
                <a:ln w="19050">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LABOR UNIONS</a:t>
            </a:r>
          </a:p>
        </p:txBody>
      </p:sp>
      <p:sp>
        <p:nvSpPr>
          <p:cNvPr id="509985" name="Text Box 33"/>
          <p:cNvSpPr txBox="1">
            <a:spLocks noChangeArrowheads="1"/>
          </p:cNvSpPr>
          <p:nvPr/>
        </p:nvSpPr>
        <p:spPr bwMode="auto">
          <a:xfrm>
            <a:off x="0" y="2286000"/>
            <a:ext cx="2819400" cy="1493838"/>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Black List or Black Balled</a:t>
            </a:r>
          </a:p>
          <a:p>
            <a:pPr>
              <a:spcBef>
                <a:spcPct val="50000"/>
              </a:spcBef>
            </a:pPr>
            <a:endParaRPr lang="en-US" sz="2400">
              <a:solidFill>
                <a:srgbClr val="000000"/>
              </a:solidFill>
              <a:latin typeface="Times New Roman" pitchFamily="18" charset="0"/>
            </a:endParaRPr>
          </a:p>
        </p:txBody>
      </p:sp>
      <p:sp>
        <p:nvSpPr>
          <p:cNvPr id="509986" name="Text Box 34"/>
          <p:cNvSpPr txBox="1">
            <a:spLocks noChangeArrowheads="1"/>
          </p:cNvSpPr>
          <p:nvPr/>
        </p:nvSpPr>
        <p:spPr bwMode="auto">
          <a:xfrm>
            <a:off x="2895600" y="1782763"/>
            <a:ext cx="6248400" cy="2056973"/>
          </a:xfrm>
          <a:prstGeom prst="rect">
            <a:avLst/>
          </a:prstGeom>
          <a:noFill/>
          <a:ln w="9525">
            <a:noFill/>
            <a:miter lim="800000"/>
            <a:headEnd/>
            <a:tailEnd/>
          </a:ln>
          <a:effectLst/>
        </p:spPr>
        <p:txBody>
          <a:bodyPr>
            <a:spAutoFit/>
          </a:bodyPr>
          <a:lstStyle/>
          <a:p>
            <a:pPr algn="ctr">
              <a:lnSpc>
                <a:spcPct val="80000"/>
              </a:lnSpc>
              <a:spcBef>
                <a:spcPct val="50000"/>
              </a:spcBef>
            </a:pPr>
            <a:r>
              <a:rPr lang="en-US" sz="2400" dirty="0">
                <a:solidFill>
                  <a:srgbClr val="0000CC"/>
                </a:solidFill>
                <a:effectLst>
                  <a:outerShdw blurRad="38100" dist="38100" dir="2700000" algn="tl">
                    <a:srgbClr val="C0C0C0"/>
                  </a:outerShdw>
                </a:effectLst>
                <a:latin typeface="Arial Black" pitchFamily="34" charset="0"/>
                <a:cs typeface="Times New Roman" pitchFamily="18" charset="0"/>
              </a:rPr>
              <a:t/>
            </a:r>
            <a:br>
              <a:rPr lang="en-US" sz="2400" dirty="0">
                <a:solidFill>
                  <a:srgbClr val="0000CC"/>
                </a:solidFill>
                <a:effectLst>
                  <a:outerShdw blurRad="38100" dist="38100" dir="2700000" algn="tl">
                    <a:srgbClr val="C0C0C0"/>
                  </a:outerShdw>
                </a:effectLst>
                <a:latin typeface="Arial Black" pitchFamily="34" charset="0"/>
                <a:cs typeface="Times New Roman" pitchFamily="18" charset="0"/>
              </a:rPr>
            </a:br>
            <a:r>
              <a:rPr lang="en-US" sz="2400" dirty="0">
                <a:solidFill>
                  <a:srgbClr val="0000CC"/>
                </a:solidFill>
                <a:latin typeface="Arial Black" pitchFamily="34" charset="0"/>
                <a:cs typeface="Times New Roman" pitchFamily="18" charset="0"/>
              </a:rPr>
              <a:t>List of people disliked by business owners because </a:t>
            </a:r>
            <a:r>
              <a:rPr lang="en-US" sz="2400" i="1" u="sng" dirty="0">
                <a:solidFill>
                  <a:srgbClr val="000000"/>
                </a:solidFill>
                <a:latin typeface="Arial Black" pitchFamily="34" charset="0"/>
                <a:cs typeface="Times New Roman" pitchFamily="18" charset="0"/>
              </a:rPr>
              <a:t>they were leaders in the Union</a:t>
            </a:r>
            <a:r>
              <a:rPr lang="en-US" sz="2400" dirty="0">
                <a:solidFill>
                  <a:srgbClr val="0000CC"/>
                </a:solidFill>
                <a:latin typeface="Arial Black" pitchFamily="34" charset="0"/>
                <a:cs typeface="Times New Roman" pitchFamily="18" charset="0"/>
              </a:rPr>
              <a:t>.  Often would </a:t>
            </a:r>
            <a:r>
              <a:rPr lang="en-US" sz="2400" dirty="0" smtClean="0">
                <a:solidFill>
                  <a:srgbClr val="0000CC"/>
                </a:solidFill>
                <a:latin typeface="Arial Black" pitchFamily="34" charset="0"/>
                <a:cs typeface="Times New Roman" pitchFamily="18" charset="0"/>
              </a:rPr>
              <a:t>lose </a:t>
            </a:r>
            <a:r>
              <a:rPr lang="en-US" sz="2400" dirty="0">
                <a:solidFill>
                  <a:srgbClr val="0000CC"/>
                </a:solidFill>
                <a:latin typeface="Arial Black" pitchFamily="34" charset="0"/>
                <a:cs typeface="Times New Roman" pitchFamily="18" charset="0"/>
              </a:rPr>
              <a:t>their jobs, beaten up or even killed.</a:t>
            </a:r>
          </a:p>
          <a:p>
            <a:pPr algn="ctr">
              <a:lnSpc>
                <a:spcPct val="80000"/>
              </a:lnSpc>
              <a:spcBef>
                <a:spcPct val="50000"/>
              </a:spcBef>
            </a:pPr>
            <a:endParaRPr lang="en-US" sz="2400" dirty="0">
              <a:solidFill>
                <a:srgbClr val="0000CC"/>
              </a:solidFill>
              <a:latin typeface="Arial Black" pitchFamily="34" charset="0"/>
              <a:cs typeface="Times New Roman" pitchFamily="18" charset="0"/>
            </a:endParaRPr>
          </a:p>
        </p:txBody>
      </p:sp>
      <p:sp>
        <p:nvSpPr>
          <p:cNvPr id="509987" name="AutoShape 35">
            <a:hlinkClick r:id="rId3" action="ppaction://hlinksldjump"/>
          </p:cNvPr>
          <p:cNvSpPr>
            <a:spLocks noChangeArrowheads="1"/>
          </p:cNvSpPr>
          <p:nvPr/>
        </p:nvSpPr>
        <p:spPr bwMode="auto">
          <a:xfrm>
            <a:off x="8610600" y="6400800"/>
            <a:ext cx="304800" cy="304800"/>
          </a:xfrm>
          <a:prstGeom prst="irregularSeal1">
            <a:avLst/>
          </a:prstGeom>
          <a:solidFill>
            <a:srgbClr val="0000FF"/>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sp>
        <p:nvSpPr>
          <p:cNvPr id="509988" name="Text Box 36"/>
          <p:cNvSpPr txBox="1">
            <a:spLocks noChangeArrowheads="1"/>
          </p:cNvSpPr>
          <p:nvPr/>
        </p:nvSpPr>
        <p:spPr bwMode="auto">
          <a:xfrm>
            <a:off x="2971800" y="3505200"/>
            <a:ext cx="6172200" cy="2009775"/>
          </a:xfrm>
          <a:prstGeom prst="rect">
            <a:avLst/>
          </a:prstGeom>
          <a:noFill/>
          <a:ln w="9525">
            <a:noFill/>
            <a:miter lim="800000"/>
            <a:headEnd/>
            <a:tailEnd/>
          </a:ln>
          <a:effectLst/>
        </p:spPr>
        <p:txBody>
          <a:bodyPr>
            <a:spAutoFit/>
          </a:bodyPr>
          <a:lstStyle/>
          <a:p>
            <a:pPr algn="ctr"/>
            <a:r>
              <a:rPr lang="en-US" sz="2400" b="1">
                <a:solidFill>
                  <a:srgbClr val="000000"/>
                </a:solidFill>
                <a:latin typeface="Tahoma" pitchFamily="34" charset="0"/>
                <a:cs typeface="Arial" charset="0"/>
              </a:rPr>
              <a:t>Type of negotiation between an employer and labor union where they sit down face to face and discuss better wages, etc.</a:t>
            </a:r>
          </a:p>
          <a:p>
            <a:pPr>
              <a:spcBef>
                <a:spcPct val="50000"/>
              </a:spcBef>
            </a:pPr>
            <a:endParaRPr lang="en-US" sz="2000">
              <a:solidFill>
                <a:srgbClr val="000000"/>
              </a:solidFill>
              <a:latin typeface="Tahoma" pitchFamily="34" charset="0"/>
            </a:endParaRPr>
          </a:p>
        </p:txBody>
      </p:sp>
      <p:sp>
        <p:nvSpPr>
          <p:cNvPr id="509989" name="Text Box 37"/>
          <p:cNvSpPr txBox="1">
            <a:spLocks noChangeArrowheads="1"/>
          </p:cNvSpPr>
          <p:nvPr/>
        </p:nvSpPr>
        <p:spPr bwMode="auto">
          <a:xfrm>
            <a:off x="0" y="3886200"/>
            <a:ext cx="2819400" cy="1493838"/>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Collective Bargaining</a:t>
            </a:r>
          </a:p>
          <a:p>
            <a:pPr>
              <a:spcBef>
                <a:spcPct val="50000"/>
              </a:spcBef>
            </a:pPr>
            <a:endParaRPr lang="en-US" sz="2400">
              <a:solidFill>
                <a:srgbClr val="000000"/>
              </a:solidFill>
              <a:latin typeface="Times New Roman" pitchFamily="18" charset="0"/>
            </a:endParaRPr>
          </a:p>
        </p:txBody>
      </p:sp>
      <p:sp>
        <p:nvSpPr>
          <p:cNvPr id="510020" name="Text Box 68"/>
          <p:cNvSpPr txBox="1">
            <a:spLocks noChangeArrowheads="1"/>
          </p:cNvSpPr>
          <p:nvPr/>
        </p:nvSpPr>
        <p:spPr bwMode="auto">
          <a:xfrm>
            <a:off x="0" y="1066800"/>
            <a:ext cx="2819400" cy="1066800"/>
          </a:xfrm>
          <a:prstGeom prst="rect">
            <a:avLst/>
          </a:prstGeom>
          <a:noFill/>
          <a:ln w="9525">
            <a:noFill/>
            <a:miter lim="800000"/>
            <a:headEnd/>
            <a:tailEnd/>
          </a:ln>
          <a:effectLst/>
        </p:spPr>
        <p:txBody>
          <a:bodyPr>
            <a:spAutoFit/>
          </a:bodyPr>
          <a:lstStyle/>
          <a:p>
            <a:pPr algn="ctr"/>
            <a:r>
              <a:rPr lang="en-US" sz="2800" b="1" i="1">
                <a:solidFill>
                  <a:srgbClr val="000000"/>
                </a:solidFill>
                <a:latin typeface="Tahoma" pitchFamily="34" charset="0"/>
                <a:cs typeface="Arial" charset="0"/>
              </a:rPr>
              <a:t>Closed Shop</a:t>
            </a:r>
          </a:p>
          <a:p>
            <a:pPr>
              <a:spcBef>
                <a:spcPct val="50000"/>
              </a:spcBef>
            </a:pPr>
            <a:endParaRPr lang="en-US" sz="2400">
              <a:solidFill>
                <a:srgbClr val="000000"/>
              </a:solidFill>
              <a:latin typeface="Times New Roman" pitchFamily="18" charset="0"/>
            </a:endParaRPr>
          </a:p>
        </p:txBody>
      </p:sp>
      <p:sp>
        <p:nvSpPr>
          <p:cNvPr id="510021" name="Text Box 69"/>
          <p:cNvSpPr txBox="1">
            <a:spLocks noChangeArrowheads="1"/>
          </p:cNvSpPr>
          <p:nvPr/>
        </p:nvSpPr>
        <p:spPr bwMode="auto">
          <a:xfrm>
            <a:off x="0" y="5334000"/>
            <a:ext cx="2819400" cy="9461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2800" b="1" i="1">
                <a:solidFill>
                  <a:srgbClr val="000000"/>
                </a:solidFill>
                <a:latin typeface="Tahoma" pitchFamily="34" charset="0"/>
              </a:rPr>
              <a:t>Yellow Dog </a:t>
            </a:r>
            <a:br>
              <a:rPr lang="en-US" sz="2800" b="1" i="1">
                <a:solidFill>
                  <a:srgbClr val="000000"/>
                </a:solidFill>
                <a:latin typeface="Tahoma" pitchFamily="34" charset="0"/>
              </a:rPr>
            </a:br>
            <a:r>
              <a:rPr lang="en-US" sz="2800" b="1" i="1">
                <a:solidFill>
                  <a:srgbClr val="000000"/>
                </a:solidFill>
                <a:latin typeface="Tahoma" pitchFamily="34" charset="0"/>
              </a:rPr>
              <a:t>Contracts</a:t>
            </a:r>
          </a:p>
        </p:txBody>
      </p:sp>
      <p:sp>
        <p:nvSpPr>
          <p:cNvPr id="510022" name="Text Box 70"/>
          <p:cNvSpPr txBox="1">
            <a:spLocks noChangeArrowheads="1"/>
          </p:cNvSpPr>
          <p:nvPr/>
        </p:nvSpPr>
        <p:spPr bwMode="auto">
          <a:xfrm>
            <a:off x="2895600" y="5257800"/>
            <a:ext cx="6019800" cy="1738313"/>
          </a:xfrm>
          <a:prstGeom prst="rect">
            <a:avLst/>
          </a:prstGeom>
          <a:noFill/>
          <a:ln w="12700" cap="sq">
            <a:noFill/>
            <a:miter lim="800000"/>
            <a:headEnd type="none" w="sm" len="sm"/>
            <a:tailEnd type="none" w="sm" len="sm"/>
          </a:ln>
          <a:effectLst/>
        </p:spPr>
        <p:txBody>
          <a:bodyPr>
            <a:spAutoFit/>
          </a:bodyPr>
          <a:lstStyle/>
          <a:p>
            <a:pPr algn="ctr">
              <a:lnSpc>
                <a:spcPct val="90000"/>
              </a:lnSpc>
            </a:pPr>
            <a:r>
              <a:rPr lang="en-US" sz="2000" b="1">
                <a:solidFill>
                  <a:srgbClr val="0000CC"/>
                </a:solidFill>
                <a:latin typeface="Tahoma" pitchFamily="34" charset="0"/>
                <a:cs typeface="Times New Roman" pitchFamily="18" charset="0"/>
              </a:rPr>
              <a:t>A written contract between employers and employees in which the employees sign an agreement that they will not join a union while working for the company</a:t>
            </a:r>
            <a:r>
              <a:rPr lang="en-US" sz="2000" b="1">
                <a:solidFill>
                  <a:srgbClr val="0000FF"/>
                </a:solidFill>
                <a:effectLst>
                  <a:outerShdw blurRad="38100" dist="38100" dir="2700000" algn="tl">
                    <a:srgbClr val="C0C0C0"/>
                  </a:outerShdw>
                </a:effectLst>
                <a:latin typeface="Tahoma" pitchFamily="34" charset="0"/>
                <a:cs typeface="Times New Roman" pitchFamily="18" charset="0"/>
              </a:rPr>
              <a:t> </a:t>
            </a:r>
          </a:p>
          <a:p>
            <a:pPr>
              <a:spcBef>
                <a:spcPct val="50000"/>
              </a:spcBef>
            </a:pPr>
            <a:endParaRPr lang="en-US" sz="2400">
              <a:solidFill>
                <a:srgbClr val="000000"/>
              </a:solidFill>
              <a:latin typeface="Times New Roman" pitchFamily="18" charset="0"/>
            </a:endParaRP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09986"/>
                                        </p:tgtEl>
                                        <p:attrNameLst>
                                          <p:attrName>style.visibility</p:attrName>
                                        </p:attrNameLst>
                                      </p:cBhvr>
                                      <p:to>
                                        <p:strVal val="visible"/>
                                      </p:to>
                                    </p:set>
                                    <p:anim calcmode="lin" valueType="num">
                                      <p:cBhvr additive="base">
                                        <p:cTn id="15" dur="500" fill="hold"/>
                                        <p:tgtEl>
                                          <p:spTgt spid="509986"/>
                                        </p:tgtEl>
                                        <p:attrNameLst>
                                          <p:attrName>ppt_x</p:attrName>
                                        </p:attrNameLst>
                                      </p:cBhvr>
                                      <p:tavLst>
                                        <p:tav tm="0">
                                          <p:val>
                                            <p:strVal val="0-#ppt_w/2"/>
                                          </p:val>
                                        </p:tav>
                                        <p:tav tm="100000">
                                          <p:val>
                                            <p:strVal val="#ppt_x"/>
                                          </p:val>
                                        </p:tav>
                                      </p:tavLst>
                                    </p:anim>
                                    <p:anim calcmode="lin" valueType="num">
                                      <p:cBhvr additive="base">
                                        <p:cTn id="16" dur="500" fill="hold"/>
                                        <p:tgtEl>
                                          <p:spTgt spid="50998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09988"/>
                                        </p:tgtEl>
                                        <p:attrNameLst>
                                          <p:attrName>style.visibility</p:attrName>
                                        </p:attrNameLst>
                                      </p:cBhvr>
                                      <p:to>
                                        <p:strVal val="visible"/>
                                      </p:to>
                                    </p:set>
                                    <p:anim calcmode="lin" valueType="num">
                                      <p:cBhvr additive="base">
                                        <p:cTn id="21" dur="500" fill="hold"/>
                                        <p:tgtEl>
                                          <p:spTgt spid="509988"/>
                                        </p:tgtEl>
                                        <p:attrNameLst>
                                          <p:attrName>ppt_x</p:attrName>
                                        </p:attrNameLst>
                                      </p:cBhvr>
                                      <p:tavLst>
                                        <p:tav tm="0">
                                          <p:val>
                                            <p:strVal val="0-#ppt_w/2"/>
                                          </p:val>
                                        </p:tav>
                                        <p:tav tm="100000">
                                          <p:val>
                                            <p:strVal val="#ppt_x"/>
                                          </p:val>
                                        </p:tav>
                                      </p:tavLst>
                                    </p:anim>
                                    <p:anim calcmode="lin" valueType="num">
                                      <p:cBhvr additive="base">
                                        <p:cTn id="22" dur="500" fill="hold"/>
                                        <p:tgtEl>
                                          <p:spTgt spid="50998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510022"/>
                                        </p:tgtEl>
                                        <p:attrNameLst>
                                          <p:attrName>style.visibility</p:attrName>
                                        </p:attrNameLst>
                                      </p:cBhvr>
                                      <p:to>
                                        <p:strVal val="visible"/>
                                      </p:to>
                                    </p:set>
                                    <p:anim calcmode="lin" valueType="num">
                                      <p:cBhvr>
                                        <p:cTn id="27" dur="500" fill="hold"/>
                                        <p:tgtEl>
                                          <p:spTgt spid="510022"/>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510022"/>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510022"/>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510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86" grpId="0" autoUpdateAnimBg="0"/>
      <p:bldP spid="509988" grpId="0" autoUpdateAnimBg="0"/>
      <p:bldP spid="510022" grpId="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510981"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solidFill>
                      <a:srgbClr val="000000"/>
                    </a:solidFill>
                    <a:latin typeface="Tahoma" pitchFamily="34" charset="0"/>
                  </a:endParaRPr>
                </a:p>
              </p:txBody>
            </p:sp>
            <p:sp>
              <p:nvSpPr>
                <p:cNvPr id="510982"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5" name="Group 7"/>
              <p:cNvGrpSpPr>
                <a:grpSpLocks/>
              </p:cNvGrpSpPr>
              <p:nvPr/>
            </p:nvGrpSpPr>
            <p:grpSpPr bwMode="auto">
              <a:xfrm>
                <a:off x="0" y="413"/>
                <a:ext cx="768" cy="506"/>
                <a:chOff x="0" y="413"/>
                <a:chExt cx="768" cy="506"/>
              </a:xfrm>
            </p:grpSpPr>
            <p:sp>
              <p:nvSpPr>
                <p:cNvPr id="510984"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pPr algn="ctr"/>
                  <a:r>
                    <a:rPr lang="en-US" sz="2800" b="1" i="1">
                      <a:solidFill>
                        <a:srgbClr val="000000"/>
                      </a:solidFill>
                      <a:latin typeface="Tahoma" pitchFamily="34" charset="0"/>
                      <a:cs typeface="Arial" charset="0"/>
                    </a:rPr>
                    <a:t>Lock Out</a:t>
                  </a:r>
                  <a:endParaRPr lang="en-US" sz="2800" i="1">
                    <a:solidFill>
                      <a:srgbClr val="000000"/>
                    </a:solidFill>
                    <a:latin typeface="Tahoma" pitchFamily="34" charset="0"/>
                    <a:cs typeface="Times New Roman" pitchFamily="18" charset="0"/>
                  </a:endParaRPr>
                </a:p>
                <a:p>
                  <a:pPr algn="ctr"/>
                  <a:endParaRPr lang="en-US" sz="2800">
                    <a:solidFill>
                      <a:srgbClr val="000000"/>
                    </a:solidFill>
                    <a:latin typeface="Tahoma" pitchFamily="34" charset="0"/>
                  </a:endParaRPr>
                </a:p>
              </p:txBody>
            </p:sp>
            <p:sp>
              <p:nvSpPr>
                <p:cNvPr id="510985"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6" name="Group 10"/>
              <p:cNvGrpSpPr>
                <a:grpSpLocks/>
              </p:cNvGrpSpPr>
              <p:nvPr/>
            </p:nvGrpSpPr>
            <p:grpSpPr bwMode="auto">
              <a:xfrm>
                <a:off x="768" y="413"/>
                <a:ext cx="1678" cy="506"/>
                <a:chOff x="768" y="413"/>
                <a:chExt cx="1678" cy="506"/>
              </a:xfrm>
            </p:grpSpPr>
            <p:sp>
              <p:nvSpPr>
                <p:cNvPr id="510987"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lnSpc>
                      <a:spcPct val="90000"/>
                    </a:lnSpc>
                  </a:pP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400" b="1">
                      <a:solidFill>
                        <a:srgbClr val="000000"/>
                      </a:solidFill>
                      <a:latin typeface="Tahoma" pitchFamily="34" charset="0"/>
                    </a:rPr>
                    <a:t>Owner of industry would “lock out” workers who were trying to form a union and replace them with “scabs”.</a:t>
                  </a:r>
                </a:p>
                <a:p>
                  <a:pPr algn="ctr"/>
                  <a:endParaRPr lang="en-US" sz="2000" b="1">
                    <a:solidFill>
                      <a:srgbClr val="000000"/>
                    </a:solidFill>
                    <a:latin typeface="Tahoma" pitchFamily="34" charset="0"/>
                    <a:cs typeface="Times New Roman" pitchFamily="18" charset="0"/>
                  </a:endParaRPr>
                </a:p>
                <a:p>
                  <a:pPr algn="ctr"/>
                  <a:endParaRPr lang="en-US" sz="2000" b="1">
                    <a:solidFill>
                      <a:srgbClr val="000000"/>
                    </a:solidFill>
                    <a:latin typeface="Tahoma" pitchFamily="34" charset="0"/>
                    <a:cs typeface="Times New Roman" pitchFamily="18" charset="0"/>
                  </a:endParaRPr>
                </a:p>
                <a:p>
                  <a:endParaRPr lang="en-US" sz="2000" b="1">
                    <a:solidFill>
                      <a:srgbClr val="000000"/>
                    </a:solidFill>
                    <a:latin typeface="Tahoma" pitchFamily="34" charset="0"/>
                  </a:endParaRPr>
                </a:p>
              </p:txBody>
            </p:sp>
            <p:sp>
              <p:nvSpPr>
                <p:cNvPr id="510988"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7" name="Group 13"/>
              <p:cNvGrpSpPr>
                <a:grpSpLocks/>
              </p:cNvGrpSpPr>
              <p:nvPr/>
            </p:nvGrpSpPr>
            <p:grpSpPr bwMode="auto">
              <a:xfrm>
                <a:off x="0" y="931"/>
                <a:ext cx="768" cy="736"/>
                <a:chOff x="0" y="931"/>
                <a:chExt cx="768" cy="736"/>
              </a:xfrm>
            </p:grpSpPr>
            <p:sp>
              <p:nvSpPr>
                <p:cNvPr id="510990"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pPr algn="ctr"/>
                  <a:endParaRPr lang="en-US" sz="2800" b="1" i="1">
                    <a:solidFill>
                      <a:srgbClr val="000000"/>
                    </a:solidFill>
                    <a:latin typeface="Tahoma" pitchFamily="34" charset="0"/>
                    <a:cs typeface="Arial" charset="0"/>
                  </a:endParaRPr>
                </a:p>
                <a:p>
                  <a:pPr algn="ctr"/>
                  <a:endParaRPr lang="en-US" sz="2400" i="1">
                    <a:solidFill>
                      <a:srgbClr val="000000"/>
                    </a:solidFill>
                    <a:latin typeface="Tahoma" pitchFamily="34" charset="0"/>
                  </a:endParaRPr>
                </a:p>
              </p:txBody>
            </p:sp>
            <p:sp>
              <p:nvSpPr>
                <p:cNvPr id="510991"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8" name="Group 16"/>
              <p:cNvGrpSpPr>
                <a:grpSpLocks/>
              </p:cNvGrpSpPr>
              <p:nvPr/>
            </p:nvGrpSpPr>
            <p:grpSpPr bwMode="auto">
              <a:xfrm>
                <a:off x="768" y="931"/>
                <a:ext cx="1678" cy="736"/>
                <a:chOff x="768" y="931"/>
                <a:chExt cx="1678" cy="736"/>
              </a:xfrm>
            </p:grpSpPr>
            <p:sp>
              <p:nvSpPr>
                <p:cNvPr id="510993"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endParaRPr lang="en-US" sz="2000" b="1">
                    <a:solidFill>
                      <a:srgbClr val="0000FF"/>
                    </a:solidFill>
                    <a:effectLst>
                      <a:outerShdw blurRad="38100" dist="38100" dir="2700000" algn="tl">
                        <a:srgbClr val="C0C0C0"/>
                      </a:outerShdw>
                    </a:effectLst>
                    <a:latin typeface="Tahoma" pitchFamily="34" charset="0"/>
                    <a:cs typeface="Times New Roman" pitchFamily="18" charset="0"/>
                  </a:endParaRPr>
                </a:p>
              </p:txBody>
            </p:sp>
            <p:sp>
              <p:nvSpPr>
                <p:cNvPr id="510994"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9" name="Group 19"/>
              <p:cNvGrpSpPr>
                <a:grpSpLocks/>
              </p:cNvGrpSpPr>
              <p:nvPr/>
            </p:nvGrpSpPr>
            <p:grpSpPr bwMode="auto">
              <a:xfrm>
                <a:off x="0" y="1679"/>
                <a:ext cx="768" cy="736"/>
                <a:chOff x="0" y="1679"/>
                <a:chExt cx="768" cy="736"/>
              </a:xfrm>
            </p:grpSpPr>
            <p:sp>
              <p:nvSpPr>
                <p:cNvPr id="510996"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pPr algn="ctr"/>
                  <a:endParaRPr lang="en-US" sz="2400">
                    <a:solidFill>
                      <a:srgbClr val="000000"/>
                    </a:solidFill>
                    <a:latin typeface="Tahoma" pitchFamily="34" charset="0"/>
                  </a:endParaRPr>
                </a:p>
              </p:txBody>
            </p:sp>
            <p:sp>
              <p:nvSpPr>
                <p:cNvPr id="510997"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0" name="Group 22"/>
              <p:cNvGrpSpPr>
                <a:grpSpLocks/>
              </p:cNvGrpSpPr>
              <p:nvPr/>
            </p:nvGrpSpPr>
            <p:grpSpPr bwMode="auto">
              <a:xfrm>
                <a:off x="768" y="1679"/>
                <a:ext cx="1678" cy="736"/>
                <a:chOff x="768" y="1679"/>
                <a:chExt cx="1678" cy="736"/>
              </a:xfrm>
            </p:grpSpPr>
            <p:sp>
              <p:nvSpPr>
                <p:cNvPr id="510999"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endParaRPr lang="en-US" sz="2000" b="1">
                    <a:solidFill>
                      <a:srgbClr val="000000"/>
                    </a:solidFill>
                    <a:latin typeface="Tahoma" pitchFamily="34" charset="0"/>
                    <a:cs typeface="Times New Roman" pitchFamily="18" charset="0"/>
                  </a:endParaRPr>
                </a:p>
              </p:txBody>
            </p:sp>
            <p:sp>
              <p:nvSpPr>
                <p:cNvPr id="511000"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1" name="Group 25"/>
              <p:cNvGrpSpPr>
                <a:grpSpLocks/>
              </p:cNvGrpSpPr>
              <p:nvPr/>
            </p:nvGrpSpPr>
            <p:grpSpPr bwMode="auto">
              <a:xfrm>
                <a:off x="0" y="2427"/>
                <a:ext cx="768" cy="851"/>
                <a:chOff x="0" y="2427"/>
                <a:chExt cx="768" cy="851"/>
              </a:xfrm>
            </p:grpSpPr>
            <p:sp>
              <p:nvSpPr>
                <p:cNvPr id="511002"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pPr algn="ctr"/>
                  <a:endParaRPr lang="en-US" sz="2800" b="1" i="1">
                    <a:solidFill>
                      <a:srgbClr val="000000"/>
                    </a:solidFill>
                    <a:latin typeface="Tahoma" pitchFamily="34" charset="0"/>
                    <a:cs typeface="Arial" charset="0"/>
                  </a:endParaRPr>
                </a:p>
              </p:txBody>
            </p:sp>
            <p:sp>
              <p:nvSpPr>
                <p:cNvPr id="511003"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nvGrpSpPr>
              <p:cNvPr id="12" name="Group 28"/>
              <p:cNvGrpSpPr>
                <a:grpSpLocks/>
              </p:cNvGrpSpPr>
              <p:nvPr/>
            </p:nvGrpSpPr>
            <p:grpSpPr bwMode="auto">
              <a:xfrm>
                <a:off x="768" y="2427"/>
                <a:ext cx="1678" cy="851"/>
                <a:chOff x="768" y="2427"/>
                <a:chExt cx="1678" cy="851"/>
              </a:xfrm>
            </p:grpSpPr>
            <p:sp>
              <p:nvSpPr>
                <p:cNvPr id="511005"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endParaRPr lang="en-US" sz="2000" b="1">
                    <a:solidFill>
                      <a:srgbClr val="990000"/>
                    </a:solidFill>
                    <a:effectLst>
                      <a:outerShdw blurRad="38100" dist="38100" dir="2700000" algn="tl">
                        <a:srgbClr val="C0C0C0"/>
                      </a:outerShdw>
                    </a:effectLst>
                    <a:latin typeface="Tahoma" pitchFamily="34" charset="0"/>
                    <a:cs typeface="Times New Roman" pitchFamily="18" charset="0"/>
                  </a:endParaRPr>
                </a:p>
              </p:txBody>
            </p:sp>
            <p:sp>
              <p:nvSpPr>
                <p:cNvPr id="511006"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grpSp>
        <p:sp>
          <p:nvSpPr>
            <p:cNvPr id="511007"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sz="2400">
                <a:solidFill>
                  <a:srgbClr val="000000"/>
                </a:solidFill>
                <a:latin typeface="Times New Roman" pitchFamily="18" charset="0"/>
              </a:endParaRPr>
            </a:p>
          </p:txBody>
        </p:sp>
      </p:grpSp>
      <p:sp>
        <p:nvSpPr>
          <p:cNvPr id="511008" name="WordArt 32"/>
          <p:cNvSpPr>
            <a:spLocks noChangeArrowheads="1" noChangeShapeType="1" noTextEdit="1"/>
          </p:cNvSpPr>
          <p:nvPr/>
        </p:nvSpPr>
        <p:spPr bwMode="auto">
          <a:xfrm>
            <a:off x="152400" y="152400"/>
            <a:ext cx="8839200" cy="533400"/>
          </a:xfrm>
          <a:prstGeom prst="rect">
            <a:avLst/>
          </a:prstGeom>
        </p:spPr>
        <p:txBody>
          <a:bodyPr wrap="none" fromWordArt="1">
            <a:prstTxWarp prst="textChevron">
              <a:avLst>
                <a:gd name="adj" fmla="val 25000"/>
              </a:avLst>
            </a:prstTxWarp>
          </a:bodyPr>
          <a:lstStyle/>
          <a:p>
            <a:pPr algn="ctr"/>
            <a:r>
              <a:rPr lang="en-US" sz="3600" b="1" kern="10">
                <a:ln w="19050">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LABOR UNIONS</a:t>
            </a:r>
          </a:p>
        </p:txBody>
      </p:sp>
      <p:sp>
        <p:nvSpPr>
          <p:cNvPr id="511009" name="Text Box 33"/>
          <p:cNvSpPr txBox="1">
            <a:spLocks noChangeArrowheads="1"/>
          </p:cNvSpPr>
          <p:nvPr/>
        </p:nvSpPr>
        <p:spPr bwMode="auto">
          <a:xfrm>
            <a:off x="2895600" y="3657600"/>
            <a:ext cx="6248400" cy="944563"/>
          </a:xfrm>
          <a:prstGeom prst="rect">
            <a:avLst/>
          </a:prstGeom>
          <a:noFill/>
          <a:ln w="9525">
            <a:noFill/>
            <a:miter lim="800000"/>
            <a:headEnd/>
            <a:tailEnd/>
          </a:ln>
          <a:effectLst/>
        </p:spPr>
        <p:txBody>
          <a:bodyPr>
            <a:spAutoFit/>
          </a:bodyPr>
          <a:lstStyle/>
          <a:p>
            <a:pPr algn="ctr"/>
            <a:endParaRPr lang="en-US" sz="2000" b="1">
              <a:solidFill>
                <a:srgbClr val="000000"/>
              </a:solidFill>
              <a:latin typeface="Tahoma" pitchFamily="34" charset="0"/>
              <a:cs typeface="Times New Roman" pitchFamily="18" charset="0"/>
            </a:endParaRPr>
          </a:p>
          <a:p>
            <a:pPr>
              <a:spcBef>
                <a:spcPct val="50000"/>
              </a:spcBef>
            </a:pPr>
            <a:endParaRPr lang="en-US" sz="2400">
              <a:solidFill>
                <a:srgbClr val="000000"/>
              </a:solidFill>
              <a:latin typeface="Times New Roman" pitchFamily="18" charset="0"/>
            </a:endParaRPr>
          </a:p>
        </p:txBody>
      </p:sp>
      <p:sp>
        <p:nvSpPr>
          <p:cNvPr id="511010" name="Text Box 34"/>
          <p:cNvSpPr txBox="1">
            <a:spLocks noChangeArrowheads="1"/>
          </p:cNvSpPr>
          <p:nvPr/>
        </p:nvSpPr>
        <p:spPr bwMode="auto">
          <a:xfrm>
            <a:off x="2819400" y="838200"/>
            <a:ext cx="6019800" cy="457200"/>
          </a:xfrm>
          <a:prstGeom prst="rect">
            <a:avLst/>
          </a:prstGeom>
          <a:noFill/>
          <a:ln w="9525">
            <a:noFill/>
            <a:miter lim="800000"/>
            <a:headEnd/>
            <a:tailEnd/>
          </a:ln>
          <a:effectLst/>
        </p:spPr>
        <p:txBody>
          <a:bodyPr>
            <a:spAutoFit/>
          </a:bodyPr>
          <a:lstStyle/>
          <a:p>
            <a:pPr>
              <a:spcBef>
                <a:spcPct val="50000"/>
              </a:spcBef>
            </a:pPr>
            <a:endParaRPr lang="en-US" sz="2400">
              <a:solidFill>
                <a:srgbClr val="000000"/>
              </a:solidFill>
              <a:latin typeface="Times New Roman" pitchFamily="18" charset="0"/>
            </a:endParaRPr>
          </a:p>
        </p:txBody>
      </p:sp>
      <p:sp>
        <p:nvSpPr>
          <p:cNvPr id="511042" name="Text Box 66"/>
          <p:cNvSpPr txBox="1">
            <a:spLocks noChangeArrowheads="1"/>
          </p:cNvSpPr>
          <p:nvPr/>
        </p:nvSpPr>
        <p:spPr bwMode="auto">
          <a:xfrm>
            <a:off x="0" y="2438400"/>
            <a:ext cx="2895600" cy="519113"/>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2800" b="1" i="1" dirty="0">
                <a:solidFill>
                  <a:srgbClr val="000000"/>
                </a:solidFill>
                <a:latin typeface="Tahoma" pitchFamily="34" charset="0"/>
              </a:rPr>
              <a:t>Cooperatives</a:t>
            </a:r>
          </a:p>
        </p:txBody>
      </p:sp>
      <p:sp>
        <p:nvSpPr>
          <p:cNvPr id="511044" name="Text Box 68"/>
          <p:cNvSpPr txBox="1">
            <a:spLocks noChangeArrowheads="1"/>
          </p:cNvSpPr>
          <p:nvPr/>
        </p:nvSpPr>
        <p:spPr bwMode="auto">
          <a:xfrm>
            <a:off x="2895600" y="2133600"/>
            <a:ext cx="6248400" cy="1735138"/>
          </a:xfrm>
          <a:prstGeom prst="rect">
            <a:avLst/>
          </a:prstGeom>
          <a:noFill/>
          <a:ln w="12700" cap="sq">
            <a:noFill/>
            <a:miter lim="800000"/>
            <a:headEnd type="none" w="sm" len="sm"/>
            <a:tailEnd type="none" w="sm" len="sm"/>
          </a:ln>
          <a:effectLst/>
        </p:spPr>
        <p:txBody>
          <a:bodyPr>
            <a:spAutoFit/>
          </a:bodyPr>
          <a:lstStyle/>
          <a:p>
            <a:pPr algn="ctr"/>
            <a:r>
              <a:rPr lang="en-US" sz="2400" b="1">
                <a:solidFill>
                  <a:srgbClr val="000000"/>
                </a:solidFill>
                <a:latin typeface="Tahoma" pitchFamily="34" charset="0"/>
              </a:rPr>
              <a:t>Industry or business organization owned by and operated for the benefit of those using its services—non-profit</a:t>
            </a:r>
          </a:p>
          <a:p>
            <a:pPr>
              <a:spcBef>
                <a:spcPct val="50000"/>
              </a:spcBef>
            </a:pPr>
            <a:endParaRPr lang="en-US" sz="2400">
              <a:solidFill>
                <a:srgbClr val="000000"/>
              </a:solidFill>
              <a:latin typeface="Tahoma" pitchFamily="34" charset="0"/>
            </a:endParaRPr>
          </a:p>
        </p:txBody>
      </p:sp>
      <p:pic>
        <p:nvPicPr>
          <p:cNvPr id="37" name="Picture 6" descr="ageskycoalminers1"/>
          <p:cNvPicPr>
            <a:picLocks noChangeAspect="1" noChangeArrowheads="1"/>
          </p:cNvPicPr>
          <p:nvPr/>
        </p:nvPicPr>
        <p:blipFill>
          <a:blip r:embed="rId2" cstate="print"/>
          <a:srcRect/>
          <a:stretch>
            <a:fillRect/>
          </a:stretch>
        </p:blipFill>
        <p:spPr bwMode="auto">
          <a:xfrm>
            <a:off x="0" y="3505200"/>
            <a:ext cx="4267200" cy="3124200"/>
          </a:xfrm>
          <a:prstGeom prst="rect">
            <a:avLst/>
          </a:prstGeom>
          <a:noFill/>
          <a:ln w="9525">
            <a:noFill/>
            <a:miter lim="800000"/>
            <a:headEnd/>
            <a:tailEnd/>
          </a:ln>
        </p:spPr>
      </p:pic>
      <p:pic>
        <p:nvPicPr>
          <p:cNvPr id="38" name="Picture 10" descr="crimmiesckminers1"/>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4419600" y="3505200"/>
            <a:ext cx="4724400" cy="3124200"/>
          </a:xfrm>
          <a:prstGeom prst="rect">
            <a:avLst/>
          </a:prstGeom>
          <a:noFill/>
          <a:ln w="9525">
            <a:noFill/>
            <a:miter lim="800000"/>
            <a:headEnd/>
            <a:tailEnd/>
          </a:ln>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11042"/>
                                        </p:tgtEl>
                                        <p:attrNameLst>
                                          <p:attrName>style.visibility</p:attrName>
                                        </p:attrNameLst>
                                      </p:cBhvr>
                                      <p:to>
                                        <p:strVal val="visible"/>
                                      </p:to>
                                    </p:set>
                                    <p:animEffect transition="in" filter="wheel(1)">
                                      <p:cBhvr>
                                        <p:cTn id="12" dur="500"/>
                                        <p:tgtEl>
                                          <p:spTgt spid="51104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11044"/>
                                        </p:tgtEl>
                                        <p:attrNameLst>
                                          <p:attrName>style.visibility</p:attrName>
                                        </p:attrNameLst>
                                      </p:cBhvr>
                                      <p:to>
                                        <p:strVal val="visible"/>
                                      </p:to>
                                    </p:set>
                                    <p:animEffect transition="in" filter="dissolve">
                                      <p:cBhvr>
                                        <p:cTn id="15" dur="500"/>
                                        <p:tgtEl>
                                          <p:spTgt spid="51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42" grpId="0"/>
      <p:bldP spid="51104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WordArt 2"/>
          <p:cNvSpPr>
            <a:spLocks noChangeArrowheads="1" noChangeShapeType="1" noTextEdit="1"/>
          </p:cNvSpPr>
          <p:nvPr/>
        </p:nvSpPr>
        <p:spPr bwMode="auto">
          <a:xfrm>
            <a:off x="381000" y="76200"/>
            <a:ext cx="8229600" cy="457200"/>
          </a:xfrm>
          <a:prstGeom prst="rect">
            <a:avLst/>
          </a:prstGeom>
        </p:spPr>
        <p:txBody>
          <a:bodyPr wrap="none" fromWordArt="1">
            <a:prstTxWarp prst="textStop">
              <a:avLst>
                <a:gd name="adj" fmla="val 22222"/>
              </a:avLst>
            </a:prstTxWarp>
          </a:bodyPr>
          <a:lstStyle/>
          <a:p>
            <a:pPr algn="ctr"/>
            <a:r>
              <a:rPr lang="en-US" sz="3600" kern="10">
                <a:ln w="22225">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LABOR UNIONS</a:t>
            </a:r>
          </a:p>
        </p:txBody>
      </p:sp>
      <p:sp>
        <p:nvSpPr>
          <p:cNvPr id="320515" name="Text Box 3"/>
          <p:cNvSpPr txBox="1">
            <a:spLocks noChangeArrowheads="1"/>
          </p:cNvSpPr>
          <p:nvPr/>
        </p:nvSpPr>
        <p:spPr bwMode="auto">
          <a:xfrm>
            <a:off x="0" y="838200"/>
            <a:ext cx="3276600" cy="519113"/>
          </a:xfrm>
          <a:prstGeom prst="rect">
            <a:avLst/>
          </a:prstGeom>
          <a:noFill/>
          <a:ln w="9525">
            <a:noFill/>
            <a:miter lim="800000"/>
            <a:headEnd/>
            <a:tailEnd/>
          </a:ln>
          <a:effectLst/>
        </p:spPr>
        <p:txBody>
          <a:bodyPr>
            <a:spAutoFit/>
          </a:bodyPr>
          <a:lstStyle/>
          <a:p>
            <a:pPr algn="ctr">
              <a:spcBef>
                <a:spcPct val="50000"/>
              </a:spcBef>
            </a:pPr>
            <a:endParaRPr lang="en-US" sz="2800" b="1">
              <a:solidFill>
                <a:srgbClr val="000000"/>
              </a:solidFill>
              <a:latin typeface="Impact" pitchFamily="34" charset="0"/>
            </a:endParaRPr>
          </a:p>
        </p:txBody>
      </p:sp>
      <p:sp>
        <p:nvSpPr>
          <p:cNvPr id="320516" name="Text Box 4"/>
          <p:cNvSpPr txBox="1">
            <a:spLocks noChangeArrowheads="1"/>
          </p:cNvSpPr>
          <p:nvPr/>
        </p:nvSpPr>
        <p:spPr bwMode="auto">
          <a:xfrm>
            <a:off x="1752600" y="4800600"/>
            <a:ext cx="5486400" cy="457200"/>
          </a:xfrm>
          <a:prstGeom prst="rect">
            <a:avLst/>
          </a:prstGeom>
          <a:noFill/>
          <a:ln w="9525">
            <a:noFill/>
            <a:miter lim="800000"/>
            <a:headEnd/>
            <a:tailEnd/>
          </a:ln>
          <a:effectLst/>
        </p:spPr>
        <p:txBody>
          <a:bodyPr>
            <a:spAutoFit/>
          </a:bodyPr>
          <a:lstStyle/>
          <a:p>
            <a:endParaRPr lang="en-US" sz="2400">
              <a:solidFill>
                <a:srgbClr val="000000"/>
              </a:solidFill>
              <a:latin typeface="Times New Roman" pitchFamily="18" charset="0"/>
            </a:endParaRPr>
          </a:p>
        </p:txBody>
      </p:sp>
      <p:sp>
        <p:nvSpPr>
          <p:cNvPr id="320517" name="Text Box 5"/>
          <p:cNvSpPr txBox="1">
            <a:spLocks noChangeArrowheads="1"/>
          </p:cNvSpPr>
          <p:nvPr/>
        </p:nvSpPr>
        <p:spPr bwMode="auto">
          <a:xfrm>
            <a:off x="0" y="1295400"/>
            <a:ext cx="3505200" cy="457200"/>
          </a:xfrm>
          <a:prstGeom prst="rect">
            <a:avLst/>
          </a:prstGeom>
          <a:noFill/>
          <a:ln w="9525">
            <a:noFill/>
            <a:miter lim="800000"/>
            <a:headEnd/>
            <a:tailEnd/>
          </a:ln>
          <a:effectLst/>
        </p:spPr>
        <p:txBody>
          <a:bodyPr>
            <a:spAutoFit/>
          </a:bodyPr>
          <a:lstStyle/>
          <a:p>
            <a:pPr>
              <a:spcBef>
                <a:spcPct val="50000"/>
              </a:spcBef>
            </a:pPr>
            <a:endParaRPr lang="en-US" sz="2400">
              <a:solidFill>
                <a:srgbClr val="000000"/>
              </a:solidFill>
              <a:latin typeface="Times New Roman" pitchFamily="18" charset="0"/>
            </a:endParaRPr>
          </a:p>
        </p:txBody>
      </p:sp>
      <p:sp>
        <p:nvSpPr>
          <p:cNvPr id="320518" name="Text Box 6"/>
          <p:cNvSpPr txBox="1">
            <a:spLocks noChangeArrowheads="1"/>
          </p:cNvSpPr>
          <p:nvPr/>
        </p:nvSpPr>
        <p:spPr bwMode="auto">
          <a:xfrm>
            <a:off x="76200" y="762000"/>
            <a:ext cx="2819400" cy="5937250"/>
          </a:xfrm>
          <a:prstGeom prst="rect">
            <a:avLst/>
          </a:prstGeom>
          <a:solidFill>
            <a:srgbClr val="CCFFFF"/>
          </a:solidFill>
          <a:ln w="9525">
            <a:solidFill>
              <a:schemeClr val="tx1"/>
            </a:solidFill>
            <a:miter lim="800000"/>
            <a:headEnd/>
            <a:tailEnd/>
          </a:ln>
          <a:effectLst/>
        </p:spPr>
        <p:txBody>
          <a:bodyPr>
            <a:spAutoFit/>
          </a:bodyPr>
          <a:lstStyle/>
          <a:p>
            <a:pPr algn="ctr">
              <a:lnSpc>
                <a:spcPct val="90000"/>
              </a:lnSpc>
              <a:spcBef>
                <a:spcPct val="50000"/>
              </a:spcBef>
            </a:pPr>
            <a:r>
              <a:rPr lang="en-US" sz="2000" i="1" u="sng">
                <a:solidFill>
                  <a:srgbClr val="000000"/>
                </a:solidFill>
                <a:effectLst>
                  <a:outerShdw blurRad="38100" dist="38100" dir="2700000" algn="tl">
                    <a:srgbClr val="FFFFFF"/>
                  </a:outerShdw>
                </a:effectLst>
                <a:latin typeface="Arial Black" pitchFamily="34" charset="0"/>
              </a:rPr>
              <a:t>National Labor Union</a:t>
            </a:r>
          </a:p>
          <a:p>
            <a:pPr algn="ctr">
              <a:lnSpc>
                <a:spcPct val="90000"/>
              </a:lnSpc>
              <a:spcBef>
                <a:spcPct val="50000"/>
              </a:spcBef>
              <a:buFontTx/>
              <a:buChar char="•"/>
            </a:pPr>
            <a:r>
              <a:rPr lang="en-US">
                <a:solidFill>
                  <a:srgbClr val="000000"/>
                </a:solidFill>
                <a:latin typeface="Arial Black" pitchFamily="34" charset="0"/>
              </a:rPr>
              <a:t>William Sylvis, 1866</a:t>
            </a:r>
          </a:p>
          <a:p>
            <a:pPr algn="ctr">
              <a:lnSpc>
                <a:spcPct val="90000"/>
              </a:lnSpc>
              <a:spcBef>
                <a:spcPct val="50000"/>
              </a:spcBef>
              <a:buFontTx/>
              <a:buChar char="•"/>
            </a:pPr>
            <a:r>
              <a:rPr lang="en-US">
                <a:solidFill>
                  <a:srgbClr val="000000"/>
                </a:solidFill>
                <a:latin typeface="Arial Black" pitchFamily="34" charset="0"/>
              </a:rPr>
              <a:t>Skilled, unskilled, farmers but excluded Chinese…</a:t>
            </a:r>
          </a:p>
          <a:p>
            <a:pPr algn="ctr">
              <a:lnSpc>
                <a:spcPct val="90000"/>
              </a:lnSpc>
              <a:spcBef>
                <a:spcPct val="50000"/>
              </a:spcBef>
              <a:buFontTx/>
              <a:buChar char="•"/>
            </a:pPr>
            <a:r>
              <a:rPr lang="en-US" i="1" u="sng">
                <a:solidFill>
                  <a:srgbClr val="000000"/>
                </a:solidFill>
                <a:effectLst>
                  <a:outerShdw blurRad="38100" dist="38100" dir="2700000" algn="tl">
                    <a:srgbClr val="FFFFFF"/>
                  </a:outerShdw>
                </a:effectLst>
                <a:latin typeface="Arial Black" pitchFamily="34" charset="0"/>
              </a:rPr>
              <a:t>Cooperatives</a:t>
            </a:r>
            <a:r>
              <a:rPr lang="en-US">
                <a:solidFill>
                  <a:srgbClr val="000000"/>
                </a:solidFill>
                <a:latin typeface="Arial Black" pitchFamily="34" charset="0"/>
              </a:rPr>
              <a:t>, 8 hr. work day, against labor strikes</a:t>
            </a:r>
          </a:p>
          <a:p>
            <a:pPr algn="ctr">
              <a:lnSpc>
                <a:spcPct val="90000"/>
              </a:lnSpc>
              <a:spcBef>
                <a:spcPct val="50000"/>
              </a:spcBef>
              <a:buFontTx/>
              <a:buChar char="•"/>
            </a:pPr>
            <a:r>
              <a:rPr lang="en-US">
                <a:solidFill>
                  <a:srgbClr val="000000"/>
                </a:solidFill>
                <a:latin typeface="Arial Black" pitchFamily="34" charset="0"/>
              </a:rPr>
              <a:t>Founded a political party in 1872</a:t>
            </a:r>
          </a:p>
          <a:p>
            <a:pPr algn="ctr">
              <a:lnSpc>
                <a:spcPct val="90000"/>
              </a:lnSpc>
              <a:spcBef>
                <a:spcPct val="50000"/>
              </a:spcBef>
              <a:buFontTx/>
              <a:buChar char="•"/>
            </a:pPr>
            <a:r>
              <a:rPr lang="en-US">
                <a:solidFill>
                  <a:srgbClr val="000000"/>
                </a:solidFill>
                <a:latin typeface="Arial Black" pitchFamily="34" charset="0"/>
              </a:rPr>
              <a:t>Involved in the </a:t>
            </a:r>
            <a:r>
              <a:rPr lang="en-US" i="1" u="sng">
                <a:solidFill>
                  <a:srgbClr val="000000"/>
                </a:solidFill>
                <a:effectLst>
                  <a:outerShdw blurRad="38100" dist="38100" dir="2700000" algn="tl">
                    <a:srgbClr val="FFFFFF"/>
                  </a:outerShdw>
                </a:effectLst>
                <a:latin typeface="Arial Black" pitchFamily="34" charset="0"/>
              </a:rPr>
              <a:t>Chinese Exclusion Act</a:t>
            </a:r>
            <a:r>
              <a:rPr lang="en-US" i="1">
                <a:solidFill>
                  <a:srgbClr val="000000"/>
                </a:solidFill>
                <a:latin typeface="Arial Black" pitchFamily="34" charset="0"/>
              </a:rPr>
              <a:t>.</a:t>
            </a:r>
          </a:p>
          <a:p>
            <a:pPr algn="ctr">
              <a:lnSpc>
                <a:spcPct val="90000"/>
              </a:lnSpc>
              <a:spcBef>
                <a:spcPct val="50000"/>
              </a:spcBef>
              <a:buFontTx/>
              <a:buChar char="•"/>
            </a:pPr>
            <a:r>
              <a:rPr lang="en-US">
                <a:solidFill>
                  <a:srgbClr val="000000"/>
                </a:solidFill>
                <a:latin typeface="Arial Black" pitchFamily="34" charset="0"/>
              </a:rPr>
              <a:t>Lost election, faded away</a:t>
            </a:r>
          </a:p>
          <a:p>
            <a:pPr algn="ctr">
              <a:spcBef>
                <a:spcPct val="50000"/>
              </a:spcBef>
              <a:buFontTx/>
              <a:buChar char="•"/>
            </a:pPr>
            <a:r>
              <a:rPr lang="en-US">
                <a:solidFill>
                  <a:srgbClr val="000000"/>
                </a:solidFill>
                <a:latin typeface="Arial Black" pitchFamily="34" charset="0"/>
              </a:rPr>
              <a:t>Replaced by Knights of Labor. </a:t>
            </a:r>
          </a:p>
          <a:p>
            <a:pPr algn="ctr">
              <a:lnSpc>
                <a:spcPct val="60000"/>
              </a:lnSpc>
              <a:spcBef>
                <a:spcPct val="50000"/>
              </a:spcBef>
              <a:buFontTx/>
              <a:buChar char="•"/>
            </a:pPr>
            <a:endParaRPr lang="en-US">
              <a:solidFill>
                <a:srgbClr val="000000"/>
              </a:solidFill>
              <a:latin typeface="Arial Black" pitchFamily="34" charset="0"/>
            </a:endParaRPr>
          </a:p>
        </p:txBody>
      </p:sp>
      <p:sp>
        <p:nvSpPr>
          <p:cNvPr id="320519" name="Text Box 7"/>
          <p:cNvSpPr txBox="1">
            <a:spLocks noChangeArrowheads="1"/>
          </p:cNvSpPr>
          <p:nvPr/>
        </p:nvSpPr>
        <p:spPr bwMode="auto">
          <a:xfrm>
            <a:off x="2971800" y="762000"/>
            <a:ext cx="3124200" cy="5942013"/>
          </a:xfrm>
          <a:prstGeom prst="rect">
            <a:avLst/>
          </a:prstGeom>
          <a:solidFill>
            <a:srgbClr val="FFFF99"/>
          </a:solidFill>
          <a:ln w="9525">
            <a:solidFill>
              <a:schemeClr val="tx1"/>
            </a:solidFill>
            <a:miter lim="800000"/>
            <a:headEnd/>
            <a:tailEnd/>
          </a:ln>
          <a:effectLst/>
        </p:spPr>
        <p:txBody>
          <a:bodyPr>
            <a:spAutoFit/>
          </a:bodyPr>
          <a:lstStyle/>
          <a:p>
            <a:pPr algn="ctr">
              <a:spcBef>
                <a:spcPct val="50000"/>
              </a:spcBef>
            </a:pPr>
            <a:r>
              <a:rPr lang="en-US" sz="2000" i="1" u="sng">
                <a:solidFill>
                  <a:srgbClr val="000000"/>
                </a:solidFill>
                <a:effectLst>
                  <a:outerShdw blurRad="38100" dist="38100" dir="2700000" algn="tl">
                    <a:srgbClr val="FFFFFF"/>
                  </a:outerShdw>
                </a:effectLst>
                <a:latin typeface="Arial Black" pitchFamily="34" charset="0"/>
              </a:rPr>
              <a:t>Knights of Labor</a:t>
            </a:r>
          </a:p>
          <a:p>
            <a:pPr algn="ctr">
              <a:lnSpc>
                <a:spcPct val="90000"/>
              </a:lnSpc>
              <a:spcBef>
                <a:spcPct val="50000"/>
              </a:spcBef>
              <a:buFontTx/>
              <a:buChar char="•"/>
            </a:pPr>
            <a:r>
              <a:rPr lang="en-US">
                <a:solidFill>
                  <a:srgbClr val="000000"/>
                </a:solidFill>
                <a:latin typeface="Arial Black" pitchFamily="34" charset="0"/>
              </a:rPr>
              <a:t>Terrence Powderly</a:t>
            </a:r>
          </a:p>
          <a:p>
            <a:pPr algn="ctr">
              <a:lnSpc>
                <a:spcPct val="90000"/>
              </a:lnSpc>
              <a:spcBef>
                <a:spcPct val="50000"/>
              </a:spcBef>
              <a:buFontTx/>
              <a:buChar char="•"/>
            </a:pPr>
            <a:r>
              <a:rPr lang="en-US">
                <a:solidFill>
                  <a:srgbClr val="000000"/>
                </a:solidFill>
                <a:latin typeface="Arial Black" pitchFamily="34" charset="0"/>
              </a:rPr>
              <a:t>All workers except Chinese</a:t>
            </a:r>
          </a:p>
          <a:p>
            <a:pPr algn="ctr">
              <a:lnSpc>
                <a:spcPct val="90000"/>
              </a:lnSpc>
              <a:spcBef>
                <a:spcPct val="50000"/>
              </a:spcBef>
              <a:buFontTx/>
              <a:buChar char="•"/>
            </a:pPr>
            <a:r>
              <a:rPr lang="en-US">
                <a:solidFill>
                  <a:srgbClr val="000000"/>
                </a:solidFill>
                <a:latin typeface="Arial Black" pitchFamily="34" charset="0"/>
              </a:rPr>
              <a:t>8 hr. day, cooperatives, prohibition, end child labor</a:t>
            </a:r>
          </a:p>
          <a:p>
            <a:pPr algn="ctr">
              <a:lnSpc>
                <a:spcPct val="90000"/>
              </a:lnSpc>
              <a:spcBef>
                <a:spcPct val="50000"/>
              </a:spcBef>
              <a:buFontTx/>
              <a:buChar char="•"/>
            </a:pPr>
            <a:r>
              <a:rPr lang="en-US">
                <a:solidFill>
                  <a:srgbClr val="000000"/>
                </a:solidFill>
                <a:latin typeface="Arial Black" pitchFamily="34" charset="0"/>
              </a:rPr>
              <a:t>Several strikes won some wage gains 1885 to 1886</a:t>
            </a:r>
          </a:p>
          <a:p>
            <a:pPr algn="ctr">
              <a:lnSpc>
                <a:spcPct val="90000"/>
              </a:lnSpc>
              <a:spcBef>
                <a:spcPct val="50000"/>
              </a:spcBef>
              <a:buFontTx/>
              <a:buChar char="•"/>
            </a:pPr>
            <a:r>
              <a:rPr lang="en-US">
                <a:solidFill>
                  <a:srgbClr val="000000"/>
                </a:solidFill>
                <a:latin typeface="Arial Black" pitchFamily="34" charset="0"/>
              </a:rPr>
              <a:t>Unrealistic and vague goals </a:t>
            </a:r>
          </a:p>
          <a:p>
            <a:pPr algn="ctr">
              <a:lnSpc>
                <a:spcPct val="90000"/>
              </a:lnSpc>
              <a:spcBef>
                <a:spcPct val="50000"/>
              </a:spcBef>
              <a:buFontTx/>
              <a:buChar char="•"/>
            </a:pPr>
            <a:r>
              <a:rPr lang="en-US">
                <a:solidFill>
                  <a:srgbClr val="000000"/>
                </a:solidFill>
                <a:latin typeface="Arial Black" pitchFamily="34" charset="0"/>
              </a:rPr>
              <a:t>Loss of important strikes and failure of cooperatives</a:t>
            </a:r>
          </a:p>
          <a:p>
            <a:pPr algn="ctr">
              <a:lnSpc>
                <a:spcPct val="90000"/>
              </a:lnSpc>
              <a:spcBef>
                <a:spcPct val="50000"/>
              </a:spcBef>
              <a:buFontTx/>
              <a:buChar char="•"/>
            </a:pPr>
            <a:r>
              <a:rPr lang="en-US">
                <a:solidFill>
                  <a:srgbClr val="000000"/>
                </a:solidFill>
                <a:latin typeface="Arial Black" pitchFamily="34" charset="0"/>
              </a:rPr>
              <a:t>Haymarket Riot—1886</a:t>
            </a:r>
          </a:p>
          <a:p>
            <a:pPr algn="ctr">
              <a:lnSpc>
                <a:spcPct val="90000"/>
              </a:lnSpc>
              <a:spcBef>
                <a:spcPct val="50000"/>
              </a:spcBef>
              <a:buFontTx/>
              <a:buChar char="•"/>
            </a:pPr>
            <a:endParaRPr lang="en-US">
              <a:solidFill>
                <a:srgbClr val="000000"/>
              </a:solidFill>
              <a:latin typeface="Arial Black" pitchFamily="34" charset="0"/>
            </a:endParaRPr>
          </a:p>
          <a:p>
            <a:pPr algn="ctr">
              <a:lnSpc>
                <a:spcPct val="30000"/>
              </a:lnSpc>
              <a:spcBef>
                <a:spcPct val="50000"/>
              </a:spcBef>
              <a:buFontTx/>
              <a:buChar char="•"/>
            </a:pPr>
            <a:endParaRPr lang="en-US">
              <a:solidFill>
                <a:srgbClr val="000000"/>
              </a:solidFill>
              <a:latin typeface="Arial Black" pitchFamily="34" charset="0"/>
            </a:endParaRPr>
          </a:p>
        </p:txBody>
      </p:sp>
      <p:sp>
        <p:nvSpPr>
          <p:cNvPr id="320520" name="Text Box 8"/>
          <p:cNvSpPr txBox="1">
            <a:spLocks noChangeArrowheads="1"/>
          </p:cNvSpPr>
          <p:nvPr/>
        </p:nvSpPr>
        <p:spPr bwMode="auto">
          <a:xfrm>
            <a:off x="6172200" y="762000"/>
            <a:ext cx="2895600" cy="5932488"/>
          </a:xfrm>
          <a:prstGeom prst="rect">
            <a:avLst/>
          </a:prstGeom>
          <a:solidFill>
            <a:srgbClr val="FFE5FF"/>
          </a:solidFill>
          <a:ln w="9525">
            <a:solidFill>
              <a:schemeClr val="tx1"/>
            </a:solidFill>
            <a:miter lim="800000"/>
            <a:headEnd/>
            <a:tailEnd/>
          </a:ln>
          <a:effectLst/>
        </p:spPr>
        <p:txBody>
          <a:bodyPr>
            <a:spAutoFit/>
          </a:bodyPr>
          <a:lstStyle/>
          <a:p>
            <a:pPr algn="ctr">
              <a:spcBef>
                <a:spcPct val="50000"/>
              </a:spcBef>
            </a:pPr>
            <a:r>
              <a:rPr lang="en-US" i="1" u="sng">
                <a:solidFill>
                  <a:srgbClr val="000000"/>
                </a:solidFill>
                <a:effectLst>
                  <a:outerShdw blurRad="38100" dist="38100" dir="2700000" algn="tl">
                    <a:srgbClr val="FFFFFF"/>
                  </a:outerShdw>
                </a:effectLst>
                <a:latin typeface="Arial Black" pitchFamily="34" charset="0"/>
              </a:rPr>
              <a:t>American Federation of Labor or AFL</a:t>
            </a:r>
          </a:p>
          <a:p>
            <a:pPr algn="ctr">
              <a:spcBef>
                <a:spcPct val="50000"/>
              </a:spcBef>
              <a:buFontTx/>
              <a:buChar char="•"/>
            </a:pPr>
            <a:r>
              <a:rPr lang="en-US">
                <a:solidFill>
                  <a:srgbClr val="000000"/>
                </a:solidFill>
                <a:latin typeface="Arial Black" pitchFamily="34" charset="0"/>
              </a:rPr>
              <a:t>Samuel Gompers, 1881</a:t>
            </a:r>
          </a:p>
          <a:p>
            <a:pPr algn="ctr">
              <a:spcBef>
                <a:spcPct val="50000"/>
              </a:spcBef>
              <a:buFontTx/>
              <a:buChar char="•"/>
            </a:pPr>
            <a:r>
              <a:rPr lang="en-US">
                <a:solidFill>
                  <a:srgbClr val="000000"/>
                </a:solidFill>
                <a:latin typeface="Arial Black" pitchFamily="34" charset="0"/>
              </a:rPr>
              <a:t>Skilled workers in separate unions.</a:t>
            </a:r>
          </a:p>
          <a:p>
            <a:pPr algn="ctr">
              <a:spcBef>
                <a:spcPct val="50000"/>
              </a:spcBef>
              <a:buFontTx/>
              <a:buChar char="•"/>
            </a:pPr>
            <a:r>
              <a:rPr lang="en-US">
                <a:solidFill>
                  <a:srgbClr val="000000"/>
                </a:solidFill>
                <a:latin typeface="Arial Black" pitchFamily="34" charset="0"/>
              </a:rPr>
              <a:t>Work within political system for change.</a:t>
            </a:r>
          </a:p>
          <a:p>
            <a:pPr algn="ctr">
              <a:spcBef>
                <a:spcPct val="50000"/>
              </a:spcBef>
              <a:buFontTx/>
              <a:buChar char="•"/>
            </a:pPr>
            <a:r>
              <a:rPr lang="en-US" i="1" u="sng">
                <a:solidFill>
                  <a:srgbClr val="000000"/>
                </a:solidFill>
                <a:effectLst>
                  <a:outerShdw blurRad="38100" dist="38100" dir="2700000" algn="tl">
                    <a:srgbClr val="FFFFFF"/>
                  </a:outerShdw>
                </a:effectLst>
                <a:latin typeface="Arial Black" pitchFamily="34" charset="0"/>
              </a:rPr>
              <a:t>Closed shop</a:t>
            </a:r>
            <a:r>
              <a:rPr lang="en-US">
                <a:solidFill>
                  <a:srgbClr val="000000"/>
                </a:solidFill>
                <a:latin typeface="Arial Black" pitchFamily="34" charset="0"/>
              </a:rPr>
              <a:t> and </a:t>
            </a:r>
            <a:r>
              <a:rPr lang="en-US" i="1" u="sng">
                <a:solidFill>
                  <a:srgbClr val="000000"/>
                </a:solidFill>
                <a:effectLst>
                  <a:outerShdw blurRad="38100" dist="38100" dir="2700000" algn="tl">
                    <a:srgbClr val="FFFFFF"/>
                  </a:outerShdw>
                </a:effectLst>
                <a:latin typeface="Arial Black" pitchFamily="34" charset="0"/>
              </a:rPr>
              <a:t>collective bargaining</a:t>
            </a:r>
          </a:p>
          <a:p>
            <a:pPr algn="ctr">
              <a:spcBef>
                <a:spcPct val="50000"/>
              </a:spcBef>
              <a:buFontTx/>
              <a:buChar char="•"/>
            </a:pPr>
            <a:r>
              <a:rPr lang="en-US">
                <a:solidFill>
                  <a:srgbClr val="000000"/>
                </a:solidFill>
                <a:latin typeface="Arial Black" pitchFamily="34" charset="0"/>
              </a:rPr>
              <a:t>Over 1 million workers joined and won several strikes</a:t>
            </a:r>
          </a:p>
          <a:p>
            <a:pPr algn="ctr">
              <a:lnSpc>
                <a:spcPct val="90000"/>
              </a:lnSpc>
              <a:spcBef>
                <a:spcPct val="50000"/>
              </a:spcBef>
              <a:buFontTx/>
              <a:buChar char="•"/>
            </a:pPr>
            <a:r>
              <a:rPr lang="en-US">
                <a:solidFill>
                  <a:srgbClr val="000000"/>
                </a:solidFill>
                <a:latin typeface="Arial Black" pitchFamily="34" charset="0"/>
              </a:rPr>
              <a:t>Small part of work force eligible to join.</a:t>
            </a:r>
          </a:p>
          <a:p>
            <a:pPr algn="ctr">
              <a:lnSpc>
                <a:spcPct val="90000"/>
              </a:lnSpc>
              <a:spcBef>
                <a:spcPct val="50000"/>
              </a:spcBef>
              <a:buFontTx/>
              <a:buChar char="•"/>
            </a:pPr>
            <a:endParaRPr lang="en-US">
              <a:solidFill>
                <a:srgbClr val="000000"/>
              </a:solidFill>
              <a:latin typeface="Arial Black" pitchFamily="34" charset="0"/>
            </a:endParaRPr>
          </a:p>
          <a:p>
            <a:pPr algn="ctr">
              <a:lnSpc>
                <a:spcPct val="90000"/>
              </a:lnSpc>
              <a:spcBef>
                <a:spcPct val="50000"/>
              </a:spcBef>
              <a:buFontTx/>
              <a:buChar char="•"/>
            </a:pPr>
            <a:endParaRPr lang="en-US">
              <a:solidFill>
                <a:srgbClr val="000000"/>
              </a:solidFill>
              <a:latin typeface="Arial Black" pitchFamily="34" charset="0"/>
            </a:endParaRPr>
          </a:p>
          <a:p>
            <a:pPr algn="ctr">
              <a:lnSpc>
                <a:spcPct val="10000"/>
              </a:lnSpc>
              <a:spcBef>
                <a:spcPct val="50000"/>
              </a:spcBef>
              <a:buFontTx/>
              <a:buChar char="•"/>
            </a:pPr>
            <a:endParaRPr lang="en-US">
              <a:solidFill>
                <a:srgbClr val="000000"/>
              </a:solidFill>
              <a:latin typeface="Arial Black" pitchFamily="34" charset="0"/>
            </a:endParaRPr>
          </a:p>
        </p:txBody>
      </p:sp>
      <p:sp>
        <p:nvSpPr>
          <p:cNvPr id="320521" name="AutoShape 9">
            <a:hlinkClick r:id="rId2" action="ppaction://hlinksldjump"/>
          </p:cNvPr>
          <p:cNvSpPr>
            <a:spLocks noChangeArrowheads="1"/>
          </p:cNvSpPr>
          <p:nvPr/>
        </p:nvSpPr>
        <p:spPr bwMode="auto">
          <a:xfrm>
            <a:off x="8610600" y="6400800"/>
            <a:ext cx="304800" cy="304800"/>
          </a:xfrm>
          <a:prstGeom prst="irregularSeal1">
            <a:avLst/>
          </a:prstGeom>
          <a:solidFill>
            <a:srgbClr val="0000FF"/>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0518"/>
                                        </p:tgtEl>
                                        <p:attrNameLst>
                                          <p:attrName>style.visibility</p:attrName>
                                        </p:attrNameLst>
                                      </p:cBhvr>
                                      <p:to>
                                        <p:strVal val="visible"/>
                                      </p:to>
                                    </p:set>
                                    <p:anim calcmode="lin" valueType="num">
                                      <p:cBhvr additive="base">
                                        <p:cTn id="7" dur="500" fill="hold"/>
                                        <p:tgtEl>
                                          <p:spTgt spid="320518"/>
                                        </p:tgtEl>
                                        <p:attrNameLst>
                                          <p:attrName>ppt_x</p:attrName>
                                        </p:attrNameLst>
                                      </p:cBhvr>
                                      <p:tavLst>
                                        <p:tav tm="0">
                                          <p:val>
                                            <p:strVal val="0-#ppt_w/2"/>
                                          </p:val>
                                        </p:tav>
                                        <p:tav tm="100000">
                                          <p:val>
                                            <p:strVal val="#ppt_x"/>
                                          </p:val>
                                        </p:tav>
                                      </p:tavLst>
                                    </p:anim>
                                    <p:anim calcmode="lin" valueType="num">
                                      <p:cBhvr additive="base">
                                        <p:cTn id="8" dur="500" fill="hold"/>
                                        <p:tgtEl>
                                          <p:spTgt spid="3205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0519"/>
                                        </p:tgtEl>
                                        <p:attrNameLst>
                                          <p:attrName>style.visibility</p:attrName>
                                        </p:attrNameLst>
                                      </p:cBhvr>
                                      <p:to>
                                        <p:strVal val="visible"/>
                                      </p:to>
                                    </p:set>
                                    <p:anim calcmode="lin" valueType="num">
                                      <p:cBhvr additive="base">
                                        <p:cTn id="13" dur="500" fill="hold"/>
                                        <p:tgtEl>
                                          <p:spTgt spid="320519"/>
                                        </p:tgtEl>
                                        <p:attrNameLst>
                                          <p:attrName>ppt_x</p:attrName>
                                        </p:attrNameLst>
                                      </p:cBhvr>
                                      <p:tavLst>
                                        <p:tav tm="0">
                                          <p:val>
                                            <p:strVal val="0-#ppt_w/2"/>
                                          </p:val>
                                        </p:tav>
                                        <p:tav tm="100000">
                                          <p:val>
                                            <p:strVal val="#ppt_x"/>
                                          </p:val>
                                        </p:tav>
                                      </p:tavLst>
                                    </p:anim>
                                    <p:anim calcmode="lin" valueType="num">
                                      <p:cBhvr additive="base">
                                        <p:cTn id="14" dur="500" fill="hold"/>
                                        <p:tgtEl>
                                          <p:spTgt spid="3205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0520"/>
                                        </p:tgtEl>
                                        <p:attrNameLst>
                                          <p:attrName>style.visibility</p:attrName>
                                        </p:attrNameLst>
                                      </p:cBhvr>
                                      <p:to>
                                        <p:strVal val="visible"/>
                                      </p:to>
                                    </p:set>
                                    <p:anim calcmode="lin" valueType="num">
                                      <p:cBhvr additive="base">
                                        <p:cTn id="19" dur="500" fill="hold"/>
                                        <p:tgtEl>
                                          <p:spTgt spid="320520"/>
                                        </p:tgtEl>
                                        <p:attrNameLst>
                                          <p:attrName>ppt_x</p:attrName>
                                        </p:attrNameLst>
                                      </p:cBhvr>
                                      <p:tavLst>
                                        <p:tav tm="0">
                                          <p:val>
                                            <p:strVal val="0-#ppt_w/2"/>
                                          </p:val>
                                        </p:tav>
                                        <p:tav tm="100000">
                                          <p:val>
                                            <p:strVal val="#ppt_x"/>
                                          </p:val>
                                        </p:tav>
                                      </p:tavLst>
                                    </p:anim>
                                    <p:anim calcmode="lin" valueType="num">
                                      <p:cBhvr additive="base">
                                        <p:cTn id="20" dur="500" fill="hold"/>
                                        <p:tgtEl>
                                          <p:spTgt spid="3205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8" grpId="0" animBg="1" autoUpdateAnimBg="0"/>
      <p:bldP spid="320519" grpId="0" animBg="1" autoUpdateAnimBg="0"/>
      <p:bldP spid="320520"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
          <p:cNvSpPr>
            <a:spLocks noGrp="1" noChangeArrowheads="1"/>
          </p:cNvSpPr>
          <p:nvPr>
            <p:ph type="title"/>
          </p:nvPr>
        </p:nvSpPr>
        <p:spPr/>
        <p:txBody>
          <a:bodyPr/>
          <a:lstStyle/>
          <a:p>
            <a:pPr eaLnBrk="1" hangingPunct="1"/>
            <a:r>
              <a:rPr lang="en-US" dirty="0" smtClean="0"/>
              <a:t>SOCIALISM AND COMMUNISM</a:t>
            </a:r>
          </a:p>
        </p:txBody>
      </p:sp>
      <p:sp>
        <p:nvSpPr>
          <p:cNvPr id="118787" name="Rectangle 5"/>
          <p:cNvSpPr>
            <a:spLocks noGrp="1" noChangeArrowheads="1"/>
          </p:cNvSpPr>
          <p:nvPr>
            <p:ph sz="quarter" idx="1"/>
          </p:nvPr>
        </p:nvSpPr>
        <p:spPr>
          <a:xfrm>
            <a:off x="914400" y="1447800"/>
            <a:ext cx="3749675" cy="4572000"/>
          </a:xfrm>
        </p:spPr>
        <p:txBody>
          <a:bodyPr/>
          <a:lstStyle/>
          <a:p>
            <a:pPr eaLnBrk="1" hangingPunct="1"/>
            <a:r>
              <a:rPr lang="en-US" dirty="0" smtClean="0"/>
              <a:t>1843: Marx coauthors treatise titled </a:t>
            </a:r>
            <a:r>
              <a:rPr lang="en-US" i="1" dirty="0" smtClean="0"/>
              <a:t>Communist Manifesto </a:t>
            </a:r>
          </a:p>
          <a:p>
            <a:pPr eaLnBrk="1" hangingPunct="1"/>
            <a:r>
              <a:rPr lang="en-US" dirty="0" smtClean="0"/>
              <a:t>Denounced Capitalism </a:t>
            </a:r>
          </a:p>
          <a:p>
            <a:pPr eaLnBrk="1" hangingPunct="1"/>
            <a:r>
              <a:rPr lang="en-US" dirty="0" smtClean="0"/>
              <a:t>Predicts workers (The Proletarian) would over-throw it </a:t>
            </a:r>
          </a:p>
        </p:txBody>
      </p:sp>
      <p:sp>
        <p:nvSpPr>
          <p:cNvPr id="118788" name="Rectangle 6"/>
          <p:cNvSpPr>
            <a:spLocks noGrp="1" noChangeArrowheads="1"/>
          </p:cNvSpPr>
          <p:nvPr>
            <p:ph sz="quarter" idx="2"/>
          </p:nvPr>
        </p:nvSpPr>
        <p:spPr>
          <a:xfrm>
            <a:off x="4933950" y="1447800"/>
            <a:ext cx="3749675" cy="4572000"/>
          </a:xfrm>
        </p:spPr>
        <p:txBody>
          <a:bodyPr/>
          <a:lstStyle/>
          <a:p>
            <a:pPr eaLnBrk="1" hangingPunct="1"/>
            <a:r>
              <a:rPr lang="en-US" dirty="0" smtClean="0"/>
              <a:t>Most Americans denounce this </a:t>
            </a:r>
          </a:p>
          <a:p>
            <a:pPr eaLnBrk="1" hangingPunct="1"/>
            <a:r>
              <a:rPr lang="en-US" dirty="0" smtClean="0"/>
              <a:t>Many say it is against the American (Capitalist) way </a:t>
            </a:r>
          </a:p>
          <a:p>
            <a:pPr eaLnBrk="1" hangingPunct="1"/>
            <a:r>
              <a:rPr lang="en-US" dirty="0" smtClean="0"/>
              <a:t>However Many Labor Activist Borrow  from Marx</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2"/>
          <p:cNvSpPr>
            <a:spLocks noGrp="1" noChangeArrowheads="1"/>
          </p:cNvSpPr>
          <p:nvPr>
            <p:ph type="title"/>
          </p:nvPr>
        </p:nvSpPr>
        <p:spPr/>
        <p:txBody>
          <a:bodyPr/>
          <a:lstStyle/>
          <a:p>
            <a:pPr eaLnBrk="1" hangingPunct="1"/>
            <a:endParaRPr lang="en-US" dirty="0" smtClean="0"/>
          </a:p>
        </p:txBody>
      </p:sp>
      <p:sp>
        <p:nvSpPr>
          <p:cNvPr id="117763" name="Rectangle 13"/>
          <p:cNvSpPr>
            <a:spLocks noGrp="1" noChangeArrowheads="1"/>
          </p:cNvSpPr>
          <p:nvPr>
            <p:ph sz="quarter" idx="1"/>
          </p:nvPr>
        </p:nvSpPr>
        <p:spPr>
          <a:xfrm>
            <a:off x="914400" y="1447800"/>
            <a:ext cx="3749675" cy="4572000"/>
          </a:xfrm>
        </p:spPr>
        <p:txBody>
          <a:bodyPr/>
          <a:lstStyle/>
          <a:p>
            <a:pPr eaLnBrk="1" hangingPunct="1"/>
            <a:endParaRPr lang="en-US" dirty="0" smtClean="0"/>
          </a:p>
        </p:txBody>
      </p:sp>
      <p:pic>
        <p:nvPicPr>
          <p:cNvPr id="117764" name="Picture 15" descr="200px-Karl_Marx_001">
            <a:hlinkClick r:id="rId2" tooltip="Karl Marx 001.jpg"/>
          </p:cNvPr>
          <p:cNvPicPr>
            <a:picLocks noGrp="1" noChangeAspect="1" noChangeArrowheads="1"/>
          </p:cNvPicPr>
          <p:nvPr>
            <p:ph sz="quarter" idx="2"/>
          </p:nvPr>
        </p:nvPicPr>
        <p:blipFill>
          <a:blip r:embed="rId3" cstate="print"/>
          <a:srcRect/>
          <a:stretch>
            <a:fillRect/>
          </a:stretch>
        </p:blipFill>
        <p:spPr>
          <a:xfrm>
            <a:off x="5187950" y="1447800"/>
            <a:ext cx="3270250" cy="4611688"/>
          </a:xfrm>
        </p:spPr>
      </p:pic>
      <p:pic>
        <p:nvPicPr>
          <p:cNvPr id="117765" name="Picture 8" descr="Image:Marx old.jpg">
            <a:hlinkClick r:id="rId4"/>
          </p:cNvPr>
          <p:cNvPicPr>
            <a:picLocks noChangeAspect="1" noChangeArrowheads="1"/>
          </p:cNvPicPr>
          <p:nvPr/>
        </p:nvPicPr>
        <p:blipFill>
          <a:blip r:embed="rId5" cstate="print"/>
          <a:srcRect/>
          <a:stretch>
            <a:fillRect/>
          </a:stretch>
        </p:blipFill>
        <p:spPr bwMode="auto">
          <a:xfrm>
            <a:off x="990600" y="1447800"/>
            <a:ext cx="3429000" cy="449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59458" name="Text Box 2"/>
          <p:cNvSpPr txBox="1">
            <a:spLocks noChangeArrowheads="1"/>
          </p:cNvSpPr>
          <p:nvPr/>
        </p:nvSpPr>
        <p:spPr bwMode="auto">
          <a:xfrm>
            <a:off x="0" y="685800"/>
            <a:ext cx="9144000" cy="6646863"/>
          </a:xfrm>
          <a:prstGeom prst="rect">
            <a:avLst/>
          </a:prstGeom>
          <a:noFill/>
          <a:ln w="9525">
            <a:noFill/>
            <a:miter lim="800000"/>
            <a:headEnd/>
            <a:tailEnd/>
          </a:ln>
          <a:effectLst/>
        </p:spPr>
        <p:txBody>
          <a:bodyPr>
            <a:spAutoFit/>
          </a:bodyPr>
          <a:lstStyle/>
          <a:p>
            <a:pPr algn="ctr">
              <a:lnSpc>
                <a:spcPct val="80000"/>
              </a:lnSpc>
              <a:spcBef>
                <a:spcPct val="20000"/>
              </a:spcBef>
            </a:pPr>
            <a:r>
              <a:rPr lang="en-US" sz="4400" b="1" i="1" dirty="0">
                <a:solidFill>
                  <a:srgbClr val="000000"/>
                </a:solidFill>
                <a:latin typeface="Georgia" pitchFamily="18" charset="0"/>
                <a:cs typeface="Arial" charset="0"/>
              </a:rPr>
              <a:t>Economic system based on cooperation rather than competition</a:t>
            </a:r>
            <a:r>
              <a:rPr lang="en-US" sz="3600" dirty="0">
                <a:solidFill>
                  <a:srgbClr val="000000"/>
                </a:solidFill>
                <a:latin typeface="Arial Black" pitchFamily="34" charset="0"/>
                <a:cs typeface="Arial" charset="0"/>
              </a:rPr>
              <a:t> </a:t>
            </a:r>
          </a:p>
          <a:p>
            <a:pPr algn="ctr">
              <a:lnSpc>
                <a:spcPct val="80000"/>
              </a:lnSpc>
              <a:spcBef>
                <a:spcPct val="20000"/>
              </a:spcBef>
              <a:buClr>
                <a:srgbClr val="006600"/>
              </a:buClr>
              <a:buSzPct val="80000"/>
              <a:buFont typeface="Wingdings" pitchFamily="2" charset="2"/>
              <a:buChar char="v"/>
            </a:pPr>
            <a:r>
              <a:rPr lang="en-US" sz="3600" dirty="0">
                <a:solidFill>
                  <a:srgbClr val="000000"/>
                </a:solidFill>
                <a:latin typeface="Times New Roman" pitchFamily="18" charset="0"/>
                <a:cs typeface="Arial" charset="0"/>
              </a:rPr>
              <a:t>Many Americans opposed capitalism and believed a </a:t>
            </a:r>
            <a:r>
              <a:rPr lang="en-US" sz="3600" b="1" i="1" u="sng" dirty="0">
                <a:solidFill>
                  <a:srgbClr val="0000CC"/>
                </a:solidFill>
                <a:latin typeface="Times New Roman" pitchFamily="18" charset="0"/>
                <a:cs typeface="Arial" charset="0"/>
              </a:rPr>
              <a:t>socialistic economy</a:t>
            </a:r>
            <a:r>
              <a:rPr lang="en-US" sz="3600" dirty="0">
                <a:solidFill>
                  <a:srgbClr val="000000"/>
                </a:solidFill>
                <a:latin typeface="Times New Roman" pitchFamily="18" charset="0"/>
                <a:cs typeface="Arial" charset="0"/>
              </a:rPr>
              <a:t> would better suit the US because some capitalists were corrupt.</a:t>
            </a:r>
          </a:p>
          <a:p>
            <a:pPr algn="ctr">
              <a:lnSpc>
                <a:spcPct val="80000"/>
              </a:lnSpc>
              <a:spcBef>
                <a:spcPct val="20000"/>
              </a:spcBef>
              <a:buClr>
                <a:srgbClr val="006600"/>
              </a:buClr>
              <a:buSzPct val="80000"/>
              <a:buFont typeface="Wingdings" pitchFamily="2" charset="2"/>
              <a:buChar char="v"/>
            </a:pPr>
            <a:r>
              <a:rPr lang="en-US" sz="3600" dirty="0">
                <a:solidFill>
                  <a:srgbClr val="000000"/>
                </a:solidFill>
                <a:latin typeface="Times New Roman" pitchFamily="18" charset="0"/>
                <a:cs typeface="Arial" charset="0"/>
              </a:rPr>
              <a:t>Believes in </a:t>
            </a:r>
            <a:r>
              <a:rPr lang="en-US" sz="3600" b="1" i="1" u="sng" dirty="0">
                <a:solidFill>
                  <a:srgbClr val="005A58"/>
                </a:solidFill>
                <a:latin typeface="Times New Roman" pitchFamily="18" charset="0"/>
                <a:cs typeface="Arial" charset="0"/>
              </a:rPr>
              <a:t>government ownership</a:t>
            </a:r>
            <a:r>
              <a:rPr lang="en-US" sz="3600" dirty="0">
                <a:solidFill>
                  <a:srgbClr val="000000"/>
                </a:solidFill>
                <a:latin typeface="Times New Roman" pitchFamily="18" charset="0"/>
                <a:cs typeface="Arial" charset="0"/>
              </a:rPr>
              <a:t> of business and capital (money, natural resources)</a:t>
            </a:r>
          </a:p>
          <a:p>
            <a:pPr algn="ctr">
              <a:lnSpc>
                <a:spcPct val="80000"/>
              </a:lnSpc>
              <a:spcBef>
                <a:spcPct val="20000"/>
              </a:spcBef>
              <a:buClr>
                <a:srgbClr val="006600"/>
              </a:buClr>
              <a:buSzPct val="80000"/>
              <a:buFont typeface="Wingdings" pitchFamily="2" charset="2"/>
              <a:buChar char="v"/>
            </a:pPr>
            <a:r>
              <a:rPr lang="en-US" sz="3600" dirty="0">
                <a:solidFill>
                  <a:srgbClr val="000000"/>
                </a:solidFill>
                <a:latin typeface="Times New Roman" pitchFamily="18" charset="0"/>
                <a:cs typeface="Arial" charset="0"/>
              </a:rPr>
              <a:t>Government controls production, sets wages, prices and distributes the goods.  No profit or competition.</a:t>
            </a:r>
          </a:p>
          <a:p>
            <a:pPr algn="ctr">
              <a:lnSpc>
                <a:spcPct val="80000"/>
              </a:lnSpc>
              <a:spcBef>
                <a:spcPct val="20000"/>
              </a:spcBef>
              <a:buClr>
                <a:srgbClr val="006600"/>
              </a:buClr>
              <a:buSzPct val="80000"/>
              <a:buFont typeface="Wingdings" pitchFamily="2" charset="2"/>
              <a:buChar char="v"/>
            </a:pPr>
            <a:r>
              <a:rPr lang="en-US" sz="3600" dirty="0">
                <a:solidFill>
                  <a:srgbClr val="000000"/>
                </a:solidFill>
                <a:latin typeface="Times New Roman" pitchFamily="18" charset="0"/>
                <a:cs typeface="Arial" charset="0"/>
              </a:rPr>
              <a:t>Opposite of </a:t>
            </a:r>
            <a:r>
              <a:rPr lang="en-US" sz="3600" b="1" i="1" u="sng" dirty="0">
                <a:solidFill>
                  <a:srgbClr val="CC0000"/>
                </a:solidFill>
                <a:latin typeface="Times New Roman" pitchFamily="18" charset="0"/>
                <a:cs typeface="Arial" charset="0"/>
              </a:rPr>
              <a:t>laissez faire</a:t>
            </a:r>
            <a:r>
              <a:rPr lang="en-US" sz="3600" dirty="0">
                <a:solidFill>
                  <a:srgbClr val="000000"/>
                </a:solidFill>
                <a:latin typeface="Times New Roman" pitchFamily="18" charset="0"/>
                <a:cs typeface="Arial" charset="0"/>
              </a:rPr>
              <a:t> and </a:t>
            </a:r>
            <a:r>
              <a:rPr lang="en-US" sz="3600" b="1" i="1" u="sng" dirty="0">
                <a:solidFill>
                  <a:srgbClr val="0000CC"/>
                </a:solidFill>
                <a:latin typeface="Times New Roman" pitchFamily="18" charset="0"/>
                <a:cs typeface="Arial" charset="0"/>
              </a:rPr>
              <a:t>capitalism</a:t>
            </a:r>
          </a:p>
          <a:p>
            <a:pPr>
              <a:lnSpc>
                <a:spcPct val="80000"/>
              </a:lnSpc>
              <a:spcBef>
                <a:spcPct val="20000"/>
              </a:spcBef>
              <a:buFontTx/>
              <a:buChar char="•"/>
            </a:pPr>
            <a:endParaRPr lang="en-US" sz="3600" dirty="0">
              <a:solidFill>
                <a:srgbClr val="000000"/>
              </a:solidFill>
              <a:latin typeface="Times New Roman" pitchFamily="18" charset="0"/>
            </a:endParaRPr>
          </a:p>
        </p:txBody>
      </p:sp>
      <p:sp>
        <p:nvSpPr>
          <p:cNvPr id="659459" name="WordArt 3"/>
          <p:cNvSpPr>
            <a:spLocks noChangeArrowheads="1" noChangeShapeType="1" noTextEdit="1"/>
          </p:cNvSpPr>
          <p:nvPr/>
        </p:nvSpPr>
        <p:spPr bwMode="auto">
          <a:xfrm>
            <a:off x="381000" y="76200"/>
            <a:ext cx="8305800" cy="533400"/>
          </a:xfrm>
          <a:prstGeom prst="rect">
            <a:avLst/>
          </a:prstGeom>
        </p:spPr>
        <p:txBody>
          <a:bodyPr wrap="none" fromWordArt="1">
            <a:prstTxWarp prst="textChevron">
              <a:avLst>
                <a:gd name="adj" fmla="val 25000"/>
              </a:avLst>
            </a:prstTxWarp>
          </a:bodyPr>
          <a:lstStyle/>
          <a:p>
            <a:pPr algn="ctr"/>
            <a:r>
              <a:rPr lang="en-US" sz="3600" kern="10">
                <a:ln w="19050">
                  <a:solidFill>
                    <a:srgbClr val="000000"/>
                  </a:solidFill>
                  <a:round/>
                  <a:headEnd/>
                  <a:tailEnd/>
                </a:ln>
                <a:gradFill rotWithShape="0">
                  <a:gsLst>
                    <a:gs pos="0">
                      <a:srgbClr val="6600CC"/>
                    </a:gs>
                    <a:gs pos="100000">
                      <a:srgbClr val="CC00CC"/>
                    </a:gs>
                  </a:gsLst>
                  <a:lin ang="5400000" scaled="1"/>
                </a:gradFill>
                <a:effectLst>
                  <a:outerShdw dist="53882" dir="2700000" algn="ctr" rotWithShape="0">
                    <a:srgbClr val="000000"/>
                  </a:outerShdw>
                </a:effectLst>
                <a:latin typeface="Impact"/>
              </a:rPr>
              <a:t>SOCIALISM</a:t>
            </a:r>
          </a:p>
        </p:txBody>
      </p:sp>
      <p:sp>
        <p:nvSpPr>
          <p:cNvPr id="659460" name="AutoShape 4">
            <a:hlinkClick r:id="rId2" action="ppaction://hlinksldjump"/>
          </p:cNvPr>
          <p:cNvSpPr>
            <a:spLocks noChangeArrowheads="1"/>
          </p:cNvSpPr>
          <p:nvPr/>
        </p:nvSpPr>
        <p:spPr bwMode="auto">
          <a:xfrm>
            <a:off x="8839200" y="6553200"/>
            <a:ext cx="304800" cy="304800"/>
          </a:xfrm>
          <a:prstGeom prst="irregularSeal1">
            <a:avLst/>
          </a:prstGeom>
          <a:solidFill>
            <a:schemeClr val="accent1"/>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9458">
                                            <p:txEl>
                                              <p:pRg st="2" end="2"/>
                                            </p:txEl>
                                          </p:spTgt>
                                        </p:tgtEl>
                                        <p:attrNameLst>
                                          <p:attrName>style.visibility</p:attrName>
                                        </p:attrNameLst>
                                      </p:cBhvr>
                                      <p:to>
                                        <p:strVal val="visible"/>
                                      </p:to>
                                    </p:set>
                                    <p:animEffect transition="in" filter="dissolve">
                                      <p:cBhvr>
                                        <p:cTn id="7" dur="500"/>
                                        <p:tgtEl>
                                          <p:spTgt spid="65945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9458">
                                            <p:txEl>
                                              <p:pRg st="3" end="3"/>
                                            </p:txEl>
                                          </p:spTgt>
                                        </p:tgtEl>
                                        <p:attrNameLst>
                                          <p:attrName>style.visibility</p:attrName>
                                        </p:attrNameLst>
                                      </p:cBhvr>
                                      <p:to>
                                        <p:strVal val="visible"/>
                                      </p:to>
                                    </p:set>
                                    <p:animEffect transition="in" filter="dissolve">
                                      <p:cBhvr>
                                        <p:cTn id="12" dur="500"/>
                                        <p:tgtEl>
                                          <p:spTgt spid="65945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9458">
                                            <p:txEl>
                                              <p:pRg st="4" end="4"/>
                                            </p:txEl>
                                          </p:spTgt>
                                        </p:tgtEl>
                                        <p:attrNameLst>
                                          <p:attrName>style.visibility</p:attrName>
                                        </p:attrNameLst>
                                      </p:cBhvr>
                                      <p:to>
                                        <p:strVal val="visible"/>
                                      </p:to>
                                    </p:set>
                                    <p:animEffect transition="in" filter="dissolve">
                                      <p:cBhvr>
                                        <p:cTn id="17" dur="500"/>
                                        <p:tgtEl>
                                          <p:spTgt spid="6594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8" grpId="0" build="p"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Eugene Debs</a:t>
            </a:r>
          </a:p>
        </p:txBody>
      </p:sp>
      <p:pic>
        <p:nvPicPr>
          <p:cNvPr id="135171" name="Picture 4" descr="http://upload.wikimedia.org/wikipedia/commons/9/92/Eugene_V._Debs,_bw_photo_portrait,_1897.jpg"/>
          <p:cNvPicPr>
            <a:picLocks noChangeAspect="1" noChangeArrowheads="1"/>
          </p:cNvPicPr>
          <p:nvPr/>
        </p:nvPicPr>
        <p:blipFill>
          <a:blip r:embed="rId2" cstate="print"/>
          <a:srcRect t="1566" b="23312"/>
          <a:stretch>
            <a:fillRect/>
          </a:stretch>
        </p:blipFill>
        <p:spPr bwMode="auto">
          <a:xfrm>
            <a:off x="2057400" y="1895475"/>
            <a:ext cx="5029200" cy="49625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8" name="Picture 6" descr="pdebll"/>
          <p:cNvPicPr>
            <a:picLocks noChangeAspect="1" noChangeArrowheads="1"/>
          </p:cNvPicPr>
          <p:nvPr/>
        </p:nvPicPr>
        <p:blipFill>
          <a:blip r:embed="rId3" cstate="print"/>
          <a:srcRect/>
          <a:stretch>
            <a:fillRect/>
          </a:stretch>
        </p:blipFill>
        <p:spPr bwMode="auto">
          <a:xfrm>
            <a:off x="228600" y="3733800"/>
            <a:ext cx="3962400" cy="2971800"/>
          </a:xfrm>
          <a:prstGeom prst="rect">
            <a:avLst/>
          </a:prstGeom>
          <a:noFill/>
          <a:ln w="57150" cmpd="thickThin">
            <a:solidFill>
              <a:srgbClr val="000000"/>
            </a:solidFill>
            <a:miter lim="800000"/>
            <a:headEnd/>
            <a:tailEnd/>
          </a:ln>
        </p:spPr>
      </p:pic>
      <p:sp>
        <p:nvSpPr>
          <p:cNvPr id="504839" name="Text Box 7"/>
          <p:cNvSpPr txBox="1">
            <a:spLocks noChangeArrowheads="1"/>
          </p:cNvSpPr>
          <p:nvPr/>
        </p:nvSpPr>
        <p:spPr bwMode="auto">
          <a:xfrm>
            <a:off x="4267200" y="944563"/>
            <a:ext cx="4876800" cy="5896999"/>
          </a:xfrm>
          <a:prstGeom prst="rect">
            <a:avLst/>
          </a:prstGeom>
          <a:noFill/>
          <a:ln w="12700" cap="sq">
            <a:noFill/>
            <a:miter lim="800000"/>
            <a:headEnd type="none" w="sm" len="sm"/>
            <a:tailEnd type="none" w="sm" len="sm"/>
          </a:ln>
          <a:effectLst/>
        </p:spPr>
        <p:txBody>
          <a:bodyPr>
            <a:spAutoFit/>
          </a:bodyPr>
          <a:lstStyle/>
          <a:p>
            <a:pPr algn="ctr">
              <a:lnSpc>
                <a:spcPct val="75000"/>
              </a:lnSpc>
              <a:spcBef>
                <a:spcPct val="60000"/>
              </a:spcBef>
              <a:buClr>
                <a:srgbClr val="0000CC"/>
              </a:buClr>
              <a:buSzPct val="85000"/>
              <a:buFont typeface="Wingdings" pitchFamily="2" charset="2"/>
              <a:buChar char="v"/>
            </a:pPr>
            <a:r>
              <a:rPr lang="en-US" sz="2800" dirty="0">
                <a:solidFill>
                  <a:srgbClr val="000000"/>
                </a:solidFill>
                <a:latin typeface="Georgia" pitchFamily="18" charset="0"/>
              </a:rPr>
              <a:t>Founder of the Socialist Party in the U.S.</a:t>
            </a:r>
          </a:p>
          <a:p>
            <a:pPr algn="ctr">
              <a:lnSpc>
                <a:spcPct val="75000"/>
              </a:lnSpc>
              <a:spcBef>
                <a:spcPct val="60000"/>
              </a:spcBef>
              <a:buClr>
                <a:srgbClr val="0000CC"/>
              </a:buClr>
              <a:buSzPct val="85000"/>
              <a:buFont typeface="Wingdings" pitchFamily="2" charset="2"/>
              <a:buChar char="v"/>
            </a:pPr>
            <a:r>
              <a:rPr lang="en-US" sz="2800" dirty="0">
                <a:solidFill>
                  <a:srgbClr val="000000"/>
                </a:solidFill>
                <a:latin typeface="Georgia" pitchFamily="18" charset="0"/>
              </a:rPr>
              <a:t>Overthrow the existing laissez faire and capitalistic</a:t>
            </a:r>
          </a:p>
          <a:p>
            <a:pPr algn="ctr">
              <a:lnSpc>
                <a:spcPct val="75000"/>
              </a:lnSpc>
              <a:spcBef>
                <a:spcPct val="20000"/>
              </a:spcBef>
              <a:buClr>
                <a:srgbClr val="006600"/>
              </a:buClr>
              <a:buSzPct val="80000"/>
              <a:buFont typeface="Wingdings" pitchFamily="2" charset="2"/>
              <a:buChar char="v"/>
            </a:pPr>
            <a:r>
              <a:rPr lang="en-US" sz="3200" dirty="0">
                <a:solidFill>
                  <a:srgbClr val="000000"/>
                </a:solidFill>
                <a:latin typeface="Times New Roman" pitchFamily="18" charset="0"/>
                <a:cs typeface="Arial" charset="0"/>
              </a:rPr>
              <a:t>Believes in </a:t>
            </a:r>
            <a:r>
              <a:rPr lang="en-US" sz="3200" b="1" i="1" u="sng" dirty="0">
                <a:solidFill>
                  <a:srgbClr val="005A58"/>
                </a:solidFill>
                <a:effectLst>
                  <a:outerShdw blurRad="38100" dist="38100" dir="2700000" algn="tl">
                    <a:srgbClr val="000000"/>
                  </a:outerShdw>
                </a:effectLst>
                <a:latin typeface="Times New Roman" pitchFamily="18" charset="0"/>
                <a:cs typeface="Arial" charset="0"/>
              </a:rPr>
              <a:t>government ownership</a:t>
            </a:r>
            <a:r>
              <a:rPr lang="en-US" sz="3200" dirty="0">
                <a:solidFill>
                  <a:srgbClr val="000000"/>
                </a:solidFill>
                <a:latin typeface="Times New Roman" pitchFamily="18" charset="0"/>
                <a:cs typeface="Arial" charset="0"/>
              </a:rPr>
              <a:t> of business and capital (money, natural resources)</a:t>
            </a:r>
          </a:p>
          <a:p>
            <a:pPr algn="ctr">
              <a:lnSpc>
                <a:spcPct val="75000"/>
              </a:lnSpc>
              <a:spcBef>
                <a:spcPct val="20000"/>
              </a:spcBef>
              <a:buClr>
                <a:srgbClr val="006600"/>
              </a:buClr>
              <a:buSzPct val="80000"/>
              <a:buFont typeface="Wingdings" pitchFamily="2" charset="2"/>
              <a:buChar char="v"/>
            </a:pPr>
            <a:r>
              <a:rPr lang="en-US" sz="3200" dirty="0">
                <a:solidFill>
                  <a:srgbClr val="000000"/>
                </a:solidFill>
                <a:latin typeface="Times New Roman" pitchFamily="18" charset="0"/>
                <a:cs typeface="Arial" charset="0"/>
              </a:rPr>
              <a:t>Government controls production, sets wages, prices and distributes the goods.  No profit or competition.</a:t>
            </a:r>
            <a:r>
              <a:rPr lang="en-US" sz="2800" dirty="0">
                <a:solidFill>
                  <a:srgbClr val="000000"/>
                </a:solidFill>
                <a:latin typeface="Georgia" pitchFamily="18" charset="0"/>
              </a:rPr>
              <a:t> </a:t>
            </a:r>
          </a:p>
          <a:p>
            <a:pPr algn="ctr">
              <a:lnSpc>
                <a:spcPct val="75000"/>
              </a:lnSpc>
              <a:spcBef>
                <a:spcPct val="20000"/>
              </a:spcBef>
              <a:buClr>
                <a:srgbClr val="006600"/>
              </a:buClr>
              <a:buSzPct val="80000"/>
              <a:buFont typeface="Wingdings" pitchFamily="2" charset="2"/>
              <a:buChar char="v"/>
            </a:pPr>
            <a:r>
              <a:rPr lang="en-US" sz="2800" dirty="0">
                <a:solidFill>
                  <a:srgbClr val="000000"/>
                </a:solidFill>
                <a:latin typeface="Georgia" pitchFamily="18" charset="0"/>
              </a:rPr>
              <a:t>Runs for the presidency several times &amp; </a:t>
            </a:r>
            <a:r>
              <a:rPr lang="en-US" sz="2800" dirty="0" smtClean="0">
                <a:solidFill>
                  <a:srgbClr val="000000"/>
                </a:solidFill>
                <a:latin typeface="Georgia" pitchFamily="18" charset="0"/>
              </a:rPr>
              <a:t>loses</a:t>
            </a:r>
            <a:r>
              <a:rPr lang="en-US" sz="2800" dirty="0">
                <a:solidFill>
                  <a:srgbClr val="000000"/>
                </a:solidFill>
                <a:latin typeface="Georgia" pitchFamily="18" charset="0"/>
              </a:rPr>
              <a:t>.</a:t>
            </a:r>
          </a:p>
        </p:txBody>
      </p:sp>
      <p:sp>
        <p:nvSpPr>
          <p:cNvPr id="504840" name="WordArt 8"/>
          <p:cNvSpPr>
            <a:spLocks noChangeArrowheads="1" noChangeShapeType="1" noTextEdit="1"/>
          </p:cNvSpPr>
          <p:nvPr/>
        </p:nvSpPr>
        <p:spPr bwMode="auto">
          <a:xfrm>
            <a:off x="457200" y="104775"/>
            <a:ext cx="8305800" cy="657225"/>
          </a:xfrm>
          <a:prstGeom prst="rect">
            <a:avLst/>
          </a:prstGeom>
        </p:spPr>
        <p:txBody>
          <a:bodyPr wrap="none" fromWordArt="1">
            <a:prstTxWarp prst="textCanUp">
              <a:avLst>
                <a:gd name="adj" fmla="val 85713"/>
              </a:avLst>
            </a:prstTxWarp>
          </a:bodyPr>
          <a:lstStyle/>
          <a:p>
            <a:pPr algn="ctr"/>
            <a:r>
              <a:rPr lang="en-US" sz="3600" b="1" kern="10">
                <a:ln w="22225" cap="sq">
                  <a:solidFill>
                    <a:srgbClr val="000000"/>
                  </a:solidFill>
                  <a:round/>
                  <a:headEnd type="none" w="sm" len="sm"/>
                  <a:tailEnd type="none" w="sm" len="sm"/>
                </a:ln>
                <a:solidFill>
                  <a:srgbClr val="33CCFF"/>
                </a:solidFill>
                <a:effectLst>
                  <a:outerShdw dist="38100" algn="ctr" rotWithShape="0">
                    <a:srgbClr val="000000"/>
                  </a:outerShdw>
                </a:effectLst>
                <a:latin typeface="Impact"/>
              </a:rPr>
              <a:t>EUGENE DEBS</a:t>
            </a:r>
          </a:p>
        </p:txBody>
      </p:sp>
      <p:pic>
        <p:nvPicPr>
          <p:cNvPr id="504842" name="Picture 10" descr="pdeb3l">
            <a:hlinkClick r:id="rId4"/>
          </p:cNvPr>
          <p:cNvPicPr>
            <a:picLocks noChangeAspect="1" noChangeArrowheads="1"/>
          </p:cNvPicPr>
          <p:nvPr/>
        </p:nvPicPr>
        <p:blipFill>
          <a:blip r:embed="rId5" cstate="print"/>
          <a:srcRect/>
          <a:stretch>
            <a:fillRect/>
          </a:stretch>
        </p:blipFill>
        <p:spPr bwMode="auto">
          <a:xfrm>
            <a:off x="228600" y="990600"/>
            <a:ext cx="3962400" cy="2590800"/>
          </a:xfrm>
          <a:prstGeom prst="rect">
            <a:avLst/>
          </a:prstGeom>
          <a:noFill/>
          <a:ln w="57150" cmpd="thickThin">
            <a:solidFill>
              <a:srgbClr val="000000"/>
            </a:solidFill>
            <a:miter lim="800000"/>
            <a:headEnd/>
            <a:tailEnd/>
          </a:ln>
        </p:spPr>
      </p:pic>
      <p:pic>
        <p:nvPicPr>
          <p:cNvPr id="504843" name="Picture 11" descr="pdebml"/>
          <p:cNvPicPr>
            <a:picLocks noChangeAspect="1" noChangeArrowheads="1"/>
          </p:cNvPicPr>
          <p:nvPr/>
        </p:nvPicPr>
        <p:blipFill>
          <a:blip r:embed="rId6" cstate="print"/>
          <a:srcRect/>
          <a:stretch>
            <a:fillRect/>
          </a:stretch>
        </p:blipFill>
        <p:spPr bwMode="auto">
          <a:xfrm>
            <a:off x="228600" y="990600"/>
            <a:ext cx="3962400" cy="2667000"/>
          </a:xfrm>
          <a:prstGeom prst="rect">
            <a:avLst/>
          </a:prstGeom>
          <a:noFill/>
          <a:ln w="57150" cmpd="thickThin">
            <a:solidFill>
              <a:srgbClr val="000000"/>
            </a:solidFill>
            <a:miter lim="800000"/>
            <a:headEnd/>
            <a:tailEnd/>
          </a:ln>
        </p:spPr>
      </p:pic>
      <p:sp>
        <p:nvSpPr>
          <p:cNvPr id="504844" name="AutoShape 12">
            <a:hlinkClick r:id="rId7" action="ppaction://hlinksldjump"/>
          </p:cNvPr>
          <p:cNvSpPr>
            <a:spLocks noChangeArrowheads="1"/>
          </p:cNvSpPr>
          <p:nvPr/>
        </p:nvSpPr>
        <p:spPr bwMode="auto">
          <a:xfrm>
            <a:off x="8610600" y="6477000"/>
            <a:ext cx="381000" cy="381000"/>
          </a:xfrm>
          <a:prstGeom prst="irregularSeal2">
            <a:avLst/>
          </a:prstGeom>
          <a:solidFill>
            <a:srgbClr val="CC0000"/>
          </a:solidFill>
          <a:ln w="19050">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graphicFrame>
        <p:nvGraphicFramePr>
          <p:cNvPr id="504845" name="Object 13"/>
          <p:cNvGraphicFramePr>
            <a:graphicFrameLocks noChangeAspect="1"/>
          </p:cNvGraphicFramePr>
          <p:nvPr/>
        </p:nvGraphicFramePr>
        <p:xfrm>
          <a:off x="228600" y="990600"/>
          <a:ext cx="4038600" cy="5715000"/>
        </p:xfrm>
        <a:graphic>
          <a:graphicData uri="http://schemas.openxmlformats.org/presentationml/2006/ole">
            <mc:AlternateContent xmlns:mc="http://schemas.openxmlformats.org/markup-compatibility/2006">
              <mc:Choice xmlns:v="urn:schemas-microsoft-com:vml" Requires="v">
                <p:oleObj spid="_x0000_s212997" name="Photo Editor Photo" r:id="rId8" imgW="6857143" imgH="4819048" progId="">
                  <p:embed/>
                </p:oleObj>
              </mc:Choice>
              <mc:Fallback>
                <p:oleObj name="Photo Editor Photo" r:id="rId8" imgW="6857143" imgH="4819048"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l="31381" t="34300" r="43298" b="15054"/>
                      <a:stretch>
                        <a:fillRect/>
                      </a:stretch>
                    </p:blipFill>
                    <p:spPr bwMode="auto">
                      <a:xfrm>
                        <a:off x="228600" y="990600"/>
                        <a:ext cx="4038600" cy="5715000"/>
                      </a:xfrm>
                      <a:prstGeom prst="rect">
                        <a:avLst/>
                      </a:prstGeom>
                      <a:noFill/>
                      <a:ln w="76200" cap="sq" cmpd="tri">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4839">
                                            <p:txEl>
                                              <p:pRg st="0" end="0"/>
                                            </p:txEl>
                                          </p:spTgt>
                                        </p:tgtEl>
                                        <p:attrNameLst>
                                          <p:attrName>style.visibility</p:attrName>
                                        </p:attrNameLst>
                                      </p:cBhvr>
                                      <p:to>
                                        <p:strVal val="visible"/>
                                      </p:to>
                                    </p:set>
                                    <p:animEffect transition="in" filter="box(in)">
                                      <p:cBhvr>
                                        <p:cTn id="7" dur="500"/>
                                        <p:tgtEl>
                                          <p:spTgt spid="5048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504843"/>
                                        </p:tgtEl>
                                        <p:attrNameLst>
                                          <p:attrName>style.visibility</p:attrName>
                                        </p:attrNameLst>
                                      </p:cBhvr>
                                      <p:to>
                                        <p:strVal val="visible"/>
                                      </p:to>
                                    </p:set>
                                    <p:anim calcmode="lin" valueType="num">
                                      <p:cBhvr>
                                        <p:cTn id="12" dur="1000" fill="hold"/>
                                        <p:tgtEl>
                                          <p:spTgt spid="504843"/>
                                        </p:tgtEl>
                                        <p:attrNameLst>
                                          <p:attrName>ppt_w</p:attrName>
                                        </p:attrNameLst>
                                      </p:cBhvr>
                                      <p:tavLst>
                                        <p:tav tm="0">
                                          <p:val>
                                            <p:strVal val="#ppt_w*0.70"/>
                                          </p:val>
                                        </p:tav>
                                        <p:tav tm="100000">
                                          <p:val>
                                            <p:strVal val="#ppt_w"/>
                                          </p:val>
                                        </p:tav>
                                      </p:tavLst>
                                    </p:anim>
                                    <p:anim calcmode="lin" valueType="num">
                                      <p:cBhvr>
                                        <p:cTn id="13" dur="1000" fill="hold"/>
                                        <p:tgtEl>
                                          <p:spTgt spid="504843"/>
                                        </p:tgtEl>
                                        <p:attrNameLst>
                                          <p:attrName>ppt_h</p:attrName>
                                        </p:attrNameLst>
                                      </p:cBhvr>
                                      <p:tavLst>
                                        <p:tav tm="0">
                                          <p:val>
                                            <p:strVal val="#ppt_h"/>
                                          </p:val>
                                        </p:tav>
                                        <p:tav tm="100000">
                                          <p:val>
                                            <p:strVal val="#ppt_h"/>
                                          </p:val>
                                        </p:tav>
                                      </p:tavLst>
                                    </p:anim>
                                    <p:animEffect transition="in" filter="fade">
                                      <p:cBhvr>
                                        <p:cTn id="14" dur="1000"/>
                                        <p:tgtEl>
                                          <p:spTgt spid="504843"/>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504838"/>
                                        </p:tgtEl>
                                        <p:attrNameLst>
                                          <p:attrName>style.visibility</p:attrName>
                                        </p:attrNameLst>
                                      </p:cBhvr>
                                      <p:to>
                                        <p:strVal val="visible"/>
                                      </p:to>
                                    </p:set>
                                    <p:anim calcmode="lin" valueType="num">
                                      <p:cBhvr>
                                        <p:cTn id="19" dur="500" fill="hold"/>
                                        <p:tgtEl>
                                          <p:spTgt spid="504838"/>
                                        </p:tgtEl>
                                        <p:attrNameLst>
                                          <p:attrName>ppt_w</p:attrName>
                                        </p:attrNameLst>
                                      </p:cBhvr>
                                      <p:tavLst>
                                        <p:tav tm="0">
                                          <p:val>
                                            <p:fltVal val="0"/>
                                          </p:val>
                                        </p:tav>
                                        <p:tav tm="100000">
                                          <p:val>
                                            <p:strVal val="#ppt_w"/>
                                          </p:val>
                                        </p:tav>
                                      </p:tavLst>
                                    </p:anim>
                                    <p:anim calcmode="lin" valueType="num">
                                      <p:cBhvr>
                                        <p:cTn id="20" dur="500" fill="hold"/>
                                        <p:tgtEl>
                                          <p:spTgt spid="50483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04839">
                                            <p:txEl>
                                              <p:pRg st="1" end="1"/>
                                            </p:txEl>
                                          </p:spTgt>
                                        </p:tgtEl>
                                        <p:attrNameLst>
                                          <p:attrName>style.visibility</p:attrName>
                                        </p:attrNameLst>
                                      </p:cBhvr>
                                      <p:to>
                                        <p:strVal val="visible"/>
                                      </p:to>
                                    </p:set>
                                    <p:animEffect transition="in" filter="box(in)">
                                      <p:cBhvr>
                                        <p:cTn id="25" dur="500"/>
                                        <p:tgtEl>
                                          <p:spTgt spid="50483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04839">
                                            <p:txEl>
                                              <p:pRg st="2" end="2"/>
                                            </p:txEl>
                                          </p:spTgt>
                                        </p:tgtEl>
                                        <p:attrNameLst>
                                          <p:attrName>style.visibility</p:attrName>
                                        </p:attrNameLst>
                                      </p:cBhvr>
                                      <p:to>
                                        <p:strVal val="visible"/>
                                      </p:to>
                                    </p:set>
                                    <p:animEffect transition="in" filter="box(in)">
                                      <p:cBhvr>
                                        <p:cTn id="30" dur="500"/>
                                        <p:tgtEl>
                                          <p:spTgt spid="50483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504839">
                                            <p:txEl>
                                              <p:pRg st="3" end="3"/>
                                            </p:txEl>
                                          </p:spTgt>
                                        </p:tgtEl>
                                        <p:attrNameLst>
                                          <p:attrName>style.visibility</p:attrName>
                                        </p:attrNameLst>
                                      </p:cBhvr>
                                      <p:to>
                                        <p:strVal val="visible"/>
                                      </p:to>
                                    </p:set>
                                    <p:animEffect transition="in" filter="box(in)">
                                      <p:cBhvr>
                                        <p:cTn id="35" dur="500"/>
                                        <p:tgtEl>
                                          <p:spTgt spid="50483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04839">
                                            <p:txEl>
                                              <p:pRg st="4" end="4"/>
                                            </p:txEl>
                                          </p:spTgt>
                                        </p:tgtEl>
                                        <p:attrNameLst>
                                          <p:attrName>style.visibility</p:attrName>
                                        </p:attrNameLst>
                                      </p:cBhvr>
                                      <p:to>
                                        <p:strVal val="visible"/>
                                      </p:to>
                                    </p:set>
                                    <p:animEffect transition="in" filter="box(in)">
                                      <p:cBhvr>
                                        <p:cTn id="40" dur="500"/>
                                        <p:tgtEl>
                                          <p:spTgt spid="504839">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504845"/>
                                        </p:tgtEl>
                                        <p:attrNameLst>
                                          <p:attrName>style.visibility</p:attrName>
                                        </p:attrNameLst>
                                      </p:cBhvr>
                                      <p:to>
                                        <p:strVal val="visible"/>
                                      </p:to>
                                    </p:set>
                                    <p:anim calcmode="lin" valueType="num">
                                      <p:cBhvr>
                                        <p:cTn id="45" dur="1000" fill="hold"/>
                                        <p:tgtEl>
                                          <p:spTgt spid="504845"/>
                                        </p:tgtEl>
                                        <p:attrNameLst>
                                          <p:attrName>ppt_w</p:attrName>
                                        </p:attrNameLst>
                                      </p:cBhvr>
                                      <p:tavLst>
                                        <p:tav tm="0">
                                          <p:val>
                                            <p:strVal val="#ppt_w*0.70"/>
                                          </p:val>
                                        </p:tav>
                                        <p:tav tm="100000">
                                          <p:val>
                                            <p:strVal val="#ppt_w"/>
                                          </p:val>
                                        </p:tav>
                                      </p:tavLst>
                                    </p:anim>
                                    <p:anim calcmode="lin" valueType="num">
                                      <p:cBhvr>
                                        <p:cTn id="46" dur="1000" fill="hold"/>
                                        <p:tgtEl>
                                          <p:spTgt spid="504845"/>
                                        </p:tgtEl>
                                        <p:attrNameLst>
                                          <p:attrName>ppt_h</p:attrName>
                                        </p:attrNameLst>
                                      </p:cBhvr>
                                      <p:tavLst>
                                        <p:tav tm="0">
                                          <p:val>
                                            <p:strVal val="#ppt_h"/>
                                          </p:val>
                                        </p:tav>
                                        <p:tav tm="100000">
                                          <p:val>
                                            <p:strVal val="#ppt_h"/>
                                          </p:val>
                                        </p:tav>
                                      </p:tavLst>
                                    </p:anim>
                                    <p:animEffect transition="in" filter="fade">
                                      <p:cBhvr>
                                        <p:cTn id="47" dur="1000"/>
                                        <p:tgtEl>
                                          <p:spTgt spid="504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9"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0" y="-76200"/>
            <a:ext cx="9144000" cy="1143000"/>
          </a:xfrm>
        </p:spPr>
        <p:txBody>
          <a:bodyPr/>
          <a:lstStyle/>
          <a:p>
            <a:r>
              <a:rPr lang="en-US" altLang="en-US" sz="5400" b="1"/>
              <a:t>Railroad Workers Organize</a:t>
            </a:r>
          </a:p>
        </p:txBody>
      </p:sp>
      <p:sp>
        <p:nvSpPr>
          <p:cNvPr id="490499" name="Rectangle 3"/>
          <p:cNvSpPr>
            <a:spLocks noGrp="1" noChangeArrowheads="1"/>
          </p:cNvSpPr>
          <p:nvPr>
            <p:ph type="body" idx="1"/>
          </p:nvPr>
        </p:nvSpPr>
        <p:spPr>
          <a:xfrm>
            <a:off x="3429000" y="1143000"/>
            <a:ext cx="5715000" cy="3917950"/>
          </a:xfrm>
        </p:spPr>
        <p:txBody>
          <a:bodyPr/>
          <a:lstStyle/>
          <a:p>
            <a:pPr algn="ctr">
              <a:lnSpc>
                <a:spcPct val="80000"/>
              </a:lnSpc>
              <a:spcBef>
                <a:spcPct val="35000"/>
              </a:spcBef>
              <a:buFont typeface="Wingdings" pitchFamily="2" charset="2"/>
              <a:buChar char="v"/>
            </a:pPr>
            <a:r>
              <a:rPr lang="en-US" altLang="en-US" b="1" dirty="0">
                <a:solidFill>
                  <a:srgbClr val="0000CC"/>
                </a:solidFill>
                <a:latin typeface="Georgia" pitchFamily="18" charset="0"/>
              </a:rPr>
              <a:t>The Great Railroad </a:t>
            </a:r>
            <a:br>
              <a:rPr lang="en-US" altLang="en-US" b="1" dirty="0">
                <a:solidFill>
                  <a:srgbClr val="0000CC"/>
                </a:solidFill>
                <a:latin typeface="Georgia" pitchFamily="18" charset="0"/>
              </a:rPr>
            </a:br>
            <a:r>
              <a:rPr lang="en-US" altLang="en-US" b="1" dirty="0">
                <a:solidFill>
                  <a:srgbClr val="0000CC"/>
                </a:solidFill>
                <a:latin typeface="Georgia" pitchFamily="18" charset="0"/>
              </a:rPr>
              <a:t>Strike of 1877</a:t>
            </a:r>
          </a:p>
          <a:p>
            <a:pPr lvl="1" algn="ctr">
              <a:lnSpc>
                <a:spcPct val="80000"/>
              </a:lnSpc>
              <a:spcBef>
                <a:spcPct val="35000"/>
              </a:spcBef>
            </a:pPr>
            <a:r>
              <a:rPr lang="en-US" altLang="en-US" dirty="0">
                <a:latin typeface="Georgia" pitchFamily="18" charset="0"/>
              </a:rPr>
              <a:t>Railway workers protested unfair wage cuts and unsafe working conditions.</a:t>
            </a:r>
          </a:p>
          <a:p>
            <a:pPr lvl="1" algn="ctr">
              <a:lnSpc>
                <a:spcPct val="80000"/>
              </a:lnSpc>
              <a:spcBef>
                <a:spcPct val="35000"/>
              </a:spcBef>
            </a:pPr>
            <a:r>
              <a:rPr lang="en-US" altLang="en-US" dirty="0">
                <a:latin typeface="Georgia" pitchFamily="18" charset="0"/>
              </a:rPr>
              <a:t>The strike was violent and unorganized.</a:t>
            </a:r>
          </a:p>
          <a:p>
            <a:pPr lvl="1" algn="ctr">
              <a:lnSpc>
                <a:spcPct val="80000"/>
              </a:lnSpc>
              <a:spcBef>
                <a:spcPct val="35000"/>
              </a:spcBef>
            </a:pPr>
            <a:r>
              <a:rPr lang="en-US" altLang="en-US" dirty="0">
                <a:latin typeface="Georgia" pitchFamily="18" charset="0"/>
              </a:rPr>
              <a:t>President Hayes sent federal troops to put down the strikes.</a:t>
            </a:r>
          </a:p>
          <a:p>
            <a:pPr lvl="1" algn="ctr">
              <a:lnSpc>
                <a:spcPct val="80000"/>
              </a:lnSpc>
              <a:spcBef>
                <a:spcPct val="35000"/>
              </a:spcBef>
            </a:pPr>
            <a:endParaRPr lang="en-US" altLang="en-US" dirty="0">
              <a:latin typeface="Georgia" pitchFamily="18" charset="0"/>
            </a:endParaRPr>
          </a:p>
          <a:p>
            <a:pPr lvl="1" algn="ctr">
              <a:lnSpc>
                <a:spcPct val="80000"/>
              </a:lnSpc>
              <a:spcBef>
                <a:spcPct val="35000"/>
              </a:spcBef>
              <a:buFontTx/>
              <a:buNone/>
            </a:pPr>
            <a:endParaRPr lang="en-US" altLang="en-US" dirty="0">
              <a:latin typeface="Georgia" pitchFamily="18" charset="0"/>
            </a:endParaRPr>
          </a:p>
          <a:p>
            <a:pPr algn="ctr">
              <a:lnSpc>
                <a:spcPct val="80000"/>
              </a:lnSpc>
              <a:spcBef>
                <a:spcPct val="35000"/>
              </a:spcBef>
              <a:buFont typeface="Wingdings" pitchFamily="2" charset="2"/>
              <a:buChar char="v"/>
            </a:pPr>
            <a:endParaRPr lang="en-US" altLang="en-US" dirty="0">
              <a:latin typeface="Georgia" pitchFamily="18" charset="0"/>
            </a:endParaRPr>
          </a:p>
        </p:txBody>
      </p:sp>
      <p:pic>
        <p:nvPicPr>
          <p:cNvPr id="490506" name="Picture 10" descr="pdebal">
            <a:hlinkClick r:id="rId2"/>
          </p:cNvPr>
          <p:cNvPicPr>
            <a:picLocks noChangeAspect="1" noChangeArrowheads="1"/>
          </p:cNvPicPr>
          <p:nvPr/>
        </p:nvPicPr>
        <p:blipFill>
          <a:blip r:embed="rId3" cstate="print"/>
          <a:srcRect/>
          <a:stretch>
            <a:fillRect/>
          </a:stretch>
        </p:blipFill>
        <p:spPr bwMode="auto">
          <a:xfrm>
            <a:off x="228600" y="1219200"/>
            <a:ext cx="3657600" cy="4191000"/>
          </a:xfrm>
          <a:prstGeom prst="rect">
            <a:avLst/>
          </a:prstGeom>
          <a:noFill/>
          <a:ln w="57150" cmpd="thickThin">
            <a:solidFill>
              <a:srgbClr val="000000"/>
            </a:solidFill>
            <a:miter lim="800000"/>
            <a:headEnd/>
            <a:tailEnd/>
          </a:ln>
        </p:spPr>
      </p:pic>
      <p:sp>
        <p:nvSpPr>
          <p:cNvPr id="490509" name="Text Box 13"/>
          <p:cNvSpPr txBox="1">
            <a:spLocks noChangeArrowheads="1"/>
          </p:cNvSpPr>
          <p:nvPr/>
        </p:nvSpPr>
        <p:spPr bwMode="auto">
          <a:xfrm>
            <a:off x="0" y="5562600"/>
            <a:ext cx="9144000" cy="946150"/>
          </a:xfrm>
          <a:prstGeom prst="rect">
            <a:avLst/>
          </a:prstGeom>
          <a:noFill/>
          <a:ln w="12700" cap="sq">
            <a:noFill/>
            <a:miter lim="800000"/>
            <a:headEnd type="none" w="sm" len="sm"/>
            <a:tailEnd type="none" w="sm" len="sm"/>
          </a:ln>
          <a:effectLst/>
        </p:spPr>
        <p:txBody>
          <a:bodyPr>
            <a:spAutoFit/>
          </a:bodyPr>
          <a:lstStyle/>
          <a:p>
            <a:pPr algn="ctr">
              <a:spcBef>
                <a:spcPct val="50000"/>
              </a:spcBef>
              <a:buFont typeface="Georgia" pitchFamily="18" charset="0"/>
              <a:buChar char="−"/>
            </a:pPr>
            <a:r>
              <a:rPr lang="en-US" altLang="en-US" sz="2800">
                <a:solidFill>
                  <a:srgbClr val="000000"/>
                </a:solidFill>
                <a:latin typeface="Georgia" pitchFamily="18" charset="0"/>
              </a:rPr>
              <a:t>From then on, employers relied on federal and state troops to repress labor unrest.</a:t>
            </a:r>
            <a:endParaRPr lang="en-US" sz="2800">
              <a:solidFill>
                <a:srgbClr val="000000"/>
              </a:solidFill>
              <a:latin typeface="Georgia"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57200" y="0"/>
            <a:ext cx="8229600" cy="1143000"/>
          </a:xfrm>
        </p:spPr>
        <p:txBody>
          <a:bodyPr/>
          <a:lstStyle/>
          <a:p>
            <a:pPr eaLnBrk="1" hangingPunct="1"/>
            <a:r>
              <a:rPr lang="en-US" sz="5400" u="sng" smtClean="0"/>
              <a:t>The Social Darwinists</a:t>
            </a:r>
          </a:p>
        </p:txBody>
      </p:sp>
      <p:sp>
        <p:nvSpPr>
          <p:cNvPr id="24579" name="Rectangle 5"/>
          <p:cNvSpPr>
            <a:spLocks noGrp="1" noChangeArrowheads="1"/>
          </p:cNvSpPr>
          <p:nvPr>
            <p:ph sz="quarter" idx="1"/>
          </p:nvPr>
        </p:nvSpPr>
        <p:spPr/>
        <p:txBody>
          <a:bodyPr/>
          <a:lstStyle/>
          <a:p>
            <a:pPr eaLnBrk="1" hangingPunct="1"/>
            <a:endParaRPr lang="en-US" sz="2400" smtClean="0"/>
          </a:p>
        </p:txBody>
      </p:sp>
      <p:sp>
        <p:nvSpPr>
          <p:cNvPr id="24580" name="Rectangle 6"/>
          <p:cNvSpPr>
            <a:spLocks noGrp="1" noChangeArrowheads="1"/>
          </p:cNvSpPr>
          <p:nvPr>
            <p:ph sz="quarter" idx="2"/>
          </p:nvPr>
        </p:nvSpPr>
        <p:spPr/>
        <p:txBody>
          <a:bodyPr/>
          <a:lstStyle/>
          <a:p>
            <a:pPr eaLnBrk="1" hangingPunct="1"/>
            <a:endParaRPr lang="en-US" sz="2400" smtClean="0"/>
          </a:p>
        </p:txBody>
      </p:sp>
      <p:sp>
        <p:nvSpPr>
          <p:cNvPr id="24581" name="Rectangle 7"/>
          <p:cNvSpPr>
            <a:spLocks noGrp="1" noChangeArrowheads="1"/>
          </p:cNvSpPr>
          <p:nvPr>
            <p:ph sz="half" idx="3"/>
          </p:nvPr>
        </p:nvSpPr>
        <p:spPr/>
        <p:txBody>
          <a:bodyPr/>
          <a:lstStyle/>
          <a:p>
            <a:pPr eaLnBrk="1" hangingPunct="1"/>
            <a:endParaRPr lang="en-US" sz="2800" smtClean="0"/>
          </a:p>
        </p:txBody>
      </p:sp>
      <p:pic>
        <p:nvPicPr>
          <p:cNvPr id="24582" name="Picture 9" descr="Click here for an enlarged image">
            <a:hlinkClick r:id="rId2"/>
          </p:cNvPr>
          <p:cNvPicPr>
            <a:picLocks noChangeAspect="1" noChangeArrowheads="1"/>
          </p:cNvPicPr>
          <p:nvPr/>
        </p:nvPicPr>
        <p:blipFill>
          <a:blip r:embed="rId3" cstate="print"/>
          <a:srcRect/>
          <a:stretch>
            <a:fillRect/>
          </a:stretch>
        </p:blipFill>
        <p:spPr bwMode="auto">
          <a:xfrm>
            <a:off x="533400" y="2667000"/>
            <a:ext cx="1857375" cy="2514600"/>
          </a:xfrm>
          <a:prstGeom prst="rect">
            <a:avLst/>
          </a:prstGeom>
          <a:noFill/>
          <a:ln w="9525">
            <a:noFill/>
            <a:miter lim="800000"/>
            <a:headEnd/>
            <a:tailEnd/>
          </a:ln>
        </p:spPr>
      </p:pic>
      <p:pic>
        <p:nvPicPr>
          <p:cNvPr id="24583" name="Picture 17" descr="is?vSPJQBx2rA4VG3ZStumLIqObUGboXcGsHpoabRRnNmc"/>
          <p:cNvPicPr>
            <a:picLocks noChangeAspect="1" noChangeArrowheads="1"/>
          </p:cNvPicPr>
          <p:nvPr/>
        </p:nvPicPr>
        <p:blipFill>
          <a:blip r:embed="rId4" cstate="print"/>
          <a:srcRect/>
          <a:stretch>
            <a:fillRect/>
          </a:stretch>
        </p:blipFill>
        <p:spPr bwMode="auto">
          <a:xfrm>
            <a:off x="6400800" y="2819400"/>
            <a:ext cx="1897063" cy="2667000"/>
          </a:xfrm>
          <a:prstGeom prst="rect">
            <a:avLst/>
          </a:prstGeom>
          <a:noFill/>
          <a:ln w="9525">
            <a:noFill/>
            <a:miter lim="800000"/>
            <a:headEnd/>
            <a:tailEnd/>
          </a:ln>
        </p:spPr>
      </p:pic>
      <p:pic>
        <p:nvPicPr>
          <p:cNvPr id="24584" name="Picture 19" descr="is?ZpYwhdpLWBaWzSwGmUxQhLr_QT12ChIdipPbRKbYv_A"/>
          <p:cNvPicPr>
            <a:picLocks noChangeAspect="1" noChangeArrowheads="1"/>
          </p:cNvPicPr>
          <p:nvPr/>
        </p:nvPicPr>
        <p:blipFill>
          <a:blip r:embed="rId5" cstate="print"/>
          <a:srcRect/>
          <a:stretch>
            <a:fillRect/>
          </a:stretch>
        </p:blipFill>
        <p:spPr bwMode="auto">
          <a:xfrm>
            <a:off x="3352800" y="1371600"/>
            <a:ext cx="2533650" cy="2895600"/>
          </a:xfrm>
          <a:prstGeom prst="rect">
            <a:avLst/>
          </a:prstGeom>
          <a:noFill/>
          <a:ln w="9525">
            <a:noFill/>
            <a:miter lim="800000"/>
            <a:headEnd/>
            <a:tailEnd/>
          </a:ln>
        </p:spPr>
      </p:pic>
      <p:sp>
        <p:nvSpPr>
          <p:cNvPr id="24585" name="Text Box 20"/>
          <p:cNvSpPr txBox="1">
            <a:spLocks noChangeArrowheads="1"/>
          </p:cNvSpPr>
          <p:nvPr/>
        </p:nvSpPr>
        <p:spPr bwMode="auto">
          <a:xfrm>
            <a:off x="533400" y="5410200"/>
            <a:ext cx="1981200" cy="366713"/>
          </a:xfrm>
          <a:prstGeom prst="rect">
            <a:avLst/>
          </a:prstGeom>
          <a:noFill/>
          <a:ln w="9525">
            <a:noFill/>
            <a:miter lim="800000"/>
            <a:headEnd/>
            <a:tailEnd/>
          </a:ln>
        </p:spPr>
        <p:txBody>
          <a:bodyPr>
            <a:spAutoFit/>
          </a:bodyPr>
          <a:lstStyle/>
          <a:p>
            <a:pPr>
              <a:spcBef>
                <a:spcPct val="50000"/>
              </a:spcBef>
            </a:pPr>
            <a:r>
              <a:rPr lang="en-US"/>
              <a:t>T. Roosevelt Sr.</a:t>
            </a:r>
          </a:p>
        </p:txBody>
      </p:sp>
      <p:sp>
        <p:nvSpPr>
          <p:cNvPr id="24586" name="Text Box 21"/>
          <p:cNvSpPr txBox="1">
            <a:spLocks noChangeArrowheads="1"/>
          </p:cNvSpPr>
          <p:nvPr/>
        </p:nvSpPr>
        <p:spPr bwMode="auto">
          <a:xfrm>
            <a:off x="3733800" y="4343400"/>
            <a:ext cx="2590800" cy="366713"/>
          </a:xfrm>
          <a:prstGeom prst="rect">
            <a:avLst/>
          </a:prstGeom>
          <a:noFill/>
          <a:ln w="9525">
            <a:noFill/>
            <a:miter lim="800000"/>
            <a:headEnd/>
            <a:tailEnd/>
          </a:ln>
        </p:spPr>
        <p:txBody>
          <a:bodyPr>
            <a:spAutoFit/>
          </a:bodyPr>
          <a:lstStyle/>
          <a:p>
            <a:pPr>
              <a:spcBef>
                <a:spcPct val="50000"/>
              </a:spcBef>
            </a:pPr>
            <a:r>
              <a:rPr lang="en-US"/>
              <a:t>Andrew Carnegie</a:t>
            </a:r>
          </a:p>
        </p:txBody>
      </p:sp>
      <p:sp>
        <p:nvSpPr>
          <p:cNvPr id="24587" name="Text Box 22"/>
          <p:cNvSpPr txBox="1">
            <a:spLocks noChangeArrowheads="1"/>
          </p:cNvSpPr>
          <p:nvPr/>
        </p:nvSpPr>
        <p:spPr bwMode="auto">
          <a:xfrm>
            <a:off x="6553200" y="5486400"/>
            <a:ext cx="1600200" cy="366713"/>
          </a:xfrm>
          <a:prstGeom prst="rect">
            <a:avLst/>
          </a:prstGeom>
          <a:noFill/>
          <a:ln w="9525">
            <a:noFill/>
            <a:miter lim="800000"/>
            <a:headEnd/>
            <a:tailEnd/>
          </a:ln>
        </p:spPr>
        <p:txBody>
          <a:bodyPr>
            <a:spAutoFit/>
          </a:bodyPr>
          <a:lstStyle/>
          <a:p>
            <a:pPr>
              <a:spcBef>
                <a:spcPct val="50000"/>
              </a:spcBef>
            </a:pPr>
            <a:r>
              <a:rPr lang="en-US"/>
              <a:t>C. Vanderbilt</a:t>
            </a: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9" name="Text Box 11"/>
          <p:cNvSpPr txBox="1">
            <a:spLocks noChangeArrowheads="1"/>
          </p:cNvSpPr>
          <p:nvPr/>
        </p:nvSpPr>
        <p:spPr bwMode="auto">
          <a:xfrm>
            <a:off x="3657600" y="1066800"/>
            <a:ext cx="5486400" cy="4764088"/>
          </a:xfrm>
          <a:prstGeom prst="rect">
            <a:avLst/>
          </a:prstGeom>
          <a:noFill/>
          <a:ln w="12700" cap="sq">
            <a:noFill/>
            <a:miter lim="800000"/>
            <a:headEnd type="none" w="sm" len="sm"/>
            <a:tailEnd type="none" w="sm" len="sm"/>
          </a:ln>
          <a:effectLst/>
        </p:spPr>
        <p:txBody>
          <a:bodyPr>
            <a:spAutoFit/>
          </a:bodyPr>
          <a:lstStyle/>
          <a:p>
            <a:pPr algn="ctr">
              <a:lnSpc>
                <a:spcPct val="80000"/>
              </a:lnSpc>
              <a:spcBef>
                <a:spcPct val="35000"/>
              </a:spcBef>
              <a:buSzPct val="85000"/>
              <a:buFont typeface="Wingdings" pitchFamily="2" charset="2"/>
              <a:buChar char="v"/>
            </a:pPr>
            <a:r>
              <a:rPr lang="en-US" altLang="en-US" sz="3200" b="1" dirty="0">
                <a:solidFill>
                  <a:srgbClr val="A50021"/>
                </a:solidFill>
                <a:latin typeface="Georgia" pitchFamily="18" charset="0"/>
              </a:rPr>
              <a:t>Debs and the American Railway Union</a:t>
            </a:r>
          </a:p>
          <a:p>
            <a:pPr lvl="1" algn="ctr">
              <a:lnSpc>
                <a:spcPct val="80000"/>
              </a:lnSpc>
              <a:spcBef>
                <a:spcPct val="35000"/>
              </a:spcBef>
              <a:buFontTx/>
              <a:buChar char="–"/>
            </a:pPr>
            <a:r>
              <a:rPr lang="en-US" altLang="en-US" sz="2400" dirty="0">
                <a:solidFill>
                  <a:srgbClr val="000000"/>
                </a:solidFill>
                <a:latin typeface="Georgia" pitchFamily="18" charset="0"/>
              </a:rPr>
              <a:t>At the time of the 1877 strike, railroad workers mainly organized into various “brotherhoods,” which were basically craft unions.</a:t>
            </a:r>
          </a:p>
          <a:p>
            <a:pPr lvl="1" algn="ctr">
              <a:lnSpc>
                <a:spcPct val="80000"/>
              </a:lnSpc>
              <a:spcBef>
                <a:spcPct val="35000"/>
              </a:spcBef>
              <a:buFontTx/>
              <a:buChar char="–"/>
            </a:pPr>
            <a:r>
              <a:rPr lang="en-US" altLang="en-US" sz="2400" dirty="0">
                <a:solidFill>
                  <a:srgbClr val="000000"/>
                </a:solidFill>
                <a:latin typeface="Georgia" pitchFamily="18" charset="0"/>
              </a:rPr>
              <a:t>Eugene V. Debs proposed a new industrial union for all railway workers called the American Railway Union (A.R.U.).</a:t>
            </a:r>
          </a:p>
          <a:p>
            <a:pPr lvl="1" algn="ctr">
              <a:lnSpc>
                <a:spcPct val="80000"/>
              </a:lnSpc>
              <a:spcBef>
                <a:spcPct val="35000"/>
              </a:spcBef>
              <a:buFontTx/>
              <a:buChar char="–"/>
            </a:pPr>
            <a:r>
              <a:rPr lang="en-US" altLang="en-US" sz="2400" dirty="0">
                <a:solidFill>
                  <a:srgbClr val="000000"/>
                </a:solidFill>
                <a:latin typeface="Georgia" pitchFamily="18" charset="0"/>
              </a:rPr>
              <a:t>The A.R.U. would replace all of the brotherhoods and unite all railroad workers, skilled and unskilled.</a:t>
            </a:r>
            <a:endParaRPr lang="en-US" sz="2400" dirty="0">
              <a:solidFill>
                <a:srgbClr val="000000"/>
              </a:solidFill>
              <a:latin typeface="Georgia" pitchFamily="18" charset="0"/>
            </a:endParaRPr>
          </a:p>
        </p:txBody>
      </p:sp>
      <p:sp>
        <p:nvSpPr>
          <p:cNvPr id="498700" name="Rectangle 12"/>
          <p:cNvSpPr>
            <a:spLocks noChangeArrowheads="1"/>
          </p:cNvSpPr>
          <p:nvPr/>
        </p:nvSpPr>
        <p:spPr bwMode="auto">
          <a:xfrm>
            <a:off x="0" y="-76200"/>
            <a:ext cx="9144000" cy="1143000"/>
          </a:xfrm>
          <a:prstGeom prst="rect">
            <a:avLst/>
          </a:prstGeom>
          <a:noFill/>
          <a:ln w="9525">
            <a:noFill/>
            <a:miter lim="800000"/>
            <a:headEnd/>
            <a:tailEnd/>
          </a:ln>
          <a:effectLst/>
        </p:spPr>
        <p:txBody>
          <a:bodyPr anchor="ctr"/>
          <a:lstStyle/>
          <a:p>
            <a:pPr algn="ctr"/>
            <a:r>
              <a:rPr lang="en-US" altLang="en-US" sz="5400" b="1">
                <a:solidFill>
                  <a:srgbClr val="000000"/>
                </a:solidFill>
                <a:latin typeface="Times New Roman" pitchFamily="18" charset="0"/>
              </a:rPr>
              <a:t>Railroad Workers Organize</a:t>
            </a:r>
          </a:p>
        </p:txBody>
      </p:sp>
      <p:sp>
        <p:nvSpPr>
          <p:cNvPr id="498703" name="AutoShape 15">
            <a:hlinkClick r:id="rId3" action="ppaction://hlinksldjump"/>
          </p:cNvPr>
          <p:cNvSpPr>
            <a:spLocks noChangeArrowheads="1"/>
          </p:cNvSpPr>
          <p:nvPr/>
        </p:nvSpPr>
        <p:spPr bwMode="auto">
          <a:xfrm>
            <a:off x="8458200" y="6248400"/>
            <a:ext cx="381000" cy="381000"/>
          </a:xfrm>
          <a:prstGeom prst="irregularSeal2">
            <a:avLst/>
          </a:prstGeom>
          <a:solidFill>
            <a:srgbClr val="CC0000"/>
          </a:solidFill>
          <a:ln w="19050">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graphicFrame>
        <p:nvGraphicFramePr>
          <p:cNvPr id="498704" name="Object 16"/>
          <p:cNvGraphicFramePr>
            <a:graphicFrameLocks noChangeAspect="1"/>
          </p:cNvGraphicFramePr>
          <p:nvPr/>
        </p:nvGraphicFramePr>
        <p:xfrm>
          <a:off x="533400" y="1219200"/>
          <a:ext cx="3068638" cy="4572000"/>
        </p:xfrm>
        <a:graphic>
          <a:graphicData uri="http://schemas.openxmlformats.org/presentationml/2006/ole">
            <mc:AlternateContent xmlns:mc="http://schemas.openxmlformats.org/markup-compatibility/2006">
              <mc:Choice xmlns:v="urn:schemas-microsoft-com:vml" Requires="v">
                <p:oleObj spid="_x0000_s214021" name="Photo Editor Photo" r:id="rId4" imgW="6857143" imgH="4819048" progId="">
                  <p:embed/>
                </p:oleObj>
              </mc:Choice>
              <mc:Fallback>
                <p:oleObj name="Photo Editor Photo" r:id="rId4" imgW="6857143" imgH="481904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31381" t="34300" r="43298" b="15054"/>
                      <a:stretch>
                        <a:fillRect/>
                      </a:stretch>
                    </p:blipFill>
                    <p:spPr bwMode="auto">
                      <a:xfrm>
                        <a:off x="533400" y="1219200"/>
                        <a:ext cx="3068638" cy="4572000"/>
                      </a:xfrm>
                      <a:prstGeom prst="rect">
                        <a:avLst/>
                      </a:prstGeom>
                      <a:noFill/>
                      <a:ln w="76200" cap="sq" cmpd="tri">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98699">
                                            <p:txEl>
                                              <p:pRg st="2" end="2"/>
                                            </p:txEl>
                                          </p:spTgt>
                                        </p:tgtEl>
                                        <p:attrNameLst>
                                          <p:attrName>style.visibility</p:attrName>
                                        </p:attrNameLst>
                                      </p:cBhvr>
                                      <p:to>
                                        <p:strVal val="visible"/>
                                      </p:to>
                                    </p:set>
                                    <p:anim calcmode="lin" valueType="num">
                                      <p:cBhvr>
                                        <p:cTn id="7" dur="1000" fill="hold"/>
                                        <p:tgtEl>
                                          <p:spTgt spid="498699">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98699">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98699">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98699">
                                            <p:txEl>
                                              <p:pRg st="3" end="3"/>
                                            </p:txEl>
                                          </p:spTgt>
                                        </p:tgtEl>
                                        <p:attrNameLst>
                                          <p:attrName>style.visibility</p:attrName>
                                        </p:attrNameLst>
                                      </p:cBhvr>
                                      <p:to>
                                        <p:strVal val="visible"/>
                                      </p:to>
                                    </p:set>
                                    <p:anim calcmode="lin" valueType="num">
                                      <p:cBhvr>
                                        <p:cTn id="14" dur="1000" fill="hold"/>
                                        <p:tgtEl>
                                          <p:spTgt spid="498699">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498699">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498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9" grpId="0" build="p" bldLvl="2"/>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2" descr="labor strkes"/>
          <p:cNvPicPr>
            <a:picLocks noChangeAspect="1" noChangeArrowheads="1"/>
          </p:cNvPicPr>
          <p:nvPr/>
        </p:nvPicPr>
        <p:blipFill>
          <a:blip r:embed="rId2" cstate="print">
            <a:lum bright="-24000" contrast="42000"/>
          </a:blip>
          <a:srcRect/>
          <a:stretch>
            <a:fillRect/>
          </a:stretch>
        </p:blipFill>
        <p:spPr bwMode="auto">
          <a:xfrm>
            <a:off x="152400" y="152399"/>
            <a:ext cx="8763000" cy="6518351"/>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descr="rr strikes in 1877"/>
          <p:cNvPicPr>
            <a:picLocks noChangeAspect="1" noChangeArrowheads="1"/>
          </p:cNvPicPr>
          <p:nvPr/>
        </p:nvPicPr>
        <p:blipFill>
          <a:blip r:embed="rId2" cstate="print">
            <a:lum bright="-18000" contrast="24000"/>
          </a:blip>
          <a:srcRect/>
          <a:stretch>
            <a:fillRect/>
          </a:stretch>
        </p:blipFill>
        <p:spPr bwMode="auto">
          <a:xfrm>
            <a:off x="457200" y="381000"/>
            <a:ext cx="8229600" cy="5638800"/>
          </a:xfrm>
          <a:prstGeom prst="rect">
            <a:avLst/>
          </a:prstGeom>
          <a:noFill/>
        </p:spPr>
      </p:pic>
      <p:sp>
        <p:nvSpPr>
          <p:cNvPr id="515075" name="AutoShape 3">
            <a:hlinkClick r:id="rId3" action="ppaction://hlinksldjump"/>
          </p:cNvPr>
          <p:cNvSpPr>
            <a:spLocks noChangeArrowheads="1"/>
          </p:cNvSpPr>
          <p:nvPr/>
        </p:nvSpPr>
        <p:spPr bwMode="auto">
          <a:xfrm>
            <a:off x="8610600" y="6324600"/>
            <a:ext cx="381000" cy="381000"/>
          </a:xfrm>
          <a:prstGeom prst="irregularSeal2">
            <a:avLst/>
          </a:prstGeom>
          <a:solidFill>
            <a:schemeClr val="bg1"/>
          </a:solidFill>
          <a:ln w="28575">
            <a:solidFill>
              <a:srgbClr val="CC3300"/>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mtClean="0"/>
              <a:t>Pullman Strike</a:t>
            </a:r>
          </a:p>
        </p:txBody>
      </p:sp>
      <p:pic>
        <p:nvPicPr>
          <p:cNvPr id="137219" name="Picture 4" descr="http://images.fineartamerica.com/images-medium-large/during-the-pullman-strike-of-1894-everett.jpg"/>
          <p:cNvPicPr>
            <a:picLocks noChangeAspect="1" noChangeArrowheads="1"/>
          </p:cNvPicPr>
          <p:nvPr/>
        </p:nvPicPr>
        <p:blipFill>
          <a:blip r:embed="rId2" cstate="print"/>
          <a:srcRect/>
          <a:stretch>
            <a:fillRect/>
          </a:stretch>
        </p:blipFill>
        <p:spPr bwMode="auto">
          <a:xfrm>
            <a:off x="1104900" y="1797050"/>
            <a:ext cx="6934200" cy="5060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The Pullman Car Strike </a:t>
            </a:r>
          </a:p>
        </p:txBody>
      </p:sp>
      <p:sp>
        <p:nvSpPr>
          <p:cNvPr id="128003" name="Rectangle 4"/>
          <p:cNvSpPr>
            <a:spLocks noGrp="1" noChangeArrowheads="1"/>
          </p:cNvSpPr>
          <p:nvPr>
            <p:ph sz="half" idx="1"/>
          </p:nvPr>
        </p:nvSpPr>
        <p:spPr/>
        <p:txBody>
          <a:bodyPr/>
          <a:lstStyle/>
          <a:p>
            <a:pPr eaLnBrk="1" hangingPunct="1"/>
            <a:endParaRPr lang="en-US" sz="2800" smtClean="0"/>
          </a:p>
        </p:txBody>
      </p:sp>
      <p:sp>
        <p:nvSpPr>
          <p:cNvPr id="128004" name="Rectangle 5"/>
          <p:cNvSpPr>
            <a:spLocks noGrp="1" noChangeArrowheads="1"/>
          </p:cNvSpPr>
          <p:nvPr>
            <p:ph type="body" sz="half" idx="2"/>
          </p:nvPr>
        </p:nvSpPr>
        <p:spPr/>
        <p:txBody>
          <a:bodyPr/>
          <a:lstStyle/>
          <a:p>
            <a:pPr eaLnBrk="1" hangingPunct="1"/>
            <a:r>
              <a:rPr lang="en-US" sz="2800" smtClean="0"/>
              <a:t>Beginning 1893 The Pullman Rail Car Company begin laying off worker and lowering  by 25% </a:t>
            </a:r>
          </a:p>
          <a:p>
            <a:pPr eaLnBrk="1" hangingPunct="1"/>
            <a:r>
              <a:rPr lang="en-US" sz="2800" smtClean="0"/>
              <a:t>George Pullman required his workers to live in company town </a:t>
            </a:r>
          </a:p>
        </p:txBody>
      </p:sp>
      <p:pic>
        <p:nvPicPr>
          <p:cNvPr id="128005" name="Picture 7" descr="Train_and_troops"/>
          <p:cNvPicPr>
            <a:picLocks noChangeAspect="1" noChangeArrowheads="1"/>
          </p:cNvPicPr>
          <p:nvPr/>
        </p:nvPicPr>
        <p:blipFill>
          <a:blip r:embed="rId2" cstate="print"/>
          <a:srcRect/>
          <a:stretch>
            <a:fillRect/>
          </a:stretch>
        </p:blipFill>
        <p:spPr bwMode="auto">
          <a:xfrm>
            <a:off x="457200" y="1600200"/>
            <a:ext cx="3962400" cy="2693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endParaRPr lang="en-US" smtClean="0"/>
          </a:p>
        </p:txBody>
      </p:sp>
      <p:sp>
        <p:nvSpPr>
          <p:cNvPr id="129027" name="Rectangle 3"/>
          <p:cNvSpPr>
            <a:spLocks noGrp="1" noChangeArrowheads="1"/>
          </p:cNvSpPr>
          <p:nvPr>
            <p:ph sz="quarter" idx="1"/>
          </p:nvPr>
        </p:nvSpPr>
        <p:spPr/>
        <p:txBody>
          <a:bodyPr/>
          <a:lstStyle/>
          <a:p>
            <a:pPr eaLnBrk="1" hangingPunct="1"/>
            <a:r>
              <a:rPr lang="en-US" dirty="0" smtClean="0"/>
              <a:t>Pullman charges high rents in the company town. </a:t>
            </a:r>
          </a:p>
          <a:p>
            <a:pPr eaLnBrk="1" hangingPunct="1"/>
            <a:endParaRPr lang="en-US" dirty="0" smtClean="0"/>
          </a:p>
          <a:p>
            <a:pPr eaLnBrk="1" hangingPunct="1"/>
            <a:r>
              <a:rPr lang="en-US" dirty="0" smtClean="0"/>
              <a:t>In May 1884 workers try to bargain, but Pullman fires representatives and shuts down their plant </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Here Come Eugene Debs To The Rescue </a:t>
            </a:r>
          </a:p>
        </p:txBody>
      </p:sp>
      <p:sp>
        <p:nvSpPr>
          <p:cNvPr id="130051" name="Rectangle 3"/>
          <p:cNvSpPr>
            <a:spLocks noGrp="1" noChangeArrowheads="1"/>
          </p:cNvSpPr>
          <p:nvPr>
            <p:ph sz="quarter" idx="1"/>
          </p:nvPr>
        </p:nvSpPr>
        <p:spPr/>
        <p:txBody>
          <a:bodyPr/>
          <a:lstStyle/>
          <a:p>
            <a:pPr eaLnBrk="1" hangingPunct="1"/>
            <a:r>
              <a:rPr lang="en-US" smtClean="0"/>
              <a:t>Workers turn to the American Railway Union (A.R.U).</a:t>
            </a:r>
          </a:p>
          <a:p>
            <a:pPr eaLnBrk="1" hangingPunct="1"/>
            <a:r>
              <a:rPr lang="en-US" smtClean="0"/>
              <a:t>Debs runs the A.R.U</a:t>
            </a:r>
          </a:p>
          <a:p>
            <a:pPr eaLnBrk="1" hangingPunct="1"/>
            <a:r>
              <a:rPr lang="en-US" smtClean="0"/>
              <a:t>A.R.U grouped railway workers together rather than by job </a:t>
            </a:r>
          </a:p>
          <a:p>
            <a:pPr eaLnBrk="1" hangingPunct="1"/>
            <a:r>
              <a:rPr lang="en-US" smtClean="0"/>
              <a:t>By 1894-300,000 workers have walked off the job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sp>
        <p:nvSpPr>
          <p:cNvPr id="131075" name="Rectangle 3"/>
          <p:cNvSpPr>
            <a:spLocks noGrp="1" noChangeArrowheads="1"/>
          </p:cNvSpPr>
          <p:nvPr>
            <p:ph sz="quarter" idx="1"/>
          </p:nvPr>
        </p:nvSpPr>
        <p:spPr/>
        <p:txBody>
          <a:bodyPr/>
          <a:lstStyle/>
          <a:p>
            <a:pPr eaLnBrk="1" hangingPunct="1"/>
            <a:r>
              <a:rPr lang="en-US" smtClean="0"/>
              <a:t>Strike has the intended effect and rail traffic is stopped completely </a:t>
            </a:r>
          </a:p>
          <a:p>
            <a:pPr eaLnBrk="1" hangingPunct="1"/>
            <a:r>
              <a:rPr lang="en-US" smtClean="0"/>
              <a:t>Pullman uses the SHERMAN ANTI-TRUST ACT to show that the strikers are disrupting inner-state commerce </a:t>
            </a:r>
          </a:p>
          <a:p>
            <a:pPr eaLnBrk="1" hangingPunct="1"/>
            <a:r>
              <a:rPr lang="en-US" smtClean="0"/>
              <a:t>Government sides with the Pullman and starts the </a:t>
            </a:r>
            <a:r>
              <a:rPr lang="en-US" i="1" smtClean="0"/>
              <a:t>trend of the government siding with businesses over unions </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pPr eaLnBrk="1" fontAlgn="auto" hangingPunct="1">
              <a:spcAft>
                <a:spcPts val="0"/>
              </a:spcAft>
              <a:defRPr/>
            </a:pPr>
            <a:r>
              <a:rPr lang="en-US" smtClean="0"/>
              <a:t>Cleveland to the aid of……….... Well, the rich </a:t>
            </a:r>
          </a:p>
        </p:txBody>
      </p:sp>
      <p:sp>
        <p:nvSpPr>
          <p:cNvPr id="132099" name="Rectangle 3"/>
          <p:cNvSpPr>
            <a:spLocks noGrp="1" noChangeArrowheads="1"/>
          </p:cNvSpPr>
          <p:nvPr>
            <p:ph sz="quarter" idx="1"/>
          </p:nvPr>
        </p:nvSpPr>
        <p:spPr/>
        <p:txBody>
          <a:bodyPr/>
          <a:lstStyle/>
          <a:p>
            <a:pPr eaLnBrk="1" hangingPunct="1"/>
            <a:r>
              <a:rPr lang="en-US" smtClean="0"/>
              <a:t>On July 4</a:t>
            </a:r>
            <a:r>
              <a:rPr lang="en-US" baseline="30000" smtClean="0"/>
              <a:t>th</a:t>
            </a:r>
            <a:r>
              <a:rPr lang="en-US" smtClean="0"/>
              <a:t> President Grover Cleveland sends federal troops to break the strike</a:t>
            </a:r>
          </a:p>
          <a:p>
            <a:pPr eaLnBrk="1" hangingPunct="1"/>
            <a:r>
              <a:rPr lang="en-US" smtClean="0"/>
              <a:t>Debs refuses and is imprisoned for conspiracy against inner-state commerce</a:t>
            </a:r>
          </a:p>
          <a:p>
            <a:pPr eaLnBrk="1" hangingPunct="1"/>
            <a:r>
              <a:rPr lang="en-US" smtClean="0"/>
              <a:t>The Supreme Court hears Debs appeals but side once again with Pullman </a:t>
            </a: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0" y="0"/>
            <a:ext cx="9144000" cy="1143000"/>
          </a:xfrm>
        </p:spPr>
        <p:txBody>
          <a:bodyPr/>
          <a:lstStyle/>
          <a:p>
            <a:r>
              <a:rPr lang="en-US" altLang="en-US" sz="6000" b="1"/>
              <a:t>Strikes Rock the Nation	</a:t>
            </a:r>
          </a:p>
        </p:txBody>
      </p:sp>
      <p:sp>
        <p:nvSpPr>
          <p:cNvPr id="523267" name="Rectangle 3"/>
          <p:cNvSpPr>
            <a:spLocks noGrp="1" noChangeArrowheads="1"/>
          </p:cNvSpPr>
          <p:nvPr>
            <p:ph type="body" idx="1"/>
          </p:nvPr>
        </p:nvSpPr>
        <p:spPr>
          <a:xfrm>
            <a:off x="0" y="1219200"/>
            <a:ext cx="9144000" cy="4114800"/>
          </a:xfrm>
        </p:spPr>
        <p:txBody>
          <a:bodyPr/>
          <a:lstStyle/>
          <a:p>
            <a:pPr lvl="1">
              <a:buFontTx/>
              <a:buNone/>
            </a:pPr>
            <a:endParaRPr lang="en-US" altLang="en-US" sz="2000">
              <a:latin typeface="Georgia" pitchFamily="18" charset="0"/>
            </a:endParaRPr>
          </a:p>
          <a:p>
            <a:pPr>
              <a:buClr>
                <a:schemeClr val="tx1"/>
              </a:buClr>
              <a:buFont typeface="Wingdings" pitchFamily="2" charset="2"/>
              <a:buChar char="v"/>
            </a:pPr>
            <a:r>
              <a:rPr lang="en-US" altLang="en-US" sz="4000" b="1">
                <a:solidFill>
                  <a:srgbClr val="0000CC"/>
                </a:solidFill>
                <a:latin typeface="Georgia" pitchFamily="18" charset="0"/>
              </a:rPr>
              <a:t>Pullman, 1894</a:t>
            </a:r>
          </a:p>
          <a:p>
            <a:pPr lvl="1"/>
            <a:r>
              <a:rPr lang="en-US" altLang="en-US">
                <a:latin typeface="Georgia" pitchFamily="18" charset="0"/>
              </a:rPr>
              <a:t>Eugene Debs instructed strikers not to interfere with the nation’s mail.</a:t>
            </a:r>
          </a:p>
          <a:p>
            <a:pPr lvl="1"/>
            <a:r>
              <a:rPr lang="en-US" altLang="en-US">
                <a:latin typeface="Georgia" pitchFamily="18" charset="0"/>
              </a:rPr>
              <a:t>Railway owners turned to the government for help. The judge cited the Sherman Antitrust Act and won a court order forbidding all union activity that halted railroad traffic.</a:t>
            </a:r>
          </a:p>
          <a:p>
            <a:pPr lvl="1"/>
            <a:r>
              <a:rPr lang="en-US" altLang="en-US">
                <a:latin typeface="Georgia" pitchFamily="18" charset="0"/>
              </a:rPr>
              <a:t>Court orders against unions continued, limiting union gains for the next 30 years.</a:t>
            </a:r>
          </a:p>
        </p:txBody>
      </p:sp>
      <p:sp>
        <p:nvSpPr>
          <p:cNvPr id="523268" name="AutoShape 4">
            <a:hlinkClick r:id="rId2" action="ppaction://hlinksldjump"/>
          </p:cNvPr>
          <p:cNvSpPr>
            <a:spLocks noChangeArrowheads="1"/>
          </p:cNvSpPr>
          <p:nvPr/>
        </p:nvSpPr>
        <p:spPr bwMode="auto">
          <a:xfrm>
            <a:off x="8610600" y="6172200"/>
            <a:ext cx="381000" cy="381000"/>
          </a:xfrm>
          <a:prstGeom prst="irregularSeal2">
            <a:avLst/>
          </a:prstGeom>
          <a:solidFill>
            <a:schemeClr val="bg1"/>
          </a:solidFill>
          <a:ln w="28575">
            <a:solidFill>
              <a:srgbClr val="CC3300"/>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3267">
                                            <p:txEl>
                                              <p:pRg st="3" end="3"/>
                                            </p:txEl>
                                          </p:spTgt>
                                        </p:tgtEl>
                                        <p:attrNameLst>
                                          <p:attrName>style.visibility</p:attrName>
                                        </p:attrNameLst>
                                      </p:cBhvr>
                                      <p:to>
                                        <p:strVal val="visible"/>
                                      </p:to>
                                    </p:set>
                                    <p:animEffect transition="in" filter="box(in)">
                                      <p:cBhvr>
                                        <p:cTn id="7" dur="500"/>
                                        <p:tgtEl>
                                          <p:spTgt spid="52326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23267">
                                            <p:txEl>
                                              <p:pRg st="4" end="4"/>
                                            </p:txEl>
                                          </p:spTgt>
                                        </p:tgtEl>
                                        <p:attrNameLst>
                                          <p:attrName>style.visibility</p:attrName>
                                        </p:attrNameLst>
                                      </p:cBhvr>
                                      <p:to>
                                        <p:strVal val="visible"/>
                                      </p:to>
                                    </p:set>
                                    <p:animEffect transition="in" filter="box(in)">
                                      <p:cBhvr>
                                        <p:cTn id="12" dur="500"/>
                                        <p:tgtEl>
                                          <p:spTgt spid="523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What comes of Social Darwinism?</a:t>
            </a:r>
          </a:p>
        </p:txBody>
      </p:sp>
      <p:sp>
        <p:nvSpPr>
          <p:cNvPr id="19459" name="Rectangle 3"/>
          <p:cNvSpPr>
            <a:spLocks noGrp="1" noChangeArrowheads="1"/>
          </p:cNvSpPr>
          <p:nvPr>
            <p:ph sz="quarter" idx="1"/>
          </p:nvPr>
        </p:nvSpPr>
        <p:spPr/>
        <p:txBody>
          <a:bodyPr/>
          <a:lstStyle/>
          <a:p>
            <a:pPr eaLnBrk="1" hangingPunct="1"/>
            <a:r>
              <a:rPr lang="en-US" sz="3600" b="1" u="sng" smtClean="0"/>
              <a:t>Philanthropy</a:t>
            </a:r>
            <a:r>
              <a:rPr lang="en-US" sz="3600" smtClean="0"/>
              <a:t>: using one’s fortune to further social progress.</a:t>
            </a:r>
          </a:p>
          <a:p>
            <a:pPr eaLnBrk="1" hangingPunct="1"/>
            <a:endParaRPr lang="en-US" sz="1800" smtClean="0"/>
          </a:p>
          <a:p>
            <a:pPr eaLnBrk="1" hangingPunct="1"/>
            <a:r>
              <a:rPr lang="en-US" sz="3600" smtClean="0"/>
              <a:t>Focused efforts and energies on all individuals.</a:t>
            </a:r>
          </a:p>
          <a:p>
            <a:pPr eaLnBrk="1" hangingPunct="1"/>
            <a:endParaRPr lang="en-US" sz="1800" smtClean="0"/>
          </a:p>
          <a:p>
            <a:pPr eaLnBrk="1" hangingPunct="1"/>
            <a:r>
              <a:rPr lang="en-US" sz="3600" smtClean="0"/>
              <a:t>Expands the gap between the rich and the poor.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wipe(down)">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wipe(down)">
                                      <p:cBhvr>
                                        <p:cTn id="17"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8 hr day"/>
          <p:cNvPicPr>
            <a:picLocks noChangeAspect="1" noChangeArrowheads="1"/>
          </p:cNvPicPr>
          <p:nvPr/>
        </p:nvPicPr>
        <p:blipFill>
          <a:blip r:embed="rId2" cstate="print"/>
          <a:srcRect/>
          <a:stretch>
            <a:fillRect/>
          </a:stretch>
        </p:blipFill>
        <p:spPr bwMode="auto">
          <a:xfrm>
            <a:off x="609600" y="457200"/>
            <a:ext cx="8001000" cy="6096000"/>
          </a:xfrm>
          <a:prstGeom prst="rect">
            <a:avLst/>
          </a:prstGeom>
          <a:noFill/>
          <a:ln w="76200" cmpd="tri">
            <a:solidFill>
              <a:srgbClr val="FFFF00"/>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normAutofit fontScale="90000"/>
          </a:bodyPr>
          <a:lstStyle/>
          <a:p>
            <a:pPr eaLnBrk="1" fontAlgn="auto" hangingPunct="1">
              <a:spcAft>
                <a:spcPts val="0"/>
              </a:spcAft>
              <a:defRPr/>
            </a:pPr>
            <a:r>
              <a:rPr lang="en-US" smtClean="0"/>
              <a:t>Uriah Smith </a:t>
            </a:r>
            <a:br>
              <a:rPr lang="en-US" smtClean="0"/>
            </a:br>
            <a:r>
              <a:rPr lang="en-US" smtClean="0"/>
              <a:t>Terence V. Powderly </a:t>
            </a:r>
          </a:p>
        </p:txBody>
      </p:sp>
      <p:sp>
        <p:nvSpPr>
          <p:cNvPr id="120835" name="Rectangle 5"/>
          <p:cNvSpPr>
            <a:spLocks noGrp="1" noChangeArrowheads="1"/>
          </p:cNvSpPr>
          <p:nvPr>
            <p:ph sz="quarter" idx="1"/>
          </p:nvPr>
        </p:nvSpPr>
        <p:spPr>
          <a:xfrm>
            <a:off x="914400" y="1447800"/>
            <a:ext cx="3749675" cy="4572000"/>
          </a:xfrm>
        </p:spPr>
        <p:txBody>
          <a:bodyPr/>
          <a:lstStyle/>
          <a:p>
            <a:pPr eaLnBrk="1" hangingPunct="1"/>
            <a:endParaRPr lang="en-US" smtClean="0"/>
          </a:p>
        </p:txBody>
      </p:sp>
      <p:sp>
        <p:nvSpPr>
          <p:cNvPr id="120836" name="Rectangle 6"/>
          <p:cNvSpPr>
            <a:spLocks noGrp="1" noChangeArrowheads="1"/>
          </p:cNvSpPr>
          <p:nvPr>
            <p:ph sz="quarter" idx="2"/>
          </p:nvPr>
        </p:nvSpPr>
        <p:spPr>
          <a:xfrm>
            <a:off x="4933950" y="1447800"/>
            <a:ext cx="3749675" cy="4572000"/>
          </a:xfrm>
        </p:spPr>
        <p:txBody>
          <a:bodyPr/>
          <a:lstStyle/>
          <a:p>
            <a:pPr eaLnBrk="1" hangingPunct="1"/>
            <a:endParaRPr lang="en-US" smtClean="0"/>
          </a:p>
        </p:txBody>
      </p:sp>
      <p:pic>
        <p:nvPicPr>
          <p:cNvPr id="120837" name="Picture 8" descr="180px-Uriah-stephens-circa-1900">
            <a:hlinkClick r:id="rId2" tooltip="Uriah-stephens-circa-1900.gif"/>
          </p:cNvPr>
          <p:cNvPicPr>
            <a:picLocks noChangeAspect="1" noChangeArrowheads="1"/>
          </p:cNvPicPr>
          <p:nvPr/>
        </p:nvPicPr>
        <p:blipFill>
          <a:blip r:embed="rId3" cstate="print"/>
          <a:srcRect/>
          <a:stretch>
            <a:fillRect/>
          </a:stretch>
        </p:blipFill>
        <p:spPr bwMode="auto">
          <a:xfrm>
            <a:off x="990600" y="1331913"/>
            <a:ext cx="3200400" cy="4872037"/>
          </a:xfrm>
          <a:prstGeom prst="rect">
            <a:avLst/>
          </a:prstGeom>
          <a:noFill/>
          <a:ln w="9525">
            <a:noFill/>
            <a:miter lim="800000"/>
            <a:headEnd/>
            <a:tailEnd/>
          </a:ln>
        </p:spPr>
      </p:pic>
      <p:pic>
        <p:nvPicPr>
          <p:cNvPr id="120838" name="Picture 10" descr="225px-Powderly_t_kol">
            <a:hlinkClick r:id="rId4" tooltip="Powderly t kol.jpg"/>
          </p:cNvPr>
          <p:cNvPicPr>
            <a:picLocks noChangeAspect="1" noChangeArrowheads="1"/>
          </p:cNvPicPr>
          <p:nvPr/>
        </p:nvPicPr>
        <p:blipFill>
          <a:blip r:embed="rId5" cstate="print"/>
          <a:srcRect/>
          <a:stretch>
            <a:fillRect/>
          </a:stretch>
        </p:blipFill>
        <p:spPr bwMode="auto">
          <a:xfrm>
            <a:off x="5592763" y="1447800"/>
            <a:ext cx="3103562" cy="4648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dirty="0" smtClean="0"/>
              <a:t>Knights of Labor (KOL)</a:t>
            </a:r>
          </a:p>
        </p:txBody>
      </p:sp>
      <p:sp>
        <p:nvSpPr>
          <p:cNvPr id="119811" name="Rectangle 3"/>
          <p:cNvSpPr>
            <a:spLocks noGrp="1" noChangeArrowheads="1"/>
          </p:cNvSpPr>
          <p:nvPr>
            <p:ph sz="quarter" idx="1"/>
          </p:nvPr>
        </p:nvSpPr>
        <p:spPr/>
        <p:txBody>
          <a:bodyPr/>
          <a:lstStyle/>
          <a:p>
            <a:pPr eaLnBrk="1" hangingPunct="1">
              <a:lnSpc>
                <a:spcPct val="90000"/>
              </a:lnSpc>
            </a:pPr>
            <a:r>
              <a:rPr lang="en-US" sz="2800" dirty="0" smtClean="0"/>
              <a:t>1869: Uriah Smith Stephens founds the KOL</a:t>
            </a:r>
          </a:p>
          <a:p>
            <a:pPr eaLnBrk="1" hangingPunct="1">
              <a:lnSpc>
                <a:spcPct val="90000"/>
              </a:lnSpc>
            </a:pPr>
            <a:endParaRPr lang="en-US" sz="2800" dirty="0" smtClean="0"/>
          </a:p>
          <a:p>
            <a:pPr eaLnBrk="1" hangingPunct="1">
              <a:lnSpc>
                <a:spcPct val="90000"/>
              </a:lnSpc>
            </a:pPr>
            <a:r>
              <a:rPr lang="en-US" sz="2800" dirty="0" smtClean="0"/>
              <a:t>KOL actively recruited workers of all races</a:t>
            </a:r>
          </a:p>
          <a:p>
            <a:pPr eaLnBrk="1" hangingPunct="1">
              <a:lnSpc>
                <a:spcPct val="90000"/>
              </a:lnSpc>
            </a:pPr>
            <a:endParaRPr lang="en-US" sz="2800" dirty="0" smtClean="0"/>
          </a:p>
          <a:p>
            <a:pPr eaLnBrk="1" hangingPunct="1">
              <a:lnSpc>
                <a:spcPct val="90000"/>
              </a:lnSpc>
            </a:pPr>
            <a:r>
              <a:rPr lang="en-US" sz="2800" dirty="0" smtClean="0"/>
              <a:t>For the most part (in the beginning at least) was a secret society </a:t>
            </a:r>
          </a:p>
          <a:p>
            <a:pPr eaLnBrk="1" hangingPunct="1">
              <a:lnSpc>
                <a:spcPct val="90000"/>
              </a:lnSpc>
            </a:pPr>
            <a:endParaRPr lang="en-US" sz="2800" dirty="0" smtClean="0"/>
          </a:p>
          <a:p>
            <a:pPr eaLnBrk="1" hangingPunct="1">
              <a:lnSpc>
                <a:spcPct val="90000"/>
              </a:lnSpc>
            </a:pPr>
            <a:r>
              <a:rPr lang="en-US" sz="2800" dirty="0" smtClean="0"/>
              <a:t>Focused on broad workers rights</a:t>
            </a:r>
          </a:p>
          <a:p>
            <a:pPr eaLnBrk="1" hangingPunct="1">
              <a:lnSpc>
                <a:spcPct val="90000"/>
              </a:lnSpc>
              <a:buNone/>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title"/>
          </p:nvPr>
        </p:nvSpPr>
        <p:spPr/>
        <p:txBody>
          <a:bodyPr/>
          <a:lstStyle/>
          <a:p>
            <a:pPr eaLnBrk="1" hangingPunct="1"/>
            <a:r>
              <a:rPr lang="en-US" smtClean="0"/>
              <a:t>KOL CONTINUED </a:t>
            </a:r>
          </a:p>
        </p:txBody>
      </p:sp>
      <p:sp>
        <p:nvSpPr>
          <p:cNvPr id="121859" name="Rectangle 5"/>
          <p:cNvSpPr>
            <a:spLocks noGrp="1" noChangeArrowheads="1"/>
          </p:cNvSpPr>
          <p:nvPr>
            <p:ph sz="quarter" idx="1"/>
          </p:nvPr>
        </p:nvSpPr>
        <p:spPr>
          <a:xfrm>
            <a:off x="914400" y="1447800"/>
            <a:ext cx="3749675" cy="4572000"/>
          </a:xfrm>
        </p:spPr>
        <p:txBody>
          <a:bodyPr/>
          <a:lstStyle/>
          <a:p>
            <a:pPr eaLnBrk="1" hangingPunct="1"/>
            <a:r>
              <a:rPr lang="en-US" smtClean="0"/>
              <a:t>1881 Terence Powderly takes over KOL</a:t>
            </a:r>
          </a:p>
          <a:p>
            <a:pPr eaLnBrk="1" hangingPunct="1"/>
            <a:endParaRPr lang="en-US" smtClean="0"/>
          </a:p>
          <a:p>
            <a:pPr eaLnBrk="1" hangingPunct="1"/>
            <a:r>
              <a:rPr lang="en-US" smtClean="0"/>
              <a:t>Encourages boycotts </a:t>
            </a:r>
          </a:p>
          <a:p>
            <a:pPr eaLnBrk="1" hangingPunct="1"/>
            <a:endParaRPr lang="en-US" smtClean="0"/>
          </a:p>
          <a:p>
            <a:pPr eaLnBrk="1" hangingPunct="1"/>
            <a:r>
              <a:rPr lang="en-US" smtClean="0"/>
              <a:t>Abandons the secretive nature </a:t>
            </a:r>
          </a:p>
        </p:txBody>
      </p:sp>
      <p:sp>
        <p:nvSpPr>
          <p:cNvPr id="121860" name="Rectangle 6"/>
          <p:cNvSpPr>
            <a:spLocks noGrp="1" noChangeArrowheads="1"/>
          </p:cNvSpPr>
          <p:nvPr>
            <p:ph sz="quarter" idx="2"/>
          </p:nvPr>
        </p:nvSpPr>
        <p:spPr>
          <a:xfrm>
            <a:off x="4933950" y="1447800"/>
            <a:ext cx="3749675" cy="4572000"/>
          </a:xfrm>
        </p:spPr>
        <p:txBody>
          <a:bodyPr/>
          <a:lstStyle/>
          <a:p>
            <a:pPr eaLnBrk="1" hangingPunct="1"/>
            <a:r>
              <a:rPr lang="en-US" smtClean="0"/>
              <a:t>1885 KOL had grown to include 700,000 men and women </a:t>
            </a:r>
          </a:p>
          <a:p>
            <a:pPr eaLnBrk="1" hangingPunct="1"/>
            <a:endParaRPr lang="en-US" smtClean="0"/>
          </a:p>
          <a:p>
            <a:pPr eaLnBrk="1" hangingPunct="1"/>
            <a:r>
              <a:rPr lang="en-US" smtClean="0"/>
              <a:t>By 1890’s KOL had faded due to series of failed strikes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Haymarket Affair</a:t>
            </a:r>
          </a:p>
        </p:txBody>
      </p:sp>
      <p:pic>
        <p:nvPicPr>
          <p:cNvPr id="136195" name="Picture 4" descr="http://upload.wikimedia.org/wikipedia/commons/6/61/HaymarketRiot-Harpers.jpg"/>
          <p:cNvPicPr>
            <a:picLocks noChangeAspect="1" noChangeArrowheads="1"/>
          </p:cNvPicPr>
          <p:nvPr/>
        </p:nvPicPr>
        <p:blipFill>
          <a:blip r:embed="rId2" cstate="print"/>
          <a:srcRect l="2069" t="2321" r="2045" b="3052"/>
          <a:stretch>
            <a:fillRect/>
          </a:stretch>
        </p:blipFill>
        <p:spPr bwMode="auto">
          <a:xfrm>
            <a:off x="1181100" y="1852613"/>
            <a:ext cx="6781800" cy="50053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5" name="Rectangle 3"/>
          <p:cNvSpPr>
            <a:spLocks noChangeArrowheads="1"/>
          </p:cNvSpPr>
          <p:nvPr/>
        </p:nvSpPr>
        <p:spPr bwMode="auto">
          <a:xfrm>
            <a:off x="0" y="541338"/>
            <a:ext cx="9144000" cy="0"/>
          </a:xfrm>
          <a:prstGeom prst="rect">
            <a:avLst/>
          </a:prstGeom>
          <a:noFill/>
          <a:ln w="12700" cap="sq">
            <a:noFill/>
            <a:miter lim="800000"/>
            <a:headEnd type="none" w="sm" len="sm"/>
            <a:tailEnd type="none" w="sm" len="sm"/>
          </a:ln>
          <a:effectLst/>
        </p:spPr>
        <p:txBody>
          <a:bodyPr>
            <a:spAutoFit/>
          </a:bodyPr>
          <a:lstStyle/>
          <a:p>
            <a:endParaRPr lang="en-US" sz="2400">
              <a:solidFill>
                <a:srgbClr val="000000"/>
              </a:solidFill>
              <a:latin typeface="Times New Roman" pitchFamily="18" charset="0"/>
            </a:endParaRPr>
          </a:p>
        </p:txBody>
      </p:sp>
      <p:sp>
        <p:nvSpPr>
          <p:cNvPr id="632836" name="AutoShape 4" descr="First">
            <a:hlinkClick r:id="rId2"/>
          </p:cNvPr>
          <p:cNvSpPr>
            <a:spLocks noChangeAspect="1" noChangeArrowheads="1"/>
          </p:cNvSpPr>
          <p:nvPr/>
        </p:nvSpPr>
        <p:spPr bwMode="auto">
          <a:xfrm>
            <a:off x="2197100" y="587375"/>
            <a:ext cx="296863" cy="296863"/>
          </a:xfrm>
          <a:prstGeom prst="rect">
            <a:avLst/>
          </a:prstGeom>
          <a:noFill/>
        </p:spPr>
        <p:txBody>
          <a:bodyPr/>
          <a:lstStyle/>
          <a:p>
            <a:endParaRPr lang="en-US" sz="2400">
              <a:solidFill>
                <a:srgbClr val="000000"/>
              </a:solidFill>
              <a:latin typeface="Times New Roman" pitchFamily="18" charset="0"/>
            </a:endParaRPr>
          </a:p>
        </p:txBody>
      </p:sp>
      <p:sp>
        <p:nvSpPr>
          <p:cNvPr id="632837" name="AutoShape 5" descr="Home">
            <a:hlinkClick r:id="rId3"/>
          </p:cNvPr>
          <p:cNvSpPr>
            <a:spLocks noChangeAspect="1" noChangeArrowheads="1"/>
          </p:cNvSpPr>
          <p:nvPr/>
        </p:nvSpPr>
        <p:spPr bwMode="auto">
          <a:xfrm>
            <a:off x="3509963" y="1044575"/>
            <a:ext cx="296862" cy="296863"/>
          </a:xfrm>
          <a:prstGeom prst="rect">
            <a:avLst/>
          </a:prstGeom>
          <a:noFill/>
        </p:spPr>
        <p:txBody>
          <a:bodyPr/>
          <a:lstStyle/>
          <a:p>
            <a:endParaRPr lang="en-US" sz="2400">
              <a:solidFill>
                <a:srgbClr val="000000"/>
              </a:solidFill>
              <a:latin typeface="Times New Roman" pitchFamily="18" charset="0"/>
            </a:endParaRPr>
          </a:p>
        </p:txBody>
      </p:sp>
      <p:sp>
        <p:nvSpPr>
          <p:cNvPr id="632838" name="Text Box 6"/>
          <p:cNvSpPr txBox="1">
            <a:spLocks noChangeArrowheads="1"/>
          </p:cNvSpPr>
          <p:nvPr/>
        </p:nvSpPr>
        <p:spPr bwMode="auto">
          <a:xfrm>
            <a:off x="4800600" y="609600"/>
            <a:ext cx="4343400" cy="4872038"/>
          </a:xfrm>
          <a:prstGeom prst="rect">
            <a:avLst/>
          </a:prstGeom>
          <a:noFill/>
          <a:ln w="12700" cap="sq">
            <a:noFill/>
            <a:miter lim="800000"/>
            <a:headEnd type="none" w="sm" len="sm"/>
            <a:tailEnd type="none" w="sm" len="sm"/>
          </a:ln>
          <a:effectLst/>
        </p:spPr>
        <p:txBody>
          <a:bodyPr>
            <a:spAutoFit/>
          </a:bodyPr>
          <a:lstStyle/>
          <a:p>
            <a:pPr algn="ctr">
              <a:lnSpc>
                <a:spcPct val="80000"/>
              </a:lnSpc>
              <a:spcBef>
                <a:spcPct val="20000"/>
              </a:spcBef>
              <a:buFontTx/>
              <a:buChar char="•"/>
            </a:pPr>
            <a:r>
              <a:rPr lang="en-US" sz="2800" b="1">
                <a:solidFill>
                  <a:srgbClr val="000000"/>
                </a:solidFill>
                <a:effectLst>
                  <a:outerShdw blurRad="38100" dist="38100" dir="2700000" algn="tl">
                    <a:srgbClr val="FFFFFF"/>
                  </a:outerShdw>
                </a:effectLst>
                <a:latin typeface="Arial Narrow" pitchFamily="34" charset="0"/>
              </a:rPr>
              <a:t>May 3, 1886, joining a nation wide strike for an 8 work day Chicago workers protested against the McCormick Reaper plant.</a:t>
            </a:r>
          </a:p>
          <a:p>
            <a:pPr algn="ctr">
              <a:lnSpc>
                <a:spcPct val="80000"/>
              </a:lnSpc>
              <a:spcBef>
                <a:spcPct val="20000"/>
              </a:spcBef>
              <a:buFontTx/>
              <a:buChar char="•"/>
            </a:pPr>
            <a:r>
              <a:rPr lang="en-US" sz="2800" b="1">
                <a:solidFill>
                  <a:srgbClr val="0000CC"/>
                </a:solidFill>
                <a:effectLst>
                  <a:outerShdw blurRad="38100" dist="38100" dir="2700000" algn="tl">
                    <a:srgbClr val="000000"/>
                  </a:outerShdw>
                </a:effectLst>
                <a:latin typeface="Arial Narrow" pitchFamily="34" charset="0"/>
              </a:rPr>
              <a:t>A riot broke out and Chicago police officers killed several protesters</a:t>
            </a:r>
          </a:p>
          <a:p>
            <a:pPr algn="ctr">
              <a:lnSpc>
                <a:spcPct val="80000"/>
              </a:lnSpc>
              <a:spcBef>
                <a:spcPct val="20000"/>
              </a:spcBef>
              <a:buFontTx/>
              <a:buChar char="•"/>
            </a:pPr>
            <a:r>
              <a:rPr lang="en-US" sz="2800" b="1">
                <a:solidFill>
                  <a:srgbClr val="000000"/>
                </a:solidFill>
                <a:effectLst>
                  <a:outerShdw blurRad="38100" dist="38100" dir="2700000" algn="tl">
                    <a:srgbClr val="FFFFFF"/>
                  </a:outerShdw>
                </a:effectLst>
                <a:latin typeface="Arial Narrow" pitchFamily="34" charset="0"/>
              </a:rPr>
              <a:t>To protest the killing, protesters planned a rally for May 4</a:t>
            </a:r>
          </a:p>
          <a:p>
            <a:pPr algn="ctr">
              <a:lnSpc>
                <a:spcPct val="80000"/>
              </a:lnSpc>
              <a:spcBef>
                <a:spcPct val="20000"/>
              </a:spcBef>
              <a:buFontTx/>
              <a:buChar char="•"/>
            </a:pPr>
            <a:endParaRPr lang="en-US" sz="2800" b="1">
              <a:solidFill>
                <a:srgbClr val="0000CC"/>
              </a:solidFill>
              <a:effectLst>
                <a:outerShdw blurRad="38100" dist="38100" dir="2700000" algn="tl">
                  <a:srgbClr val="000000"/>
                </a:outerShdw>
              </a:effectLst>
              <a:latin typeface="Arial Narrow" pitchFamily="34" charset="0"/>
            </a:endParaRPr>
          </a:p>
          <a:p>
            <a:pPr algn="ctr">
              <a:lnSpc>
                <a:spcPct val="80000"/>
              </a:lnSpc>
              <a:spcBef>
                <a:spcPct val="20000"/>
              </a:spcBef>
              <a:buFontTx/>
              <a:buChar char="•"/>
            </a:pPr>
            <a:endParaRPr lang="en-US" sz="2800" b="1">
              <a:solidFill>
                <a:srgbClr val="0000CC"/>
              </a:solidFill>
              <a:effectLst>
                <a:outerShdw blurRad="38100" dist="38100" dir="2700000" algn="tl">
                  <a:srgbClr val="000000"/>
                </a:outerShdw>
              </a:effectLst>
              <a:latin typeface="Arial Narrow" pitchFamily="34" charset="0"/>
            </a:endParaRPr>
          </a:p>
        </p:txBody>
      </p:sp>
      <p:sp>
        <p:nvSpPr>
          <p:cNvPr id="632839" name="WordArt 7"/>
          <p:cNvSpPr>
            <a:spLocks noChangeArrowheads="1" noChangeShapeType="1" noTextEdit="1"/>
          </p:cNvSpPr>
          <p:nvPr/>
        </p:nvSpPr>
        <p:spPr bwMode="auto">
          <a:xfrm>
            <a:off x="381000" y="76200"/>
            <a:ext cx="8229600" cy="457200"/>
          </a:xfrm>
          <a:prstGeom prst="rect">
            <a:avLst/>
          </a:prstGeom>
        </p:spPr>
        <p:txBody>
          <a:bodyPr wrap="none" fromWordArt="1">
            <a:prstTxWarp prst="textCanUp">
              <a:avLst>
                <a:gd name="adj" fmla="val 85713"/>
              </a:avLst>
            </a:prstTxWarp>
          </a:bodyPr>
          <a:lstStyle/>
          <a:p>
            <a:pPr algn="ctr"/>
            <a:r>
              <a:rPr lang="en-US" sz="3600" b="1" kern="10">
                <a:ln w="19050">
                  <a:solidFill>
                    <a:srgbClr val="000000"/>
                  </a:solidFill>
                  <a:round/>
                  <a:headEnd/>
                  <a:tailEnd/>
                </a:ln>
                <a:gradFill rotWithShape="0">
                  <a:gsLst>
                    <a:gs pos="0">
                      <a:srgbClr val="FFF200"/>
                    </a:gs>
                    <a:gs pos="45000">
                      <a:srgbClr val="FF7A00"/>
                    </a:gs>
                    <a:gs pos="70000">
                      <a:srgbClr val="FF0300"/>
                    </a:gs>
                    <a:gs pos="100000">
                      <a:srgbClr val="4D0808"/>
                    </a:gs>
                  </a:gsLst>
                  <a:lin ang="18900000" scaled="1"/>
                </a:gradFill>
                <a:effectLst>
                  <a:outerShdw dist="25400" dir="10800000" algn="ctr" rotWithShape="0">
                    <a:srgbClr val="000000"/>
                  </a:outerShdw>
                </a:effectLst>
                <a:latin typeface="Impact"/>
              </a:rPr>
              <a:t>HAYMARKET RIOT</a:t>
            </a:r>
          </a:p>
        </p:txBody>
      </p:sp>
      <p:sp>
        <p:nvSpPr>
          <p:cNvPr id="632840" name="Text Box 8"/>
          <p:cNvSpPr txBox="1">
            <a:spLocks noChangeArrowheads="1"/>
          </p:cNvSpPr>
          <p:nvPr/>
        </p:nvSpPr>
        <p:spPr bwMode="auto">
          <a:xfrm>
            <a:off x="0" y="4495800"/>
            <a:ext cx="9144000" cy="2308324"/>
          </a:xfrm>
          <a:prstGeom prst="rect">
            <a:avLst/>
          </a:prstGeom>
          <a:noFill/>
          <a:ln w="12700" cap="sq">
            <a:noFill/>
            <a:miter lim="800000"/>
            <a:headEnd type="none" w="sm" len="sm"/>
            <a:tailEnd type="none" w="sm" len="sm"/>
          </a:ln>
          <a:effectLst/>
        </p:spPr>
        <p:txBody>
          <a:bodyPr>
            <a:spAutoFit/>
          </a:bodyPr>
          <a:lstStyle/>
          <a:p>
            <a:pPr algn="ctr">
              <a:buFontTx/>
              <a:buChar char="•"/>
            </a:pPr>
            <a:r>
              <a:rPr lang="en-US" sz="2800" b="1" dirty="0">
                <a:solidFill>
                  <a:srgbClr val="0000CC"/>
                </a:solidFill>
                <a:effectLst>
                  <a:outerShdw blurRad="38100" dist="38100" dir="2700000" algn="tl">
                    <a:srgbClr val="000000"/>
                  </a:outerShdw>
                </a:effectLst>
                <a:latin typeface="Arial Narrow" pitchFamily="34" charset="0"/>
              </a:rPr>
              <a:t>3,000 gather at Chicago’s Haymarket Square</a:t>
            </a:r>
          </a:p>
          <a:p>
            <a:pPr algn="ctr">
              <a:buFontTx/>
              <a:buChar char="•"/>
            </a:pPr>
            <a:r>
              <a:rPr lang="en-US" sz="2800" b="1" dirty="0">
                <a:solidFill>
                  <a:srgbClr val="000000"/>
                </a:solidFill>
                <a:effectLst>
                  <a:outerShdw blurRad="38100" dist="38100" dir="2700000" algn="tl">
                    <a:srgbClr val="FFFFFF"/>
                  </a:outerShdw>
                </a:effectLst>
                <a:latin typeface="Arial Narrow" pitchFamily="34" charset="0"/>
              </a:rPr>
              <a:t>During the protest, a bomb exploded </a:t>
            </a:r>
          </a:p>
          <a:p>
            <a:pPr algn="ctr">
              <a:buFontTx/>
              <a:buChar char="•"/>
            </a:pPr>
            <a:r>
              <a:rPr lang="en-US" sz="2800" b="1" dirty="0">
                <a:solidFill>
                  <a:srgbClr val="0000CC"/>
                </a:solidFill>
                <a:effectLst>
                  <a:outerShdw blurRad="38100" dist="38100" dir="2700000" algn="tl">
                    <a:srgbClr val="000000"/>
                  </a:outerShdw>
                </a:effectLst>
                <a:latin typeface="Arial Narrow" pitchFamily="34" charset="0"/>
              </a:rPr>
              <a:t>7 police officers were killed and civilians killed and injured</a:t>
            </a:r>
            <a:r>
              <a:rPr lang="en-US" sz="2800" dirty="0">
                <a:solidFill>
                  <a:srgbClr val="000000"/>
                </a:solidFill>
                <a:effectLst>
                  <a:outerShdw blurRad="38100" dist="38100" dir="2700000" algn="tl">
                    <a:srgbClr val="FFFFFF"/>
                  </a:outerShdw>
                </a:effectLst>
                <a:latin typeface="Arial Narrow" pitchFamily="34" charset="0"/>
              </a:rPr>
              <a:t> </a:t>
            </a:r>
          </a:p>
          <a:p>
            <a:pPr algn="ctr">
              <a:buFontTx/>
              <a:buChar char="•"/>
            </a:pPr>
            <a:r>
              <a:rPr lang="en-US" sz="2800" b="1" dirty="0">
                <a:solidFill>
                  <a:srgbClr val="000000"/>
                </a:solidFill>
                <a:effectLst>
                  <a:outerShdw blurRad="38100" dist="38100" dir="2700000" algn="tl">
                    <a:srgbClr val="FFFFFF"/>
                  </a:outerShdw>
                </a:effectLst>
                <a:latin typeface="Arial Narrow" pitchFamily="34" charset="0"/>
              </a:rPr>
              <a:t>Chicago police hunt down murderers</a:t>
            </a:r>
          </a:p>
          <a:p>
            <a:pPr algn="ctr">
              <a:buFontTx/>
              <a:buChar char="•"/>
            </a:pPr>
            <a:r>
              <a:rPr lang="en-US" sz="3200" b="1" dirty="0">
                <a:solidFill>
                  <a:srgbClr val="0000CC"/>
                </a:solidFill>
                <a:effectLst>
                  <a:outerShdw blurRad="38100" dist="38100" dir="2700000" algn="tl">
                    <a:srgbClr val="000000"/>
                  </a:outerShdw>
                </a:effectLst>
                <a:latin typeface="Arial Narrow" pitchFamily="34" charset="0"/>
              </a:rPr>
              <a:t>8 </a:t>
            </a:r>
            <a:r>
              <a:rPr lang="en-US" sz="2800" b="1" dirty="0">
                <a:solidFill>
                  <a:srgbClr val="0000CC"/>
                </a:solidFill>
                <a:effectLst>
                  <a:outerShdw blurRad="38100" dist="38100" dir="2700000" algn="tl">
                    <a:srgbClr val="000000"/>
                  </a:outerShdw>
                </a:effectLst>
                <a:latin typeface="Arial Narrow" pitchFamily="34" charset="0"/>
              </a:rPr>
              <a:t>anarchists were convicted of conspiracy to murder</a:t>
            </a:r>
          </a:p>
        </p:txBody>
      </p:sp>
      <p:pic>
        <p:nvPicPr>
          <p:cNvPr id="632841" name="Picture 9" descr="splash5_08">
            <a:hlinkClick r:id="rId4"/>
          </p:cNvPr>
          <p:cNvPicPr>
            <a:picLocks noChangeAspect="1" noChangeArrowheads="1"/>
          </p:cNvPicPr>
          <p:nvPr/>
        </p:nvPicPr>
        <p:blipFill>
          <a:blip r:embed="rId5" cstate="print"/>
          <a:srcRect b="10506"/>
          <a:stretch>
            <a:fillRect/>
          </a:stretch>
        </p:blipFill>
        <p:spPr bwMode="auto">
          <a:xfrm>
            <a:off x="152400" y="762000"/>
            <a:ext cx="4572000" cy="3460750"/>
          </a:xfrm>
          <a:prstGeom prst="rect">
            <a:avLst/>
          </a:prstGeom>
          <a:noFill/>
          <a:ln w="76200" cmpd="tri">
            <a:solidFill>
              <a:schemeClr val="tx1"/>
            </a:solidFill>
            <a:miter lim="800000"/>
            <a:headEnd/>
            <a:tailEnd/>
          </a:ln>
        </p:spPr>
      </p:pic>
      <p:pic>
        <p:nvPicPr>
          <p:cNvPr id="632842" name="Picture 10" descr="pe5"/>
          <p:cNvPicPr>
            <a:picLocks noChangeAspect="1" noChangeArrowheads="1"/>
          </p:cNvPicPr>
          <p:nvPr/>
        </p:nvPicPr>
        <p:blipFill>
          <a:blip r:embed="rId6" cstate="print"/>
          <a:srcRect b="48749"/>
          <a:stretch>
            <a:fillRect/>
          </a:stretch>
        </p:blipFill>
        <p:spPr bwMode="auto">
          <a:xfrm>
            <a:off x="152400" y="762000"/>
            <a:ext cx="4572000" cy="3505200"/>
          </a:xfrm>
          <a:prstGeom prst="rect">
            <a:avLst/>
          </a:prstGeom>
          <a:noFill/>
        </p:spPr>
      </p:pic>
      <p:pic>
        <p:nvPicPr>
          <p:cNvPr id="632843" name="Picture 11" descr="v013b"/>
          <p:cNvPicPr>
            <a:picLocks noChangeAspect="1" noChangeArrowheads="1"/>
          </p:cNvPicPr>
          <p:nvPr/>
        </p:nvPicPr>
        <p:blipFill>
          <a:blip r:embed="rId7" cstate="print">
            <a:lum bright="-6000" contrast="6000"/>
          </a:blip>
          <a:srcRect/>
          <a:stretch>
            <a:fillRect/>
          </a:stretch>
        </p:blipFill>
        <p:spPr bwMode="auto">
          <a:xfrm>
            <a:off x="152400" y="685800"/>
            <a:ext cx="4648200" cy="3592513"/>
          </a:xfrm>
          <a:prstGeom prst="rect">
            <a:avLst/>
          </a:prstGeom>
          <a:noFill/>
          <a:ln w="76200" cmpd="tri">
            <a:solidFill>
              <a:srgbClr val="000000"/>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2838">
                                            <p:txEl>
                                              <p:pRg st="0" end="0"/>
                                            </p:txEl>
                                          </p:spTgt>
                                        </p:tgtEl>
                                        <p:attrNameLst>
                                          <p:attrName>style.visibility</p:attrName>
                                        </p:attrNameLst>
                                      </p:cBhvr>
                                      <p:to>
                                        <p:strVal val="visible"/>
                                      </p:to>
                                    </p:set>
                                    <p:anim calcmode="lin" valueType="num">
                                      <p:cBhvr additive="base">
                                        <p:cTn id="7" dur="500" fill="hold"/>
                                        <p:tgtEl>
                                          <p:spTgt spid="6328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28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2838">
                                            <p:txEl>
                                              <p:pRg st="1" end="1"/>
                                            </p:txEl>
                                          </p:spTgt>
                                        </p:tgtEl>
                                        <p:attrNameLst>
                                          <p:attrName>style.visibility</p:attrName>
                                        </p:attrNameLst>
                                      </p:cBhvr>
                                      <p:to>
                                        <p:strVal val="visible"/>
                                      </p:to>
                                    </p:set>
                                    <p:anim calcmode="lin" valueType="num">
                                      <p:cBhvr additive="base">
                                        <p:cTn id="13" dur="500" fill="hold"/>
                                        <p:tgtEl>
                                          <p:spTgt spid="63283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28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2838">
                                            <p:txEl>
                                              <p:pRg st="2" end="2"/>
                                            </p:txEl>
                                          </p:spTgt>
                                        </p:tgtEl>
                                        <p:attrNameLst>
                                          <p:attrName>style.visibility</p:attrName>
                                        </p:attrNameLst>
                                      </p:cBhvr>
                                      <p:to>
                                        <p:strVal val="visible"/>
                                      </p:to>
                                    </p:set>
                                    <p:anim calcmode="lin" valueType="num">
                                      <p:cBhvr additive="base">
                                        <p:cTn id="19" dur="500" fill="hold"/>
                                        <p:tgtEl>
                                          <p:spTgt spid="6328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28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32842"/>
                                        </p:tgtEl>
                                        <p:attrNameLst>
                                          <p:attrName>style.visibility</p:attrName>
                                        </p:attrNameLst>
                                      </p:cBhvr>
                                      <p:to>
                                        <p:strVal val="visible"/>
                                      </p:to>
                                    </p:set>
                                    <p:animEffect transition="in" filter="dissolve">
                                      <p:cBhvr>
                                        <p:cTn id="25" dur="500"/>
                                        <p:tgtEl>
                                          <p:spTgt spid="63284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32840">
                                            <p:txEl>
                                              <p:pRg st="0" end="0"/>
                                            </p:txEl>
                                          </p:spTgt>
                                        </p:tgtEl>
                                        <p:attrNameLst>
                                          <p:attrName>style.visibility</p:attrName>
                                        </p:attrNameLst>
                                      </p:cBhvr>
                                      <p:to>
                                        <p:strVal val="visible"/>
                                      </p:to>
                                    </p:set>
                                    <p:anim calcmode="lin" valueType="num">
                                      <p:cBhvr additive="base">
                                        <p:cTn id="30" dur="500" fill="hold"/>
                                        <p:tgtEl>
                                          <p:spTgt spid="63284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328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32840">
                                            <p:txEl>
                                              <p:pRg st="1" end="1"/>
                                            </p:txEl>
                                          </p:spTgt>
                                        </p:tgtEl>
                                        <p:attrNameLst>
                                          <p:attrName>style.visibility</p:attrName>
                                        </p:attrNameLst>
                                      </p:cBhvr>
                                      <p:to>
                                        <p:strVal val="visible"/>
                                      </p:to>
                                    </p:set>
                                    <p:anim calcmode="lin" valueType="num">
                                      <p:cBhvr additive="base">
                                        <p:cTn id="36" dur="500" fill="hold"/>
                                        <p:tgtEl>
                                          <p:spTgt spid="632840">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328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32840">
                                            <p:txEl>
                                              <p:pRg st="2" end="2"/>
                                            </p:txEl>
                                          </p:spTgt>
                                        </p:tgtEl>
                                        <p:attrNameLst>
                                          <p:attrName>style.visibility</p:attrName>
                                        </p:attrNameLst>
                                      </p:cBhvr>
                                      <p:to>
                                        <p:strVal val="visible"/>
                                      </p:to>
                                    </p:set>
                                    <p:anim calcmode="lin" valueType="num">
                                      <p:cBhvr additive="base">
                                        <p:cTn id="42" dur="500" fill="hold"/>
                                        <p:tgtEl>
                                          <p:spTgt spid="632840">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328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32840">
                                            <p:txEl>
                                              <p:pRg st="3" end="3"/>
                                            </p:txEl>
                                          </p:spTgt>
                                        </p:tgtEl>
                                        <p:attrNameLst>
                                          <p:attrName>style.visibility</p:attrName>
                                        </p:attrNameLst>
                                      </p:cBhvr>
                                      <p:to>
                                        <p:strVal val="visible"/>
                                      </p:to>
                                    </p:set>
                                    <p:anim calcmode="lin" valueType="num">
                                      <p:cBhvr additive="base">
                                        <p:cTn id="48" dur="500" fill="hold"/>
                                        <p:tgtEl>
                                          <p:spTgt spid="632840">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3284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32840">
                                            <p:txEl>
                                              <p:pRg st="4" end="4"/>
                                            </p:txEl>
                                          </p:spTgt>
                                        </p:tgtEl>
                                        <p:attrNameLst>
                                          <p:attrName>style.visibility</p:attrName>
                                        </p:attrNameLst>
                                      </p:cBhvr>
                                      <p:to>
                                        <p:strVal val="visible"/>
                                      </p:to>
                                    </p:set>
                                    <p:anim calcmode="lin" valueType="num">
                                      <p:cBhvr additive="base">
                                        <p:cTn id="54" dur="500" fill="hold"/>
                                        <p:tgtEl>
                                          <p:spTgt spid="632840">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63284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nodeType="clickEffect">
                                  <p:stCondLst>
                                    <p:cond delay="0"/>
                                  </p:stCondLst>
                                  <p:childTnLst>
                                    <p:set>
                                      <p:cBhvr>
                                        <p:cTn id="59" dur="1" fill="hold">
                                          <p:stCondLst>
                                            <p:cond delay="0"/>
                                          </p:stCondLst>
                                        </p:cTn>
                                        <p:tgtEl>
                                          <p:spTgt spid="632843"/>
                                        </p:tgtEl>
                                        <p:attrNameLst>
                                          <p:attrName>style.visibility</p:attrName>
                                        </p:attrNameLst>
                                      </p:cBhvr>
                                      <p:to>
                                        <p:strVal val="visible"/>
                                      </p:to>
                                    </p:set>
                                    <p:anim calcmode="lin" valueType="num">
                                      <p:cBhvr>
                                        <p:cTn id="60" dur="1000" fill="hold"/>
                                        <p:tgtEl>
                                          <p:spTgt spid="632843"/>
                                        </p:tgtEl>
                                        <p:attrNameLst>
                                          <p:attrName>ppt_w</p:attrName>
                                        </p:attrNameLst>
                                      </p:cBhvr>
                                      <p:tavLst>
                                        <p:tav tm="0">
                                          <p:val>
                                            <p:strVal val="#ppt_w*0.70"/>
                                          </p:val>
                                        </p:tav>
                                        <p:tav tm="100000">
                                          <p:val>
                                            <p:strVal val="#ppt_w"/>
                                          </p:val>
                                        </p:tav>
                                      </p:tavLst>
                                    </p:anim>
                                    <p:anim calcmode="lin" valueType="num">
                                      <p:cBhvr>
                                        <p:cTn id="61" dur="1000" fill="hold"/>
                                        <p:tgtEl>
                                          <p:spTgt spid="632843"/>
                                        </p:tgtEl>
                                        <p:attrNameLst>
                                          <p:attrName>ppt_h</p:attrName>
                                        </p:attrNameLst>
                                      </p:cBhvr>
                                      <p:tavLst>
                                        <p:tav tm="0">
                                          <p:val>
                                            <p:strVal val="#ppt_h"/>
                                          </p:val>
                                        </p:tav>
                                        <p:tav tm="100000">
                                          <p:val>
                                            <p:strVal val="#ppt_h"/>
                                          </p:val>
                                        </p:tav>
                                      </p:tavLst>
                                    </p:anim>
                                    <p:animEffect transition="in" filter="fade">
                                      <p:cBhvr>
                                        <p:cTn id="62" dur="1000"/>
                                        <p:tgtEl>
                                          <p:spTgt spid="632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8" grpId="0" build="p" autoUpdateAnimBg="0"/>
      <p:bldP spid="632840"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Grp="1" noChangeArrowheads="1"/>
          </p:cNvSpPr>
          <p:nvPr>
            <p:ph type="title"/>
          </p:nvPr>
        </p:nvSpPr>
        <p:spPr/>
        <p:txBody>
          <a:bodyPr/>
          <a:lstStyle/>
          <a:p>
            <a:pPr eaLnBrk="1" hangingPunct="1"/>
            <a:r>
              <a:rPr lang="en-US" smtClean="0"/>
              <a:t>Come One! Come All</a:t>
            </a:r>
          </a:p>
        </p:txBody>
      </p:sp>
      <p:sp>
        <p:nvSpPr>
          <p:cNvPr id="125955" name="Rectangle 5"/>
          <p:cNvSpPr>
            <a:spLocks noGrp="1" noChangeArrowheads="1"/>
          </p:cNvSpPr>
          <p:nvPr>
            <p:ph sz="quarter" idx="1"/>
          </p:nvPr>
        </p:nvSpPr>
        <p:spPr/>
        <p:txBody>
          <a:bodyPr/>
          <a:lstStyle/>
          <a:p>
            <a:pPr eaLnBrk="1" hangingPunct="1"/>
            <a:endParaRPr lang="en-US" smtClean="0"/>
          </a:p>
        </p:txBody>
      </p:sp>
      <p:pic>
        <p:nvPicPr>
          <p:cNvPr id="125956" name="Picture 7" descr="The flier calling for a rally in the Haymarket on May 4.">
            <a:hlinkClick r:id="rId2" tooltip="The flier calling for a rally in the Haymarket on May 4."/>
          </p:cNvPr>
          <p:cNvPicPr>
            <a:picLocks noChangeAspect="1" noChangeArrowheads="1"/>
          </p:cNvPicPr>
          <p:nvPr/>
        </p:nvPicPr>
        <p:blipFill>
          <a:blip r:embed="rId3" cstate="print"/>
          <a:srcRect/>
          <a:stretch>
            <a:fillRect/>
          </a:stretch>
        </p:blipFill>
        <p:spPr bwMode="auto">
          <a:xfrm>
            <a:off x="2438400" y="1600200"/>
            <a:ext cx="4114800" cy="449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Text Box 3"/>
          <p:cNvSpPr txBox="1">
            <a:spLocks noChangeArrowheads="1"/>
          </p:cNvSpPr>
          <p:nvPr/>
        </p:nvSpPr>
        <p:spPr bwMode="auto">
          <a:xfrm>
            <a:off x="3962400" y="893290"/>
            <a:ext cx="5181600" cy="5964710"/>
          </a:xfrm>
          <a:prstGeom prst="rect">
            <a:avLst/>
          </a:prstGeom>
          <a:noFill/>
          <a:ln w="12700" cap="sq">
            <a:noFill/>
            <a:miter lim="800000"/>
            <a:headEnd type="none" w="sm" len="sm"/>
            <a:tailEnd type="none" w="sm" len="sm"/>
          </a:ln>
          <a:effectLst/>
        </p:spPr>
        <p:txBody>
          <a:bodyPr wrap="square">
            <a:spAutoFit/>
          </a:bodyPr>
          <a:lstStyle/>
          <a:p>
            <a:pPr algn="ctr">
              <a:lnSpc>
                <a:spcPct val="80000"/>
              </a:lnSpc>
              <a:spcBef>
                <a:spcPct val="50000"/>
              </a:spcBef>
              <a:buClr>
                <a:srgbClr val="A50021"/>
              </a:buClr>
              <a:buSzPct val="80000"/>
              <a:buFont typeface="Wingdings" pitchFamily="2" charset="2"/>
              <a:buChar char="v"/>
            </a:pPr>
            <a:r>
              <a:rPr lang="en-US" sz="3600" b="1" dirty="0">
                <a:solidFill>
                  <a:srgbClr val="000000"/>
                </a:solidFill>
                <a:latin typeface="Georgia" pitchFamily="18" charset="0"/>
              </a:rPr>
              <a:t>4 were hanged and 1 committed suicide</a:t>
            </a:r>
          </a:p>
          <a:p>
            <a:pPr algn="ctr">
              <a:lnSpc>
                <a:spcPct val="80000"/>
              </a:lnSpc>
              <a:spcBef>
                <a:spcPct val="50000"/>
              </a:spcBef>
              <a:buClr>
                <a:srgbClr val="A50021"/>
              </a:buClr>
              <a:buSzPct val="80000"/>
              <a:buFont typeface="Wingdings" pitchFamily="2" charset="2"/>
              <a:buChar char="v"/>
            </a:pPr>
            <a:r>
              <a:rPr lang="en-US" sz="3600" b="1" dirty="0">
                <a:solidFill>
                  <a:srgbClr val="000000"/>
                </a:solidFill>
                <a:latin typeface="Georgia" pitchFamily="18" charset="0"/>
              </a:rPr>
              <a:t>This caused the public to look down on labor unions especially the </a:t>
            </a:r>
            <a:r>
              <a:rPr lang="en-US" sz="3600" b="1" i="1" u="sng" dirty="0">
                <a:solidFill>
                  <a:srgbClr val="0000CC"/>
                </a:solidFill>
                <a:latin typeface="Georgia" pitchFamily="18" charset="0"/>
              </a:rPr>
              <a:t>Knights of Labor</a:t>
            </a:r>
          </a:p>
          <a:p>
            <a:pPr algn="ctr">
              <a:lnSpc>
                <a:spcPct val="80000"/>
              </a:lnSpc>
              <a:spcBef>
                <a:spcPct val="50000"/>
              </a:spcBef>
              <a:buClr>
                <a:srgbClr val="A50021"/>
              </a:buClr>
              <a:buSzPct val="80000"/>
              <a:buFont typeface="Wingdings" pitchFamily="2" charset="2"/>
              <a:buChar char="v"/>
            </a:pPr>
            <a:r>
              <a:rPr lang="en-US" sz="3600" b="1" dirty="0">
                <a:solidFill>
                  <a:srgbClr val="000000"/>
                </a:solidFill>
                <a:latin typeface="Georgia" pitchFamily="18" charset="0"/>
              </a:rPr>
              <a:t>Gov. </a:t>
            </a:r>
            <a:r>
              <a:rPr lang="en-US" sz="3600" b="1" dirty="0" err="1">
                <a:solidFill>
                  <a:srgbClr val="000000"/>
                </a:solidFill>
                <a:latin typeface="Georgia" pitchFamily="18" charset="0"/>
              </a:rPr>
              <a:t>Altgeld</a:t>
            </a:r>
            <a:r>
              <a:rPr lang="en-US" sz="3600" b="1" dirty="0">
                <a:solidFill>
                  <a:srgbClr val="000000"/>
                </a:solidFill>
                <a:latin typeface="Georgia" pitchFamily="18" charset="0"/>
              </a:rPr>
              <a:t> of Illinois later issued pardons for the remaining accused anarchists.</a:t>
            </a:r>
          </a:p>
        </p:txBody>
      </p:sp>
      <p:sp>
        <p:nvSpPr>
          <p:cNvPr id="342020" name="Rectangle 4"/>
          <p:cNvSpPr>
            <a:spLocks noChangeArrowheads="1"/>
          </p:cNvSpPr>
          <p:nvPr/>
        </p:nvSpPr>
        <p:spPr bwMode="auto">
          <a:xfrm>
            <a:off x="0" y="541338"/>
            <a:ext cx="9144000" cy="0"/>
          </a:xfrm>
          <a:prstGeom prst="rect">
            <a:avLst/>
          </a:prstGeom>
          <a:noFill/>
          <a:ln w="12700" cap="sq">
            <a:noFill/>
            <a:miter lim="800000"/>
            <a:headEnd type="none" w="sm" len="sm"/>
            <a:tailEnd type="none" w="sm" len="sm"/>
          </a:ln>
          <a:effectLst/>
        </p:spPr>
        <p:txBody>
          <a:bodyPr>
            <a:spAutoFit/>
          </a:bodyPr>
          <a:lstStyle/>
          <a:p>
            <a:endParaRPr lang="en-US" sz="2400">
              <a:solidFill>
                <a:srgbClr val="000000"/>
              </a:solidFill>
              <a:latin typeface="Times New Roman" pitchFamily="18" charset="0"/>
            </a:endParaRPr>
          </a:p>
        </p:txBody>
      </p:sp>
      <p:sp>
        <p:nvSpPr>
          <p:cNvPr id="342027" name="AutoShape 11" descr="First">
            <a:hlinkClick r:id="rId2"/>
          </p:cNvPr>
          <p:cNvSpPr>
            <a:spLocks noChangeAspect="1" noChangeArrowheads="1"/>
          </p:cNvSpPr>
          <p:nvPr/>
        </p:nvSpPr>
        <p:spPr bwMode="auto">
          <a:xfrm>
            <a:off x="2197100" y="587375"/>
            <a:ext cx="296863" cy="296863"/>
          </a:xfrm>
          <a:prstGeom prst="rect">
            <a:avLst/>
          </a:prstGeom>
          <a:noFill/>
        </p:spPr>
        <p:txBody>
          <a:bodyPr/>
          <a:lstStyle/>
          <a:p>
            <a:endParaRPr lang="en-US" sz="2400">
              <a:solidFill>
                <a:srgbClr val="000000"/>
              </a:solidFill>
              <a:latin typeface="Times New Roman" pitchFamily="18" charset="0"/>
            </a:endParaRPr>
          </a:p>
        </p:txBody>
      </p:sp>
      <p:pic>
        <p:nvPicPr>
          <p:cNvPr id="342028" name="Picture 12" descr="space"/>
          <p:cNvPicPr>
            <a:picLocks noChangeAspect="1" noChangeArrowheads="1"/>
          </p:cNvPicPr>
          <p:nvPr/>
        </p:nvPicPr>
        <p:blipFill>
          <a:blip r:embed="rId3" cstate="print"/>
          <a:srcRect/>
          <a:stretch>
            <a:fillRect/>
          </a:stretch>
        </p:blipFill>
        <p:spPr bwMode="auto">
          <a:xfrm>
            <a:off x="2306638" y="1044575"/>
            <a:ext cx="365125" cy="365125"/>
          </a:xfrm>
          <a:prstGeom prst="rect">
            <a:avLst/>
          </a:prstGeom>
          <a:noFill/>
        </p:spPr>
      </p:pic>
      <p:sp>
        <p:nvSpPr>
          <p:cNvPr id="342031" name="WordArt 15"/>
          <p:cNvSpPr>
            <a:spLocks noChangeArrowheads="1" noChangeShapeType="1" noTextEdit="1"/>
          </p:cNvSpPr>
          <p:nvPr/>
        </p:nvSpPr>
        <p:spPr bwMode="auto">
          <a:xfrm>
            <a:off x="609600" y="152400"/>
            <a:ext cx="8001000" cy="457200"/>
          </a:xfrm>
          <a:prstGeom prst="rect">
            <a:avLst/>
          </a:prstGeom>
        </p:spPr>
        <p:txBody>
          <a:bodyPr wrap="none" fromWordArt="1">
            <a:prstTxWarp prst="textDoubleWave1">
              <a:avLst>
                <a:gd name="adj1" fmla="val 6500"/>
                <a:gd name="adj2" fmla="val 0"/>
              </a:avLst>
            </a:prstTxWarp>
          </a:bodyPr>
          <a:lstStyle/>
          <a:p>
            <a:pPr algn="ctr"/>
            <a:r>
              <a:rPr lang="en-US" sz="3600" b="1" kern="10">
                <a:ln w="19050">
                  <a:solidFill>
                    <a:srgbClr val="000000"/>
                  </a:solidFill>
                  <a:round/>
                  <a:headEnd/>
                  <a:tailEnd/>
                </a:ln>
                <a:gradFill rotWithShape="0">
                  <a:gsLst>
                    <a:gs pos="0">
                      <a:srgbClr val="FFF200"/>
                    </a:gs>
                    <a:gs pos="45000">
                      <a:srgbClr val="FF7A00"/>
                    </a:gs>
                    <a:gs pos="70000">
                      <a:srgbClr val="FF0300"/>
                    </a:gs>
                    <a:gs pos="100000">
                      <a:srgbClr val="4D0808"/>
                    </a:gs>
                  </a:gsLst>
                  <a:lin ang="18900000" scaled="1"/>
                </a:gradFill>
                <a:effectLst>
                  <a:outerShdw dist="25400" dir="10800000" algn="ctr" rotWithShape="0">
                    <a:srgbClr val="000000"/>
                  </a:outerShdw>
                </a:effectLst>
                <a:latin typeface="Impact"/>
              </a:rPr>
              <a:t>HAYMARKET RIOT</a:t>
            </a:r>
          </a:p>
        </p:txBody>
      </p:sp>
      <p:pic>
        <p:nvPicPr>
          <p:cNvPr id="5068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0" y="1224509"/>
            <a:ext cx="3829381"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WordArt 2"/>
          <p:cNvSpPr>
            <a:spLocks noChangeArrowheads="1" noChangeShapeType="1" noTextEdit="1"/>
          </p:cNvSpPr>
          <p:nvPr/>
        </p:nvSpPr>
        <p:spPr bwMode="auto">
          <a:xfrm>
            <a:off x="609600" y="76200"/>
            <a:ext cx="8077200" cy="381000"/>
          </a:xfrm>
          <a:prstGeom prst="rect">
            <a:avLst/>
          </a:prstGeom>
        </p:spPr>
        <p:txBody>
          <a:bodyPr wrap="none" fromWordArt="1">
            <a:prstTxWarp prst="textDoubleWave1">
              <a:avLst>
                <a:gd name="adj1" fmla="val 6500"/>
                <a:gd name="adj2" fmla="val 0"/>
              </a:avLst>
            </a:prstTxWarp>
          </a:bodyPr>
          <a:lstStyle/>
          <a:p>
            <a:pPr algn="ctr"/>
            <a:r>
              <a:rPr lang="en-US" sz="3600" b="1" kern="10">
                <a:ln w="12700">
                  <a:solidFill>
                    <a:srgbClr val="FFFFFF"/>
                  </a:solidFill>
                  <a:round/>
                  <a:headEnd/>
                  <a:tailEnd/>
                </a:ln>
                <a:gradFill rotWithShape="0">
                  <a:gsLst>
                    <a:gs pos="0">
                      <a:srgbClr val="FFF200"/>
                    </a:gs>
                    <a:gs pos="45000">
                      <a:srgbClr val="FF7A00"/>
                    </a:gs>
                    <a:gs pos="70000">
                      <a:srgbClr val="FF0300"/>
                    </a:gs>
                    <a:gs pos="100000">
                      <a:srgbClr val="4D0808"/>
                    </a:gs>
                  </a:gsLst>
                  <a:lin ang="18900000" scaled="1"/>
                </a:gradFill>
                <a:latin typeface="Impact"/>
              </a:rPr>
              <a:t>LABOR UNIONS</a:t>
            </a:r>
          </a:p>
        </p:txBody>
      </p:sp>
      <p:sp>
        <p:nvSpPr>
          <p:cNvPr id="520195" name="Rectangle 3"/>
          <p:cNvSpPr>
            <a:spLocks noGrp="1" noChangeArrowheads="1"/>
          </p:cNvSpPr>
          <p:nvPr>
            <p:ph type="title" idx="4294967295"/>
          </p:nvPr>
        </p:nvSpPr>
        <p:spPr>
          <a:xfrm>
            <a:off x="685800" y="6629400"/>
            <a:ext cx="7772400" cy="228600"/>
          </a:xfrm>
        </p:spPr>
        <p:txBody>
          <a:bodyPr/>
          <a:lstStyle/>
          <a:p>
            <a:r>
              <a:rPr lang="en-US" sz="700"/>
              <a:t>Picture: Workers vs Owner</a:t>
            </a:r>
          </a:p>
        </p:txBody>
      </p:sp>
      <p:sp>
        <p:nvSpPr>
          <p:cNvPr id="520198" name="Text Box 6"/>
          <p:cNvSpPr txBox="1">
            <a:spLocks noChangeArrowheads="1"/>
          </p:cNvSpPr>
          <p:nvPr/>
        </p:nvSpPr>
        <p:spPr bwMode="auto">
          <a:xfrm>
            <a:off x="304800" y="5791200"/>
            <a:ext cx="8839200" cy="10064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buFontTx/>
              <a:buChar char="•"/>
            </a:pPr>
            <a:r>
              <a:rPr lang="en-US" sz="2000" b="1" dirty="0">
                <a:solidFill>
                  <a:srgbClr val="FF0000"/>
                </a:solidFill>
                <a:latin typeface="Tahoma" pitchFamily="34" charset="0"/>
              </a:rPr>
              <a:t>Americans were suspicious of labor unions because they tended to go against laissez faire and capitalism.  Labor strikes were often violent.  </a:t>
            </a:r>
          </a:p>
        </p:txBody>
      </p:sp>
      <p:pic>
        <p:nvPicPr>
          <p:cNvPr id="520201" name="Picture 9"/>
          <p:cNvPicPr>
            <a:picLocks noChangeAspect="1" noChangeArrowheads="1"/>
          </p:cNvPicPr>
          <p:nvPr/>
        </p:nvPicPr>
        <p:blipFill>
          <a:blip r:embed="rId3" cstate="print"/>
          <a:srcRect/>
          <a:stretch>
            <a:fillRect/>
          </a:stretch>
        </p:blipFill>
        <p:spPr bwMode="auto">
          <a:xfrm>
            <a:off x="228600" y="533400"/>
            <a:ext cx="8610600" cy="5257800"/>
          </a:xfrm>
          <a:prstGeom prst="rect">
            <a:avLst/>
          </a:prstGeom>
          <a:noFill/>
          <a:ln w="12700" cap="sq">
            <a:noFill/>
            <a:miter lim="800000"/>
            <a:headEnd type="none" w="sm" len="sm"/>
            <a:tailEnd type="none" w="sm" len="sm"/>
          </a:ln>
          <a:effectLst/>
        </p:spPr>
      </p:pic>
      <p:sp>
        <p:nvSpPr>
          <p:cNvPr id="520202" name="Oval 10"/>
          <p:cNvSpPr>
            <a:spLocks noChangeArrowheads="1"/>
          </p:cNvSpPr>
          <p:nvPr/>
        </p:nvSpPr>
        <p:spPr bwMode="auto">
          <a:xfrm>
            <a:off x="1981200" y="1676400"/>
            <a:ext cx="685800" cy="533400"/>
          </a:xfrm>
          <a:prstGeom prst="ellipse">
            <a:avLst/>
          </a:prstGeom>
          <a:noFill/>
          <a:ln w="57150">
            <a:solidFill>
              <a:srgbClr val="FF0000"/>
            </a:solidFill>
            <a:round/>
            <a:headEnd/>
            <a:tailEnd/>
          </a:ln>
          <a:effectLst/>
        </p:spPr>
        <p:txBody>
          <a:bodyPr wrap="none" anchor="ctr"/>
          <a:lstStyle/>
          <a:p>
            <a:endParaRPr lang="en-US" sz="2400">
              <a:solidFill>
                <a:srgbClr val="000000"/>
              </a:solidFill>
              <a:latin typeface="Times New Roman" pitchFamily="18" charset="0"/>
            </a:endParaRPr>
          </a:p>
        </p:txBody>
      </p:sp>
      <p:sp>
        <p:nvSpPr>
          <p:cNvPr id="520203" name="Text Box 11"/>
          <p:cNvSpPr txBox="1">
            <a:spLocks noChangeArrowheads="1"/>
          </p:cNvSpPr>
          <p:nvPr/>
        </p:nvSpPr>
        <p:spPr bwMode="auto">
          <a:xfrm>
            <a:off x="2362200" y="1600200"/>
            <a:ext cx="2362200" cy="701675"/>
          </a:xfrm>
          <a:prstGeom prst="rect">
            <a:avLst/>
          </a:prstGeom>
          <a:noFill/>
          <a:ln w="9525">
            <a:noFill/>
            <a:miter lim="800000"/>
            <a:headEnd/>
            <a:tailEnd/>
          </a:ln>
          <a:effectLst/>
        </p:spPr>
        <p:txBody>
          <a:bodyPr>
            <a:spAutoFit/>
          </a:bodyPr>
          <a:lstStyle/>
          <a:p>
            <a:pPr algn="ctr">
              <a:spcBef>
                <a:spcPct val="50000"/>
              </a:spcBef>
            </a:pPr>
            <a:r>
              <a:rPr lang="en-US" sz="2000" b="1">
                <a:solidFill>
                  <a:srgbClr val="000000"/>
                </a:solidFill>
                <a:effectLst>
                  <a:outerShdw blurRad="38100" dist="38100" dir="2700000" algn="tl">
                    <a:srgbClr val="FFFFFF"/>
                  </a:outerShdw>
                </a:effectLst>
                <a:latin typeface="Arial Black" pitchFamily="34" charset="0"/>
              </a:rPr>
              <a:t>Haymarket</a:t>
            </a:r>
            <a:br>
              <a:rPr lang="en-US" sz="2000" b="1">
                <a:solidFill>
                  <a:srgbClr val="000000"/>
                </a:solidFill>
                <a:effectLst>
                  <a:outerShdw blurRad="38100" dist="38100" dir="2700000" algn="tl">
                    <a:srgbClr val="FFFFFF"/>
                  </a:outerShdw>
                </a:effectLst>
                <a:latin typeface="Arial Black" pitchFamily="34" charset="0"/>
              </a:rPr>
            </a:br>
            <a:r>
              <a:rPr lang="en-US" sz="2000" b="1">
                <a:solidFill>
                  <a:srgbClr val="000000"/>
                </a:solidFill>
                <a:effectLst>
                  <a:outerShdw blurRad="38100" dist="38100" dir="2700000" algn="tl">
                    <a:srgbClr val="FFFFFF"/>
                  </a:outerShdw>
                </a:effectLst>
                <a:latin typeface="Arial Black" pitchFamily="34" charset="0"/>
              </a:rPr>
              <a:t>Riot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AutoShape 6">
            <a:hlinkClick r:id="rId3" action="ppaction://hlinksldjump"/>
          </p:cNvPr>
          <p:cNvSpPr>
            <a:spLocks noChangeArrowheads="1"/>
          </p:cNvSpPr>
          <p:nvPr/>
        </p:nvSpPr>
        <p:spPr bwMode="auto">
          <a:xfrm>
            <a:off x="8686800" y="6477000"/>
            <a:ext cx="3048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pic>
        <p:nvPicPr>
          <p:cNvPr id="39944" name="Picture 8"/>
          <p:cNvPicPr>
            <a:picLocks noChangeAspect="1" noChangeArrowheads="1"/>
          </p:cNvPicPr>
          <p:nvPr/>
        </p:nvPicPr>
        <p:blipFill>
          <a:blip r:embed="rId4" cstate="print"/>
          <a:srcRect/>
          <a:stretch>
            <a:fillRect/>
          </a:stretch>
        </p:blipFill>
        <p:spPr bwMode="auto">
          <a:xfrm>
            <a:off x="0" y="3175"/>
            <a:ext cx="9144000" cy="6858000"/>
          </a:xfrm>
          <a:prstGeom prst="rect">
            <a:avLst/>
          </a:prstGeom>
          <a:noFill/>
          <a:ln w="12700" cap="sq">
            <a:noFill/>
            <a:miter lim="800000"/>
            <a:headEnd type="none" w="sm" len="sm"/>
            <a:tailEnd type="none" w="sm" len="sm"/>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Social Gospel</a:t>
            </a:r>
          </a:p>
        </p:txBody>
      </p:sp>
      <p:sp>
        <p:nvSpPr>
          <p:cNvPr id="26627" name="Rectangle 5"/>
          <p:cNvSpPr>
            <a:spLocks noGrp="1" noChangeArrowheads="1"/>
          </p:cNvSpPr>
          <p:nvPr>
            <p:ph sz="quarter" idx="1"/>
          </p:nvPr>
        </p:nvSpPr>
        <p:spPr/>
        <p:txBody>
          <a:bodyPr/>
          <a:lstStyle/>
          <a:p>
            <a:pPr eaLnBrk="1" hangingPunct="1"/>
            <a:r>
              <a:rPr lang="en-US" b="1" smtClean="0"/>
              <a:t>The purveyors of the Social Gospel urged for government action to accomplish social reforms and refused to hold the poor solely responsible for their plight. These positions set them at odds with the </a:t>
            </a:r>
            <a:r>
              <a:rPr lang="en-US" b="1" smtClean="0">
                <a:hlinkClick r:id="rId2"/>
              </a:rPr>
              <a:t>Gospel of Wealth</a:t>
            </a:r>
            <a:r>
              <a:rPr lang="en-US" b="1" smtClean="0"/>
              <a:t> advocates like Andrew Carnegie </a:t>
            </a:r>
            <a:endParaRPr lang="en-US" smtClean="0"/>
          </a:p>
        </p:txBody>
      </p:sp>
      <p:pic>
        <p:nvPicPr>
          <p:cNvPr id="26628" name="Picture 4" descr="http://multimedialearningllc.files.wordpress.com/2009/11/carnegie3.jpg"/>
          <p:cNvPicPr>
            <a:picLocks noChangeAspect="1" noChangeArrowheads="1"/>
          </p:cNvPicPr>
          <p:nvPr/>
        </p:nvPicPr>
        <p:blipFill>
          <a:blip r:embed="rId3" cstate="print"/>
          <a:srcRect/>
          <a:stretch>
            <a:fillRect/>
          </a:stretch>
        </p:blipFill>
        <p:spPr bwMode="auto">
          <a:xfrm>
            <a:off x="5486400" y="3657600"/>
            <a:ext cx="3462338" cy="2971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WordArt 4"/>
          <p:cNvSpPr>
            <a:spLocks noChangeArrowheads="1" noChangeShapeType="1" noTextEdit="1"/>
          </p:cNvSpPr>
          <p:nvPr/>
        </p:nvSpPr>
        <p:spPr bwMode="auto">
          <a:xfrm>
            <a:off x="304800" y="228600"/>
            <a:ext cx="8153400" cy="1371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dirty="0">
                <a:ln w="9525">
                  <a:round/>
                  <a:headEnd/>
                  <a:tailEnd/>
                </a:ln>
                <a:gradFill rotWithShape="0">
                  <a:gsLst>
                    <a:gs pos="0">
                      <a:srgbClr val="3399FF"/>
                    </a:gs>
                    <a:gs pos="50000">
                      <a:srgbClr val="FF5050"/>
                    </a:gs>
                    <a:gs pos="100000">
                      <a:srgbClr val="3399FF"/>
                    </a:gs>
                  </a:gsLst>
                  <a:lin ang="5400000" scaled="1"/>
                </a:gradFill>
                <a:latin typeface="Arial Black"/>
              </a:rPr>
              <a:t>Labor Unions, Knights of Labor </a:t>
            </a:r>
          </a:p>
          <a:p>
            <a:pPr algn="ctr"/>
            <a:r>
              <a:rPr lang="en-US" sz="3600" kern="10" dirty="0">
                <a:ln w="9525">
                  <a:round/>
                  <a:headEnd/>
                  <a:tailEnd/>
                </a:ln>
                <a:gradFill rotWithShape="0">
                  <a:gsLst>
                    <a:gs pos="0">
                      <a:srgbClr val="3399FF"/>
                    </a:gs>
                    <a:gs pos="50000">
                      <a:srgbClr val="FF5050"/>
                    </a:gs>
                    <a:gs pos="100000">
                      <a:srgbClr val="3399FF"/>
                    </a:gs>
                  </a:gsLst>
                  <a:lin ang="5400000" scaled="1"/>
                </a:gradFill>
                <a:latin typeface="Arial Black"/>
              </a:rPr>
              <a:t>and the American Federation of Labor</a:t>
            </a:r>
          </a:p>
        </p:txBody>
      </p:sp>
      <p:sp>
        <p:nvSpPr>
          <p:cNvPr id="7178" name="Text Box 10"/>
          <p:cNvSpPr txBox="1">
            <a:spLocks noChangeArrowheads="1"/>
          </p:cNvSpPr>
          <p:nvPr/>
        </p:nvSpPr>
        <p:spPr bwMode="auto">
          <a:xfrm>
            <a:off x="685800" y="2133600"/>
            <a:ext cx="7696200" cy="641350"/>
          </a:xfrm>
          <a:prstGeom prst="rect">
            <a:avLst/>
          </a:prstGeom>
          <a:solidFill>
            <a:schemeClr val="bg1"/>
          </a:solidFill>
          <a:ln w="9525">
            <a:noFill/>
            <a:miter lim="800000"/>
            <a:headEnd/>
            <a:tailEnd/>
          </a:ln>
          <a:effectLst/>
        </p:spPr>
        <p:txBody>
          <a:bodyPr>
            <a:spAutoFit/>
          </a:bodyPr>
          <a:lstStyle/>
          <a:p>
            <a:pPr>
              <a:spcBef>
                <a:spcPct val="50000"/>
              </a:spcBef>
            </a:pPr>
            <a:r>
              <a:rPr lang="en-US" b="1" dirty="0">
                <a:solidFill>
                  <a:srgbClr val="FF0000"/>
                </a:solidFill>
              </a:rPr>
              <a:t>Labor unions were formed when dissatisfied workers formed in to groups to demand better pay and working conditions. </a:t>
            </a:r>
          </a:p>
        </p:txBody>
      </p:sp>
      <p:sp>
        <p:nvSpPr>
          <p:cNvPr id="7179" name="Text Box 11"/>
          <p:cNvSpPr txBox="1">
            <a:spLocks noChangeArrowheads="1"/>
          </p:cNvSpPr>
          <p:nvPr/>
        </p:nvSpPr>
        <p:spPr bwMode="auto">
          <a:xfrm>
            <a:off x="304800" y="4648200"/>
            <a:ext cx="8153400" cy="1739900"/>
          </a:xfrm>
          <a:prstGeom prst="rect">
            <a:avLst/>
          </a:prstGeom>
          <a:solidFill>
            <a:schemeClr val="bg1"/>
          </a:solidFill>
          <a:ln w="9525">
            <a:noFill/>
            <a:miter lim="800000"/>
            <a:headEnd/>
            <a:tailEnd/>
          </a:ln>
          <a:effectLst/>
        </p:spPr>
        <p:txBody>
          <a:bodyPr>
            <a:spAutoFit/>
          </a:bodyPr>
          <a:lstStyle/>
          <a:p>
            <a:pPr>
              <a:spcBef>
                <a:spcPct val="50000"/>
              </a:spcBef>
            </a:pPr>
            <a:r>
              <a:rPr lang="en-US" b="1" dirty="0">
                <a:solidFill>
                  <a:srgbClr val="FF0000"/>
                </a:solidFill>
              </a:rPr>
              <a:t>	In 1869 garment cutters formed the Noble and Holy Order of the Knights of Labor. The members of the labor union met secretly and had handshakes so that their employers wouldn’t find out about them. Something that was unique about this labor union was that its members included African Americans, women, and unskilled laborers. The Knights of Labor had more than 700,000 members at its peak. </a:t>
            </a:r>
            <a:endParaRPr lang="en-US" dirty="0"/>
          </a:p>
        </p:txBody>
      </p:sp>
      <p:sp>
        <p:nvSpPr>
          <p:cNvPr id="7180" name="Text Box 12"/>
          <p:cNvSpPr txBox="1">
            <a:spLocks noChangeArrowheads="1"/>
          </p:cNvSpPr>
          <p:nvPr/>
        </p:nvSpPr>
        <p:spPr bwMode="auto">
          <a:xfrm>
            <a:off x="533400" y="2971800"/>
            <a:ext cx="8305800" cy="1465263"/>
          </a:xfrm>
          <a:prstGeom prst="rect">
            <a:avLst/>
          </a:prstGeom>
          <a:solidFill>
            <a:schemeClr val="bg1"/>
          </a:solidFill>
          <a:ln w="9525">
            <a:noFill/>
            <a:miter lim="800000"/>
            <a:headEnd/>
            <a:tailEnd/>
          </a:ln>
          <a:effectLst/>
        </p:spPr>
        <p:txBody>
          <a:bodyPr>
            <a:spAutoFit/>
          </a:bodyPr>
          <a:lstStyle/>
          <a:p>
            <a:pPr>
              <a:spcBef>
                <a:spcPct val="50000"/>
              </a:spcBef>
            </a:pPr>
            <a:r>
              <a:rPr lang="en-US" b="1" dirty="0">
                <a:solidFill>
                  <a:srgbClr val="FF0000"/>
                </a:solidFill>
              </a:rPr>
              <a:t>In 1886, the American Federation of Labor was officially formed. It represented many skilled workers in various crafts. The President of the American Federation of Labor was Samuel Gompers. The organization worked for higher wages, shorter hours, better working conditions, and the right to bargain collectively with employers.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amond(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7178"/>
                                        </p:tgtEl>
                                        <p:attrNameLst>
                                          <p:attrName>style.visibility</p:attrName>
                                        </p:attrNameLst>
                                      </p:cBhvr>
                                      <p:to>
                                        <p:strVal val="visible"/>
                                      </p:to>
                                    </p:set>
                                    <p:animEffect transition="in" filter="fade">
                                      <p:cBhvr>
                                        <p:cTn id="12" dur="800" decel="100000"/>
                                        <p:tgtEl>
                                          <p:spTgt spid="7178"/>
                                        </p:tgtEl>
                                      </p:cBhvr>
                                    </p:animEffect>
                                    <p:anim calcmode="lin" valueType="num">
                                      <p:cBhvr>
                                        <p:cTn id="13" dur="800" decel="100000" fill="hold"/>
                                        <p:tgtEl>
                                          <p:spTgt spid="7178"/>
                                        </p:tgtEl>
                                        <p:attrNameLst>
                                          <p:attrName>style.rotation</p:attrName>
                                        </p:attrNameLst>
                                      </p:cBhvr>
                                      <p:tavLst>
                                        <p:tav tm="0">
                                          <p:val>
                                            <p:fltVal val="-90"/>
                                          </p:val>
                                        </p:tav>
                                        <p:tav tm="100000">
                                          <p:val>
                                            <p:fltVal val="0"/>
                                          </p:val>
                                        </p:tav>
                                      </p:tavLst>
                                    </p:anim>
                                    <p:anim calcmode="lin" valueType="num">
                                      <p:cBhvr>
                                        <p:cTn id="14" dur="800" decel="100000" fill="hold"/>
                                        <p:tgtEl>
                                          <p:spTgt spid="7178"/>
                                        </p:tgtEl>
                                        <p:attrNameLst>
                                          <p:attrName>ppt_x</p:attrName>
                                        </p:attrNameLst>
                                      </p:cBhvr>
                                      <p:tavLst>
                                        <p:tav tm="0">
                                          <p:val>
                                            <p:strVal val="#ppt_x+0.4"/>
                                          </p:val>
                                        </p:tav>
                                        <p:tav tm="100000">
                                          <p:val>
                                            <p:strVal val="#ppt_x-0.05"/>
                                          </p:val>
                                        </p:tav>
                                      </p:tavLst>
                                    </p:anim>
                                    <p:anim calcmode="lin" valueType="num">
                                      <p:cBhvr>
                                        <p:cTn id="15" dur="800" decel="100000" fill="hold"/>
                                        <p:tgtEl>
                                          <p:spTgt spid="717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17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17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7178"/>
                                        </p:tgtEl>
                                      </p:cBhvr>
                                    </p:animEffect>
                                    <p:set>
                                      <p:cBhvr>
                                        <p:cTn id="22" dur="1" fill="hold">
                                          <p:stCondLst>
                                            <p:cond delay="1999"/>
                                          </p:stCondLst>
                                        </p:cTn>
                                        <p:tgtEl>
                                          <p:spTgt spid="717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7179"/>
                                        </p:tgtEl>
                                        <p:attrNameLst>
                                          <p:attrName>style.visibility</p:attrName>
                                        </p:attrNameLst>
                                      </p:cBhvr>
                                      <p:to>
                                        <p:strVal val="visible"/>
                                      </p:to>
                                    </p:set>
                                    <p:anim calcmode="lin" valueType="num">
                                      <p:cBhvr>
                                        <p:cTn id="27" dur="500" decel="50000" fill="hold">
                                          <p:stCondLst>
                                            <p:cond delay="0"/>
                                          </p:stCondLst>
                                        </p:cTn>
                                        <p:tgtEl>
                                          <p:spTgt spid="717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17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179"/>
                                        </p:tgtEl>
                                        <p:attrNameLst>
                                          <p:attrName>ppt_w</p:attrName>
                                        </p:attrNameLst>
                                      </p:cBhvr>
                                      <p:tavLst>
                                        <p:tav tm="0">
                                          <p:val>
                                            <p:strVal val="#ppt_w*.05"/>
                                          </p:val>
                                        </p:tav>
                                        <p:tav tm="100000">
                                          <p:val>
                                            <p:strVal val="#ppt_w"/>
                                          </p:val>
                                        </p:tav>
                                      </p:tavLst>
                                    </p:anim>
                                    <p:anim calcmode="lin" valueType="num">
                                      <p:cBhvr>
                                        <p:cTn id="30" dur="1000" fill="hold"/>
                                        <p:tgtEl>
                                          <p:spTgt spid="717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17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17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17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17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7179"/>
                                        </p:tgtEl>
                                      </p:cBhvr>
                                    </p:animEffect>
                                    <p:set>
                                      <p:cBhvr>
                                        <p:cTn id="39" dur="1" fill="hold">
                                          <p:stCondLst>
                                            <p:cond delay="499"/>
                                          </p:stCondLst>
                                        </p:cTn>
                                        <p:tgtEl>
                                          <p:spTgt spid="717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4" presetClass="entr" presetSubtype="0" fill="hold" grpId="0" nodeType="clickEffect">
                                  <p:stCondLst>
                                    <p:cond delay="0"/>
                                  </p:stCondLst>
                                  <p:childTnLst>
                                    <p:set>
                                      <p:cBhvr>
                                        <p:cTn id="43" dur="1" fill="hold">
                                          <p:stCondLst>
                                            <p:cond delay="0"/>
                                          </p:stCondLst>
                                        </p:cTn>
                                        <p:tgtEl>
                                          <p:spTgt spid="7180"/>
                                        </p:tgtEl>
                                        <p:attrNameLst>
                                          <p:attrName>style.visibility</p:attrName>
                                        </p:attrNameLst>
                                      </p:cBhvr>
                                      <p:to>
                                        <p:strVal val="visible"/>
                                      </p:to>
                                    </p:set>
                                    <p:anim from="(-#ppt_w/2)" to="(#ppt_x)" calcmode="lin" valueType="num">
                                      <p:cBhvr>
                                        <p:cTn id="44" dur="600" fill="hold">
                                          <p:stCondLst>
                                            <p:cond delay="0"/>
                                          </p:stCondLst>
                                        </p:cTn>
                                        <p:tgtEl>
                                          <p:spTgt spid="7180"/>
                                        </p:tgtEl>
                                        <p:attrNameLst>
                                          <p:attrName>ppt_x</p:attrName>
                                        </p:attrNameLst>
                                      </p:cBhvr>
                                    </p:anim>
                                    <p:anim from="0" to="-1.0" calcmode="lin" valueType="num">
                                      <p:cBhvr>
                                        <p:cTn id="45" dur="200" decel="50000" autoRev="1" fill="hold">
                                          <p:stCondLst>
                                            <p:cond delay="600"/>
                                          </p:stCondLst>
                                        </p:cTn>
                                        <p:tgtEl>
                                          <p:spTgt spid="7180"/>
                                        </p:tgtEl>
                                        <p:attrNameLst>
                                          <p:attrName>xshear</p:attrName>
                                        </p:attrNameLst>
                                      </p:cBhvr>
                                    </p:anim>
                                    <p:animScale>
                                      <p:cBhvr>
                                        <p:cTn id="46" dur="200" decel="100000" autoRev="1" fill="hold">
                                          <p:stCondLst>
                                            <p:cond delay="600"/>
                                          </p:stCondLst>
                                        </p:cTn>
                                        <p:tgtEl>
                                          <p:spTgt spid="7180"/>
                                        </p:tgtEl>
                                      </p:cBhvr>
                                      <p:from x="100000" y="100000"/>
                                      <p:to x="80000" y="100000"/>
                                    </p:animScale>
                                    <p:anim by="(#ppt_h/3+#ppt_w*0.1)" calcmode="lin" valueType="num">
                                      <p:cBhvr additive="sum">
                                        <p:cTn id="47" dur="200" decel="100000" autoRev="1" fill="hold">
                                          <p:stCondLst>
                                            <p:cond delay="600"/>
                                          </p:stCondLst>
                                        </p:cTn>
                                        <p:tgtEl>
                                          <p:spTgt spid="7180"/>
                                        </p:tgtEl>
                                        <p:attrNameLst>
                                          <p:attrName>ppt_x</p:attrName>
                                        </p:attrNameLst>
                                      </p:cBhvr>
                                    </p:anim>
                                  </p:childTnLst>
                                </p:cTn>
                              </p:par>
                            </p:childTnLst>
                          </p:cTn>
                        </p:par>
                      </p:childTnLst>
                    </p:cTn>
                  </p:par>
                  <p:par>
                    <p:cTn id="48" fill="hold">
                      <p:stCondLst>
                        <p:cond delay="indefinite"/>
                      </p:stCondLst>
                      <p:childTnLst>
                        <p:par>
                          <p:cTn id="49" fill="hold">
                            <p:stCondLst>
                              <p:cond delay="0"/>
                            </p:stCondLst>
                            <p:childTnLst>
                              <p:par>
                                <p:cTn id="50" presetID="35" presetClass="exit" presetSubtype="0" fill="hold" grpId="1" nodeType="clickEffect">
                                  <p:stCondLst>
                                    <p:cond delay="0"/>
                                  </p:stCondLst>
                                  <p:childTnLst>
                                    <p:animEffect transition="out" filter="fade">
                                      <p:cBhvr>
                                        <p:cTn id="51" dur="2000"/>
                                        <p:tgtEl>
                                          <p:spTgt spid="7180"/>
                                        </p:tgtEl>
                                      </p:cBhvr>
                                    </p:animEffect>
                                    <p:anim calcmode="lin" valueType="num">
                                      <p:cBhvr>
                                        <p:cTn id="52" dur="2000"/>
                                        <p:tgtEl>
                                          <p:spTgt spid="7180"/>
                                        </p:tgtEl>
                                        <p:attrNameLst>
                                          <p:attrName>style.rotation</p:attrName>
                                        </p:attrNameLst>
                                      </p:cBhvr>
                                      <p:tavLst>
                                        <p:tav tm="0">
                                          <p:val>
                                            <p:fltVal val="0"/>
                                          </p:val>
                                        </p:tav>
                                        <p:tav tm="100000">
                                          <p:val>
                                            <p:fltVal val="720"/>
                                          </p:val>
                                        </p:tav>
                                      </p:tavLst>
                                    </p:anim>
                                    <p:anim calcmode="lin" valueType="num">
                                      <p:cBhvr>
                                        <p:cTn id="53" dur="2000"/>
                                        <p:tgtEl>
                                          <p:spTgt spid="7180"/>
                                        </p:tgtEl>
                                        <p:attrNameLst>
                                          <p:attrName>ppt_h</p:attrName>
                                        </p:attrNameLst>
                                      </p:cBhvr>
                                      <p:tavLst>
                                        <p:tav tm="0">
                                          <p:val>
                                            <p:strVal val="ppt_h"/>
                                          </p:val>
                                        </p:tav>
                                        <p:tav tm="100000">
                                          <p:val>
                                            <p:fltVal val="0"/>
                                          </p:val>
                                        </p:tav>
                                      </p:tavLst>
                                    </p:anim>
                                    <p:anim calcmode="lin" valueType="num">
                                      <p:cBhvr>
                                        <p:cTn id="54" dur="2000"/>
                                        <p:tgtEl>
                                          <p:spTgt spid="7180"/>
                                        </p:tgtEl>
                                        <p:attrNameLst>
                                          <p:attrName>ppt_w</p:attrName>
                                        </p:attrNameLst>
                                      </p:cBhvr>
                                      <p:tavLst>
                                        <p:tav tm="0">
                                          <p:val>
                                            <p:strVal val="ppt_w"/>
                                          </p:val>
                                        </p:tav>
                                        <p:tav tm="100000">
                                          <p:val>
                                            <p:fltVal val="0"/>
                                          </p:val>
                                        </p:tav>
                                      </p:tavLst>
                                    </p:anim>
                                    <p:set>
                                      <p:cBhvr>
                                        <p:cTn id="55" dur="1" fill="hold">
                                          <p:stCondLst>
                                            <p:cond delay="1999"/>
                                          </p:stCondLst>
                                        </p:cTn>
                                        <p:tgtEl>
                                          <p:spTgt spid="7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8" grpId="0" animBg="1"/>
      <p:bldP spid="7178" grpId="1" animBg="1"/>
      <p:bldP spid="7179" grpId="0" animBg="1"/>
      <p:bldP spid="7179" grpId="1" animBg="1"/>
      <p:bldP spid="7180" grpId="0" animBg="1"/>
      <p:bldP spid="7180"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smtClean="0"/>
              <a:t>Samuel Gompers</a:t>
            </a:r>
          </a:p>
        </p:txBody>
      </p:sp>
      <p:pic>
        <p:nvPicPr>
          <p:cNvPr id="134147" name="Picture 6" descr="http://veracitystew.com/wp-content/uploads/2012/04/Samuel-Gompers.png"/>
          <p:cNvPicPr>
            <a:picLocks noChangeAspect="1" noChangeArrowheads="1"/>
          </p:cNvPicPr>
          <p:nvPr/>
        </p:nvPicPr>
        <p:blipFill>
          <a:blip r:embed="rId2" cstate="print"/>
          <a:srcRect/>
          <a:stretch>
            <a:fillRect/>
          </a:stretch>
        </p:blipFill>
        <p:spPr bwMode="auto">
          <a:xfrm>
            <a:off x="990600" y="1860550"/>
            <a:ext cx="7162800" cy="49974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AMERICAN FEDERATION OF LABOR </a:t>
            </a:r>
          </a:p>
        </p:txBody>
      </p:sp>
      <p:sp>
        <p:nvSpPr>
          <p:cNvPr id="123907" name="Rectangle 3"/>
          <p:cNvSpPr>
            <a:spLocks noGrp="1" noChangeArrowheads="1"/>
          </p:cNvSpPr>
          <p:nvPr>
            <p:ph sz="quarter" idx="1"/>
          </p:nvPr>
        </p:nvSpPr>
        <p:spPr/>
        <p:txBody>
          <a:bodyPr/>
          <a:lstStyle/>
          <a:p>
            <a:pPr eaLnBrk="1" hangingPunct="1"/>
            <a:r>
              <a:rPr lang="en-US" dirty="0" smtClean="0"/>
              <a:t>1886: Samuel Gompers founds AFL</a:t>
            </a:r>
          </a:p>
          <a:p>
            <a:pPr eaLnBrk="1" hangingPunct="1"/>
            <a:r>
              <a:rPr lang="en-US" dirty="0" smtClean="0"/>
              <a:t>AFL is a craft union- meaning only members of specific craft could join </a:t>
            </a:r>
          </a:p>
          <a:p>
            <a:pPr eaLnBrk="1" hangingPunct="1"/>
            <a:r>
              <a:rPr lang="en-US" dirty="0" smtClean="0"/>
              <a:t>High dues paid by members would provide assistance and relief of striking members</a:t>
            </a:r>
          </a:p>
          <a:p>
            <a:pPr eaLnBrk="1" hangingPunct="1"/>
            <a:r>
              <a:rPr lang="en-US" dirty="0" smtClean="0"/>
              <a:t>Focused on specific workers rights </a:t>
            </a:r>
          </a:p>
        </p:txBody>
      </p:sp>
    </p:spTree>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WordArt 5"/>
          <p:cNvSpPr>
            <a:spLocks noChangeArrowheads="1" noChangeShapeType="1" noTextEdit="1"/>
          </p:cNvSpPr>
          <p:nvPr/>
        </p:nvSpPr>
        <p:spPr bwMode="auto">
          <a:xfrm>
            <a:off x="2286000" y="609600"/>
            <a:ext cx="4724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a:r>
              <a:rPr lang="en-US" sz="3600" kern="10">
                <a:ln w="9525">
                  <a:round/>
                  <a:headEnd/>
                  <a:tailEnd/>
                </a:ln>
                <a:gradFill rotWithShape="0">
                  <a:gsLst>
                    <a:gs pos="0">
                      <a:srgbClr val="3399FF"/>
                    </a:gs>
                    <a:gs pos="50000">
                      <a:srgbClr val="FF5050"/>
                    </a:gs>
                    <a:gs pos="100000">
                      <a:srgbClr val="3399FF"/>
                    </a:gs>
                  </a:gsLst>
                  <a:lin ang="5400000" scaled="1"/>
                </a:gradFill>
                <a:latin typeface="Arial Black"/>
              </a:rPr>
              <a:t>Samuel Gompers</a:t>
            </a:r>
          </a:p>
        </p:txBody>
      </p:sp>
      <p:sp>
        <p:nvSpPr>
          <p:cNvPr id="8198" name="Rectangle 6"/>
          <p:cNvSpPr>
            <a:spLocks noChangeArrowheads="1"/>
          </p:cNvSpPr>
          <p:nvPr/>
        </p:nvSpPr>
        <p:spPr bwMode="auto">
          <a:xfrm>
            <a:off x="1219200" y="1828800"/>
            <a:ext cx="6407150" cy="2835275"/>
          </a:xfrm>
          <a:prstGeom prst="rect">
            <a:avLst/>
          </a:prstGeom>
          <a:solidFill>
            <a:schemeClr val="bg1"/>
          </a:solidFill>
          <a:ln w="9525">
            <a:noFill/>
            <a:miter lim="800000"/>
            <a:headEnd/>
            <a:tailEnd/>
          </a:ln>
          <a:effectLst/>
        </p:spPr>
        <p:txBody>
          <a:bodyPr anchor="ctr">
            <a:spAutoFit/>
          </a:bodyPr>
          <a:lstStyle/>
          <a:p>
            <a:r>
              <a:rPr lang="en-US" sz="2000" b="1">
                <a:solidFill>
                  <a:srgbClr val="FF0000"/>
                </a:solidFill>
              </a:rPr>
              <a:t>	Samuel Gompers was the first and longest serving president of the American Federation of Labor. Under his leadership, the American Federation of Labor became the largest and most influential labor federation in the world. It grew from a small association of 50,000 in 1886 to an established organization of nearly 3 million in 1924 that had won a permanent place in American society.</a:t>
            </a:r>
            <a:r>
              <a:rPr lang="en-US" b="1">
                <a:solidFill>
                  <a:srgbClr val="FF0000"/>
                </a:solidFill>
              </a:rPr>
              <a:t> </a:t>
            </a:r>
          </a:p>
        </p:txBody>
      </p:sp>
      <p:pic>
        <p:nvPicPr>
          <p:cNvPr id="8200" name="Picture 8" descr="SamuelGompers"/>
          <p:cNvPicPr>
            <a:picLocks noChangeAspect="1" noChangeArrowheads="1"/>
          </p:cNvPicPr>
          <p:nvPr/>
        </p:nvPicPr>
        <p:blipFill>
          <a:blip r:embed="rId2" cstate="print"/>
          <a:srcRect/>
          <a:stretch>
            <a:fillRect/>
          </a:stretch>
        </p:blipFill>
        <p:spPr bwMode="auto">
          <a:xfrm>
            <a:off x="3657600" y="4800600"/>
            <a:ext cx="1550988" cy="1819275"/>
          </a:xfrm>
          <a:prstGeom prst="rect">
            <a:avLst/>
          </a:prstGeom>
          <a:noFill/>
          <a:ln w="15875">
            <a:solidFill>
              <a:srgbClr val="FF0000"/>
            </a:solid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diamond(in)">
                                      <p:cBhvr>
                                        <p:cTn id="7" dur="20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 from="(-#ppt_w/2)" to="(#ppt_x)" calcmode="lin" valueType="num">
                                      <p:cBhvr>
                                        <p:cTn id="12" dur="600" fill="hold">
                                          <p:stCondLst>
                                            <p:cond delay="0"/>
                                          </p:stCondLst>
                                        </p:cTn>
                                        <p:tgtEl>
                                          <p:spTgt spid="8198"/>
                                        </p:tgtEl>
                                        <p:attrNameLst>
                                          <p:attrName>ppt_x</p:attrName>
                                        </p:attrNameLst>
                                      </p:cBhvr>
                                    </p:anim>
                                    <p:anim from="0" to="-1.0" calcmode="lin" valueType="num">
                                      <p:cBhvr>
                                        <p:cTn id="13" dur="200" decel="50000" autoRev="1" fill="hold">
                                          <p:stCondLst>
                                            <p:cond delay="600"/>
                                          </p:stCondLst>
                                        </p:cTn>
                                        <p:tgtEl>
                                          <p:spTgt spid="8198"/>
                                        </p:tgtEl>
                                        <p:attrNameLst>
                                          <p:attrName>xshear</p:attrName>
                                        </p:attrNameLst>
                                      </p:cBhvr>
                                    </p:anim>
                                    <p:animScale>
                                      <p:cBhvr>
                                        <p:cTn id="14" dur="200" decel="100000" autoRev="1" fill="hold">
                                          <p:stCondLst>
                                            <p:cond delay="600"/>
                                          </p:stCondLst>
                                        </p:cTn>
                                        <p:tgtEl>
                                          <p:spTgt spid="8198"/>
                                        </p:tgtEl>
                                      </p:cBhvr>
                                      <p:from x="100000" y="100000"/>
                                      <p:to x="80000" y="100000"/>
                                    </p:animScale>
                                    <p:anim by="(#ppt_h/3+#ppt_w*0.1)" calcmode="lin" valueType="num">
                                      <p:cBhvr additive="sum">
                                        <p:cTn id="15" dur="200" decel="100000" autoRev="1" fill="hold">
                                          <p:stCondLst>
                                            <p:cond delay="600"/>
                                          </p:stCondLst>
                                        </p:cTn>
                                        <p:tgtEl>
                                          <p:spTgt spid="819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200"/>
                                        </p:tgtEl>
                                        <p:attrNameLst>
                                          <p:attrName>style.visibility</p:attrName>
                                        </p:attrNameLst>
                                      </p:cBhvr>
                                      <p:to>
                                        <p:strVal val="visible"/>
                                      </p:to>
                                    </p:set>
                                    <p:anim calcmode="lin" valueType="num">
                                      <p:cBhvr additive="base">
                                        <p:cTn id="20" dur="500" fill="hold"/>
                                        <p:tgtEl>
                                          <p:spTgt spid="8200"/>
                                        </p:tgtEl>
                                        <p:attrNameLst>
                                          <p:attrName>ppt_x</p:attrName>
                                        </p:attrNameLst>
                                      </p:cBhvr>
                                      <p:tavLst>
                                        <p:tav tm="0">
                                          <p:val>
                                            <p:strVal val="#ppt_x"/>
                                          </p:val>
                                        </p:tav>
                                        <p:tav tm="100000">
                                          <p:val>
                                            <p:strVal val="#ppt_x"/>
                                          </p:val>
                                        </p:tav>
                                      </p:tavLst>
                                    </p:anim>
                                    <p:anim calcmode="lin" valueType="num">
                                      <p:cBhvr additive="base">
                                        <p:cTn id="21"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animBg="1"/>
      <p:bldP spid="819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homestead"/>
          <p:cNvPicPr>
            <a:picLocks noChangeAspect="1" noChangeArrowheads="1"/>
          </p:cNvPicPr>
          <p:nvPr/>
        </p:nvPicPr>
        <p:blipFill>
          <a:blip r:embed="rId2" cstate="print"/>
          <a:srcRect/>
          <a:stretch>
            <a:fillRect/>
          </a:stretch>
        </p:blipFill>
        <p:spPr bwMode="auto">
          <a:xfrm>
            <a:off x="152400" y="838200"/>
            <a:ext cx="4343400" cy="3257550"/>
          </a:xfrm>
          <a:prstGeom prst="rect">
            <a:avLst/>
          </a:prstGeom>
          <a:noFill/>
          <a:ln w="76200" cmpd="tri">
            <a:solidFill>
              <a:srgbClr val="000000"/>
            </a:solidFill>
            <a:miter lim="800000"/>
            <a:headEnd/>
            <a:tailEnd/>
          </a:ln>
        </p:spPr>
      </p:pic>
      <p:sp>
        <p:nvSpPr>
          <p:cNvPr id="633859" name="WordArt 3"/>
          <p:cNvSpPr>
            <a:spLocks noChangeArrowheads="1" noChangeShapeType="1" noTextEdit="1"/>
          </p:cNvSpPr>
          <p:nvPr/>
        </p:nvSpPr>
        <p:spPr bwMode="auto">
          <a:xfrm>
            <a:off x="304800" y="76200"/>
            <a:ext cx="8610600" cy="533400"/>
          </a:xfrm>
          <a:prstGeom prst="rect">
            <a:avLst/>
          </a:prstGeom>
        </p:spPr>
        <p:txBody>
          <a:bodyPr wrap="none" fromWordArt="1">
            <a:prstTxWarp prst="textChevron">
              <a:avLst>
                <a:gd name="adj" fmla="val 25000"/>
              </a:avLst>
            </a:prstTxWarp>
          </a:bodyPr>
          <a:lstStyle/>
          <a:p>
            <a:pPr algn="ctr"/>
            <a:r>
              <a:rPr lang="en-US" sz="3600" b="1" kern="10">
                <a:ln w="19050">
                  <a:solidFill>
                    <a:srgbClr val="000000"/>
                  </a:solidFill>
                  <a:round/>
                  <a:headEnd/>
                  <a:tailEnd/>
                </a:ln>
                <a:gradFill rotWithShape="0">
                  <a:gsLst>
                    <a:gs pos="0">
                      <a:srgbClr val="FFF200"/>
                    </a:gs>
                    <a:gs pos="45000">
                      <a:srgbClr val="FF7A00"/>
                    </a:gs>
                    <a:gs pos="70000">
                      <a:srgbClr val="FF0300"/>
                    </a:gs>
                    <a:gs pos="100000">
                      <a:srgbClr val="4D0808"/>
                    </a:gs>
                  </a:gsLst>
                  <a:lin ang="18900000" scaled="1"/>
                </a:gradFill>
                <a:effectLst>
                  <a:outerShdw dist="63500" dir="10800000" algn="ctr" rotWithShape="0">
                    <a:srgbClr val="000000"/>
                  </a:outerShdw>
                </a:effectLst>
                <a:latin typeface="Impact"/>
              </a:rPr>
              <a:t>HOMESTEAD STRIKE</a:t>
            </a:r>
          </a:p>
        </p:txBody>
      </p:sp>
      <p:sp>
        <p:nvSpPr>
          <p:cNvPr id="633860" name="Text Box 4"/>
          <p:cNvSpPr txBox="1">
            <a:spLocks noChangeArrowheads="1"/>
          </p:cNvSpPr>
          <p:nvPr/>
        </p:nvSpPr>
        <p:spPr bwMode="auto">
          <a:xfrm>
            <a:off x="4572000" y="762000"/>
            <a:ext cx="4572000" cy="3549650"/>
          </a:xfrm>
          <a:prstGeom prst="rect">
            <a:avLst/>
          </a:prstGeom>
          <a:noFill/>
          <a:ln w="9525">
            <a:noFill/>
            <a:miter lim="800000"/>
            <a:headEnd/>
            <a:tailEnd/>
          </a:ln>
          <a:effectLst/>
        </p:spPr>
        <p:txBody>
          <a:bodyPr>
            <a:spAutoFit/>
          </a:bodyPr>
          <a:lstStyle/>
          <a:p>
            <a:pPr algn="ctr">
              <a:lnSpc>
                <a:spcPct val="80000"/>
              </a:lnSpc>
              <a:spcBef>
                <a:spcPct val="30000"/>
              </a:spcBef>
              <a:buFontTx/>
              <a:buChar char="•"/>
            </a:pPr>
            <a:r>
              <a:rPr lang="en-US" sz="2800" b="1">
                <a:solidFill>
                  <a:srgbClr val="000000"/>
                </a:solidFill>
                <a:latin typeface="Arial Narrow" pitchFamily="34" charset="0"/>
              </a:rPr>
              <a:t>1892, Carnegie Steel workers strike over pay cuts</a:t>
            </a:r>
          </a:p>
          <a:p>
            <a:pPr algn="ctr">
              <a:lnSpc>
                <a:spcPct val="80000"/>
              </a:lnSpc>
              <a:spcBef>
                <a:spcPct val="30000"/>
              </a:spcBef>
              <a:buFontTx/>
              <a:buChar char="•"/>
            </a:pPr>
            <a:r>
              <a:rPr lang="en-US" sz="2800" b="1">
                <a:solidFill>
                  <a:srgbClr val="000099"/>
                </a:solidFill>
                <a:latin typeface="Arial Narrow" pitchFamily="34" charset="0"/>
              </a:rPr>
              <a:t>Management locks out workers and hires scab workers.</a:t>
            </a:r>
          </a:p>
          <a:p>
            <a:pPr algn="ctr">
              <a:lnSpc>
                <a:spcPct val="80000"/>
              </a:lnSpc>
              <a:spcBef>
                <a:spcPct val="30000"/>
              </a:spcBef>
              <a:buFontTx/>
              <a:buChar char="•"/>
            </a:pPr>
            <a:r>
              <a:rPr lang="en-US" sz="2800" b="1">
                <a:solidFill>
                  <a:srgbClr val="000000"/>
                </a:solidFill>
                <a:latin typeface="Arial Narrow" pitchFamily="34" charset="0"/>
              </a:rPr>
              <a:t>Violence erupted between strikers and scab workers.</a:t>
            </a:r>
          </a:p>
          <a:p>
            <a:pPr algn="ctr">
              <a:lnSpc>
                <a:spcPct val="80000"/>
              </a:lnSpc>
              <a:spcBef>
                <a:spcPct val="30000"/>
              </a:spcBef>
              <a:buFontTx/>
              <a:buChar char="•"/>
            </a:pPr>
            <a:r>
              <a:rPr lang="en-US" sz="2800" b="1">
                <a:solidFill>
                  <a:srgbClr val="000099"/>
                </a:solidFill>
                <a:latin typeface="Arial Narrow" pitchFamily="34" charset="0"/>
              </a:rPr>
              <a:t>Pinkerton Security called in to settle violence</a:t>
            </a:r>
          </a:p>
        </p:txBody>
      </p:sp>
      <p:sp>
        <p:nvSpPr>
          <p:cNvPr id="633861" name="Text Box 5"/>
          <p:cNvSpPr txBox="1">
            <a:spLocks noChangeArrowheads="1"/>
          </p:cNvSpPr>
          <p:nvPr/>
        </p:nvSpPr>
        <p:spPr bwMode="auto">
          <a:xfrm>
            <a:off x="0" y="4495800"/>
            <a:ext cx="9144000" cy="2995613"/>
          </a:xfrm>
          <a:prstGeom prst="rect">
            <a:avLst/>
          </a:prstGeom>
          <a:noFill/>
          <a:ln w="9525">
            <a:noFill/>
            <a:miter lim="800000"/>
            <a:headEnd/>
            <a:tailEnd/>
          </a:ln>
          <a:effectLst/>
        </p:spPr>
        <p:txBody>
          <a:bodyPr>
            <a:spAutoFit/>
          </a:bodyPr>
          <a:lstStyle/>
          <a:p>
            <a:pPr algn="ctr">
              <a:lnSpc>
                <a:spcPct val="80000"/>
              </a:lnSpc>
              <a:spcBef>
                <a:spcPct val="30000"/>
              </a:spcBef>
              <a:buFontTx/>
              <a:buChar char="•"/>
            </a:pPr>
            <a:r>
              <a:rPr lang="en-US" sz="2800" b="1">
                <a:solidFill>
                  <a:srgbClr val="000000"/>
                </a:solidFill>
                <a:latin typeface="Arial Narrow" pitchFamily="34" charset="0"/>
              </a:rPr>
              <a:t>Strikers ambush them and forced Pinkerton’s to walk the gauntlet between striking families.</a:t>
            </a:r>
          </a:p>
          <a:p>
            <a:pPr algn="ctr">
              <a:lnSpc>
                <a:spcPct val="80000"/>
              </a:lnSpc>
              <a:spcBef>
                <a:spcPct val="30000"/>
              </a:spcBef>
              <a:buFontTx/>
              <a:buChar char="•"/>
            </a:pPr>
            <a:r>
              <a:rPr lang="en-US" sz="2800" b="1">
                <a:solidFill>
                  <a:srgbClr val="000099"/>
                </a:solidFill>
                <a:latin typeface="Arial Narrow" pitchFamily="34" charset="0"/>
              </a:rPr>
              <a:t>Some killed and many injured</a:t>
            </a:r>
          </a:p>
          <a:p>
            <a:pPr algn="ctr">
              <a:lnSpc>
                <a:spcPct val="80000"/>
              </a:lnSpc>
              <a:spcBef>
                <a:spcPct val="30000"/>
              </a:spcBef>
              <a:buFontTx/>
              <a:buChar char="•"/>
            </a:pPr>
            <a:r>
              <a:rPr lang="en-US" sz="2800" b="1">
                <a:solidFill>
                  <a:srgbClr val="000000"/>
                </a:solidFill>
                <a:latin typeface="Arial Narrow" pitchFamily="34" charset="0"/>
              </a:rPr>
              <a:t>National Guard was called in by the governor of Pennsylvania to stop violence and reopen plant</a:t>
            </a:r>
          </a:p>
          <a:p>
            <a:pPr algn="ctr">
              <a:lnSpc>
                <a:spcPct val="80000"/>
              </a:lnSpc>
              <a:spcBef>
                <a:spcPct val="30000"/>
              </a:spcBef>
              <a:buFontTx/>
              <a:buChar char="•"/>
            </a:pPr>
            <a:endParaRPr lang="en-US" sz="2800" b="1">
              <a:solidFill>
                <a:srgbClr val="000099"/>
              </a:solidFill>
              <a:latin typeface="Arial Narrow" pitchFamily="34" charset="0"/>
            </a:endParaRPr>
          </a:p>
          <a:p>
            <a:pPr algn="ctr">
              <a:lnSpc>
                <a:spcPct val="80000"/>
              </a:lnSpc>
              <a:spcBef>
                <a:spcPct val="30000"/>
              </a:spcBef>
              <a:buFontTx/>
              <a:buChar char="•"/>
            </a:pPr>
            <a:endParaRPr lang="en-US" sz="2800" b="1">
              <a:solidFill>
                <a:srgbClr val="990000"/>
              </a:solidFill>
              <a:latin typeface="Arial Narrow"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3860">
                                            <p:txEl>
                                              <p:pRg st="0" end="0"/>
                                            </p:txEl>
                                          </p:spTgt>
                                        </p:tgtEl>
                                        <p:attrNameLst>
                                          <p:attrName>style.visibility</p:attrName>
                                        </p:attrNameLst>
                                      </p:cBhvr>
                                      <p:to>
                                        <p:strVal val="visible"/>
                                      </p:to>
                                    </p:set>
                                    <p:anim calcmode="lin" valueType="num">
                                      <p:cBhvr additive="base">
                                        <p:cTn id="7" dur="500" fill="hold"/>
                                        <p:tgtEl>
                                          <p:spTgt spid="6338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386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3860">
                                            <p:txEl>
                                              <p:pRg st="1" end="1"/>
                                            </p:txEl>
                                          </p:spTgt>
                                        </p:tgtEl>
                                        <p:attrNameLst>
                                          <p:attrName>style.visibility</p:attrName>
                                        </p:attrNameLst>
                                      </p:cBhvr>
                                      <p:to>
                                        <p:strVal val="visible"/>
                                      </p:to>
                                    </p:set>
                                    <p:anim calcmode="lin" valueType="num">
                                      <p:cBhvr additive="base">
                                        <p:cTn id="13" dur="500" fill="hold"/>
                                        <p:tgtEl>
                                          <p:spTgt spid="63386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386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33860">
                                            <p:txEl>
                                              <p:pRg st="2" end="2"/>
                                            </p:txEl>
                                          </p:spTgt>
                                        </p:tgtEl>
                                        <p:attrNameLst>
                                          <p:attrName>style.visibility</p:attrName>
                                        </p:attrNameLst>
                                      </p:cBhvr>
                                      <p:to>
                                        <p:strVal val="visible"/>
                                      </p:to>
                                    </p:set>
                                    <p:anim calcmode="lin" valueType="num">
                                      <p:cBhvr additive="base">
                                        <p:cTn id="19" dur="500" fill="hold"/>
                                        <p:tgtEl>
                                          <p:spTgt spid="63386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386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33860">
                                            <p:txEl>
                                              <p:pRg st="3" end="3"/>
                                            </p:txEl>
                                          </p:spTgt>
                                        </p:tgtEl>
                                        <p:attrNameLst>
                                          <p:attrName>style.visibility</p:attrName>
                                        </p:attrNameLst>
                                      </p:cBhvr>
                                      <p:to>
                                        <p:strVal val="visible"/>
                                      </p:to>
                                    </p:set>
                                    <p:anim calcmode="lin" valueType="num">
                                      <p:cBhvr additive="base">
                                        <p:cTn id="25" dur="500" fill="hold"/>
                                        <p:tgtEl>
                                          <p:spTgt spid="63386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386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3861">
                                            <p:txEl>
                                              <p:pRg st="0" end="0"/>
                                            </p:txEl>
                                          </p:spTgt>
                                        </p:tgtEl>
                                        <p:attrNameLst>
                                          <p:attrName>style.visibility</p:attrName>
                                        </p:attrNameLst>
                                      </p:cBhvr>
                                      <p:to>
                                        <p:strVal val="visible"/>
                                      </p:to>
                                    </p:set>
                                    <p:anim calcmode="lin" valueType="num">
                                      <p:cBhvr additive="base">
                                        <p:cTn id="31" dur="500" fill="hold"/>
                                        <p:tgtEl>
                                          <p:spTgt spid="63386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338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33861">
                                            <p:txEl>
                                              <p:pRg st="1" end="1"/>
                                            </p:txEl>
                                          </p:spTgt>
                                        </p:tgtEl>
                                        <p:attrNameLst>
                                          <p:attrName>style.visibility</p:attrName>
                                        </p:attrNameLst>
                                      </p:cBhvr>
                                      <p:to>
                                        <p:strVal val="visible"/>
                                      </p:to>
                                    </p:set>
                                    <p:anim calcmode="lin" valueType="num">
                                      <p:cBhvr additive="base">
                                        <p:cTn id="37" dur="500" fill="hold"/>
                                        <p:tgtEl>
                                          <p:spTgt spid="633861">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38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33861">
                                            <p:txEl>
                                              <p:pRg st="2" end="2"/>
                                            </p:txEl>
                                          </p:spTgt>
                                        </p:tgtEl>
                                        <p:attrNameLst>
                                          <p:attrName>style.visibility</p:attrName>
                                        </p:attrNameLst>
                                      </p:cBhvr>
                                      <p:to>
                                        <p:strVal val="visible"/>
                                      </p:to>
                                    </p:set>
                                    <p:anim calcmode="lin" valueType="num">
                                      <p:cBhvr additive="base">
                                        <p:cTn id="43" dur="500" fill="hold"/>
                                        <p:tgtEl>
                                          <p:spTgt spid="63386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3386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0" grpId="0" build="p" bldLvl="2" autoUpdateAnimBg="0"/>
      <p:bldP spid="633861" grpId="0" build="p" bldLvl="2"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3" name="WordArt 3"/>
          <p:cNvSpPr>
            <a:spLocks noChangeArrowheads="1" noChangeShapeType="1" noTextEdit="1"/>
          </p:cNvSpPr>
          <p:nvPr/>
        </p:nvSpPr>
        <p:spPr bwMode="auto">
          <a:xfrm>
            <a:off x="304800" y="76200"/>
            <a:ext cx="8610600" cy="533400"/>
          </a:xfrm>
          <a:prstGeom prst="rect">
            <a:avLst/>
          </a:prstGeom>
        </p:spPr>
        <p:txBody>
          <a:bodyPr wrap="none" fromWordArt="1">
            <a:prstTxWarp prst="textCanUp">
              <a:avLst>
                <a:gd name="adj" fmla="val 85713"/>
              </a:avLst>
            </a:prstTxWarp>
          </a:bodyPr>
          <a:lstStyle/>
          <a:p>
            <a:pPr algn="ctr"/>
            <a:r>
              <a:rPr lang="en-US" sz="3600" b="1" kern="10">
                <a:ln w="19050">
                  <a:solidFill>
                    <a:srgbClr val="000000"/>
                  </a:solidFill>
                  <a:round/>
                  <a:headEnd/>
                  <a:tailEnd/>
                </a:ln>
                <a:gradFill rotWithShape="0">
                  <a:gsLst>
                    <a:gs pos="0">
                      <a:srgbClr val="FFF200"/>
                    </a:gs>
                    <a:gs pos="45000">
                      <a:srgbClr val="FF7A00"/>
                    </a:gs>
                    <a:gs pos="70000">
                      <a:srgbClr val="FF0300"/>
                    </a:gs>
                    <a:gs pos="100000">
                      <a:srgbClr val="4D0808"/>
                    </a:gs>
                  </a:gsLst>
                  <a:lin ang="18900000" scaled="1"/>
                </a:gradFill>
                <a:effectLst>
                  <a:outerShdw dist="25400" dir="10800000" algn="ctr" rotWithShape="0">
                    <a:srgbClr val="000000"/>
                  </a:outerShdw>
                </a:effectLst>
                <a:latin typeface="Impact"/>
              </a:rPr>
              <a:t>HOMESTEAD STRIKE</a:t>
            </a:r>
          </a:p>
        </p:txBody>
      </p:sp>
      <p:sp>
        <p:nvSpPr>
          <p:cNvPr id="634884" name="Text Box 4"/>
          <p:cNvSpPr txBox="1">
            <a:spLocks noChangeArrowheads="1"/>
          </p:cNvSpPr>
          <p:nvPr/>
        </p:nvSpPr>
        <p:spPr bwMode="auto">
          <a:xfrm>
            <a:off x="76200" y="990600"/>
            <a:ext cx="8915400" cy="5392738"/>
          </a:xfrm>
          <a:prstGeom prst="rect">
            <a:avLst/>
          </a:prstGeom>
          <a:noFill/>
          <a:ln w="12700" cap="sq">
            <a:noFill/>
            <a:miter lim="800000"/>
            <a:headEnd type="none" w="sm" len="sm"/>
            <a:tailEnd type="none" w="sm" len="sm"/>
          </a:ln>
          <a:effectLst/>
        </p:spPr>
        <p:txBody>
          <a:bodyPr>
            <a:spAutoFit/>
          </a:bodyPr>
          <a:lstStyle/>
          <a:p>
            <a:pPr algn="ctr">
              <a:lnSpc>
                <a:spcPct val="80000"/>
              </a:lnSpc>
              <a:spcBef>
                <a:spcPct val="50000"/>
              </a:spcBef>
              <a:buFontTx/>
              <a:buChar char="•"/>
            </a:pPr>
            <a:r>
              <a:rPr lang="en-US" sz="4000">
                <a:solidFill>
                  <a:srgbClr val="000000"/>
                </a:solidFill>
                <a:latin typeface="Arial Black" pitchFamily="34" charset="0"/>
              </a:rPr>
              <a:t>Carnegie successfully broke up the attempt to organize a union.</a:t>
            </a:r>
          </a:p>
          <a:p>
            <a:pPr algn="ctr">
              <a:lnSpc>
                <a:spcPct val="80000"/>
              </a:lnSpc>
              <a:spcBef>
                <a:spcPct val="50000"/>
              </a:spcBef>
              <a:buFontTx/>
              <a:buChar char="•"/>
            </a:pPr>
            <a:r>
              <a:rPr lang="en-US" sz="4000" i="1">
                <a:solidFill>
                  <a:srgbClr val="0000CC"/>
                </a:solidFill>
                <a:effectLst>
                  <a:outerShdw blurRad="38100" dist="38100" dir="2700000" algn="tl">
                    <a:srgbClr val="C0C0C0"/>
                  </a:outerShdw>
                </a:effectLst>
                <a:latin typeface="Arial Black" pitchFamily="34" charset="0"/>
              </a:rPr>
              <a:t>No labor unions in steel industry until the 1920’s.</a:t>
            </a:r>
          </a:p>
          <a:p>
            <a:pPr algn="ctr">
              <a:lnSpc>
                <a:spcPct val="80000"/>
              </a:lnSpc>
              <a:spcBef>
                <a:spcPct val="50000"/>
              </a:spcBef>
              <a:buFontTx/>
              <a:buChar char="•"/>
            </a:pPr>
            <a:r>
              <a:rPr lang="en-US" sz="4000">
                <a:solidFill>
                  <a:srgbClr val="000000"/>
                </a:solidFill>
                <a:latin typeface="Arial Black" pitchFamily="34" charset="0"/>
              </a:rPr>
              <a:t>Carnegie would be remembered for events at Homestead.</a:t>
            </a:r>
          </a:p>
          <a:p>
            <a:pPr algn="ctr">
              <a:lnSpc>
                <a:spcPct val="80000"/>
              </a:lnSpc>
              <a:spcBef>
                <a:spcPct val="50000"/>
              </a:spcBef>
              <a:buFontTx/>
              <a:buChar char="•"/>
            </a:pPr>
            <a:r>
              <a:rPr lang="en-US" sz="4000" i="1">
                <a:solidFill>
                  <a:srgbClr val="990000"/>
                </a:solidFill>
                <a:effectLst>
                  <a:outerShdw blurRad="38100" dist="38100" dir="2700000" algn="tl">
                    <a:srgbClr val="C0C0C0"/>
                  </a:outerShdw>
                </a:effectLst>
                <a:latin typeface="Arial Black" pitchFamily="34" charset="0"/>
              </a:rPr>
              <a:t>His public image suffered</a:t>
            </a:r>
            <a:r>
              <a:rPr lang="en-US" sz="4000">
                <a:solidFill>
                  <a:srgbClr val="000000"/>
                </a:solidFill>
                <a:latin typeface="Arial Black" pitchFamily="34" charset="0"/>
              </a:rPr>
              <a:t> </a:t>
            </a:r>
          </a:p>
        </p:txBody>
      </p:sp>
      <p:sp>
        <p:nvSpPr>
          <p:cNvPr id="634885" name="AutoShape 5">
            <a:hlinkClick r:id="rId2" action="ppaction://hlinksldjump"/>
          </p:cNvPr>
          <p:cNvSpPr>
            <a:spLocks noChangeArrowheads="1"/>
          </p:cNvSpPr>
          <p:nvPr/>
        </p:nvSpPr>
        <p:spPr bwMode="auto">
          <a:xfrm>
            <a:off x="8610600" y="6172200"/>
            <a:ext cx="381000" cy="381000"/>
          </a:xfrm>
          <a:prstGeom prst="irregularSeal2">
            <a:avLst/>
          </a:prstGeom>
          <a:solidFill>
            <a:srgbClr val="000000"/>
          </a:solidFill>
          <a:ln w="28575">
            <a:solidFill>
              <a:srgbClr val="CC3300"/>
            </a:solidFill>
            <a:miter lim="800000"/>
            <a:headEnd/>
            <a:tailEnd/>
          </a:ln>
          <a:effectLst/>
        </p:spPr>
        <p:txBody>
          <a:bodyPr wrap="none" anchor="ctr"/>
          <a:lstStyle/>
          <a:p>
            <a:endParaRPr lang="en-US" sz="2400">
              <a:solidFill>
                <a:srgbClr val="000000"/>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33400" y="2133600"/>
            <a:ext cx="2362200" cy="3733800"/>
          </a:xfrm>
          <a:prstGeom prst="rect">
            <a:avLst/>
          </a:prstGeom>
          <a:solidFill>
            <a:srgbClr val="336633"/>
          </a:solidFill>
          <a:ln w="9525">
            <a:noFill/>
            <a:miter lim="800000"/>
            <a:headEnd/>
            <a:tailEnd/>
          </a:ln>
        </p:spPr>
        <p:txBody>
          <a:bodyPr/>
          <a:lstStyle/>
          <a:p>
            <a:pPr marL="228600" indent="-228600" algn="ctr">
              <a:spcBef>
                <a:spcPct val="50000"/>
              </a:spcBef>
            </a:pPr>
            <a:r>
              <a:rPr lang="en-US" b="1">
                <a:solidFill>
                  <a:srgbClr val="FFFF99"/>
                </a:solidFill>
                <a:latin typeface="Verdana" pitchFamily="34" charset="0"/>
              </a:rPr>
              <a:t>Haymarket Riot</a:t>
            </a:r>
            <a:endParaRPr lang="en-US">
              <a:solidFill>
                <a:srgbClr val="FFFF99"/>
              </a:solidFill>
              <a:latin typeface="Verdana" pitchFamily="34" charset="0"/>
            </a:endParaRPr>
          </a:p>
          <a:p>
            <a:pPr marL="228600" indent="-228600">
              <a:spcBef>
                <a:spcPct val="50000"/>
              </a:spcBef>
              <a:buFontTx/>
              <a:buChar char="•"/>
            </a:pPr>
            <a:r>
              <a:rPr lang="en-US">
                <a:solidFill>
                  <a:srgbClr val="FFFF99"/>
                </a:solidFill>
                <a:latin typeface="Verdana" pitchFamily="34" charset="0"/>
              </a:rPr>
              <a:t>Erupted between protesters and police in Chicago</a:t>
            </a:r>
          </a:p>
          <a:p>
            <a:pPr marL="228600" indent="-228600">
              <a:spcBef>
                <a:spcPct val="50000"/>
              </a:spcBef>
              <a:buFontTx/>
              <a:buChar char="•"/>
            </a:pPr>
            <a:r>
              <a:rPr lang="en-US">
                <a:solidFill>
                  <a:srgbClr val="FFFF99"/>
                </a:solidFill>
                <a:latin typeface="Verdana" pitchFamily="34" charset="0"/>
              </a:rPr>
              <a:t>Resulted in decline of Knights of Labor</a:t>
            </a:r>
          </a:p>
        </p:txBody>
      </p:sp>
      <p:sp>
        <p:nvSpPr>
          <p:cNvPr id="27651" name="Text Box 3"/>
          <p:cNvSpPr txBox="1">
            <a:spLocks noChangeArrowheads="1"/>
          </p:cNvSpPr>
          <p:nvPr/>
        </p:nvSpPr>
        <p:spPr bwMode="auto">
          <a:xfrm>
            <a:off x="2971800" y="2133600"/>
            <a:ext cx="2514600" cy="3733800"/>
          </a:xfrm>
          <a:prstGeom prst="rect">
            <a:avLst/>
          </a:prstGeom>
          <a:solidFill>
            <a:srgbClr val="669966"/>
          </a:solidFill>
          <a:ln w="9525">
            <a:noFill/>
            <a:miter lim="800000"/>
            <a:headEnd/>
            <a:tailEnd/>
          </a:ln>
        </p:spPr>
        <p:txBody>
          <a:bodyPr/>
          <a:lstStyle/>
          <a:p>
            <a:pPr marL="228600" indent="-228600" algn="ctr">
              <a:spcBef>
                <a:spcPct val="50000"/>
              </a:spcBef>
            </a:pPr>
            <a:r>
              <a:rPr lang="en-US" b="1">
                <a:solidFill>
                  <a:srgbClr val="FFFF99"/>
                </a:solidFill>
                <a:latin typeface="Verdana" pitchFamily="34" charset="0"/>
              </a:rPr>
              <a:t>Homestead Strike</a:t>
            </a:r>
          </a:p>
          <a:p>
            <a:pPr marL="228600" indent="-228600">
              <a:spcBef>
                <a:spcPct val="50000"/>
              </a:spcBef>
              <a:buFontTx/>
              <a:buChar char="•"/>
            </a:pPr>
            <a:r>
              <a:rPr lang="en-US">
                <a:solidFill>
                  <a:srgbClr val="FFFF99"/>
                </a:solidFill>
                <a:latin typeface="Verdana" pitchFamily="34" charset="0"/>
              </a:rPr>
              <a:t>Strike occurred at Carnegie Steel Company in Homestead, Pennsylvania.</a:t>
            </a:r>
          </a:p>
          <a:p>
            <a:pPr marL="228600" indent="-228600">
              <a:spcBef>
                <a:spcPct val="50000"/>
              </a:spcBef>
              <a:buFontTx/>
              <a:buChar char="•"/>
            </a:pPr>
            <a:r>
              <a:rPr lang="en-US">
                <a:solidFill>
                  <a:srgbClr val="FFFF99"/>
                </a:solidFill>
                <a:latin typeface="Verdana" pitchFamily="34" charset="0"/>
              </a:rPr>
              <a:t>Resulting fight left workers and Pinkerton guards dead.</a:t>
            </a:r>
          </a:p>
        </p:txBody>
      </p:sp>
      <p:sp>
        <p:nvSpPr>
          <p:cNvPr id="18436" name="Rectangle 4"/>
          <p:cNvSpPr>
            <a:spLocks noGrp="1" noChangeArrowheads="1"/>
          </p:cNvSpPr>
          <p:nvPr>
            <p:ph type="title"/>
          </p:nvPr>
        </p:nvSpPr>
        <p:spPr>
          <a:xfrm>
            <a:off x="533400" y="533400"/>
            <a:ext cx="8077200" cy="1216025"/>
          </a:xfrm>
          <a:noFill/>
        </p:spPr>
        <p:txBody>
          <a:bodyPr/>
          <a:lstStyle/>
          <a:p>
            <a:pPr eaLnBrk="1" hangingPunct="1"/>
            <a:r>
              <a:rPr lang="en-US" sz="2400" dirty="0" smtClean="0"/>
              <a:t/>
            </a:r>
            <a:br>
              <a:rPr lang="en-US" sz="2400" dirty="0" smtClean="0"/>
            </a:br>
            <a:r>
              <a:rPr lang="en-US" sz="2400" dirty="0" smtClean="0"/>
              <a:t> Labor strikes often turned violent and failed to accomplish their goals.</a:t>
            </a:r>
          </a:p>
        </p:txBody>
      </p:sp>
      <p:sp>
        <p:nvSpPr>
          <p:cNvPr id="27653" name="Rectangle 5"/>
          <p:cNvSpPr>
            <a:spLocks noChangeArrowheads="1"/>
          </p:cNvSpPr>
          <p:nvPr/>
        </p:nvSpPr>
        <p:spPr bwMode="auto">
          <a:xfrm>
            <a:off x="5562600" y="2133600"/>
            <a:ext cx="2590800" cy="3733800"/>
          </a:xfrm>
          <a:prstGeom prst="rect">
            <a:avLst/>
          </a:prstGeom>
          <a:solidFill>
            <a:srgbClr val="336633"/>
          </a:solidFill>
          <a:ln w="9525" algn="ctr">
            <a:noFill/>
            <a:miter lim="800000"/>
            <a:headEnd/>
            <a:tailEnd/>
          </a:ln>
        </p:spPr>
        <p:txBody>
          <a:bodyPr/>
          <a:lstStyle/>
          <a:p>
            <a:pPr marL="228600" indent="-228600" algn="ctr">
              <a:spcBef>
                <a:spcPct val="50000"/>
              </a:spcBef>
            </a:pPr>
            <a:r>
              <a:rPr lang="en-US" b="1">
                <a:solidFill>
                  <a:srgbClr val="FFFF99"/>
                </a:solidFill>
                <a:latin typeface="Verdana" pitchFamily="34" charset="0"/>
              </a:rPr>
              <a:t>Pullman Strike</a:t>
            </a:r>
            <a:r>
              <a:rPr lang="en-US">
                <a:solidFill>
                  <a:srgbClr val="FFFF99"/>
                </a:solidFill>
                <a:latin typeface="Verdana" pitchFamily="34" charset="0"/>
              </a:rPr>
              <a:t> </a:t>
            </a:r>
          </a:p>
          <a:p>
            <a:pPr marL="228600" indent="-228600">
              <a:spcBef>
                <a:spcPct val="50000"/>
              </a:spcBef>
              <a:buFontTx/>
              <a:buChar char="•"/>
            </a:pPr>
            <a:r>
              <a:rPr lang="en-US">
                <a:solidFill>
                  <a:srgbClr val="FFFF99"/>
                </a:solidFill>
                <a:latin typeface="Verdana" pitchFamily="34" charset="0"/>
              </a:rPr>
              <a:t>Began with workers who made Pullman train cars </a:t>
            </a:r>
          </a:p>
          <a:p>
            <a:pPr marL="228600" indent="-228600">
              <a:spcBef>
                <a:spcPct val="50000"/>
              </a:spcBef>
              <a:buFontTx/>
              <a:buChar char="•"/>
            </a:pPr>
            <a:r>
              <a:rPr lang="en-US">
                <a:solidFill>
                  <a:srgbClr val="FFFF99"/>
                </a:solidFill>
                <a:latin typeface="Verdana" pitchFamily="34" charset="0"/>
              </a:rPr>
              <a:t>Spread to workers who worked on trains pulling sleeping cars</a:t>
            </a:r>
          </a:p>
          <a:p>
            <a:pPr marL="228600" indent="-228600">
              <a:spcBef>
                <a:spcPct val="50000"/>
              </a:spcBef>
              <a:buFontTx/>
              <a:buChar char="•"/>
            </a:pPr>
            <a:r>
              <a:rPr lang="en-US">
                <a:solidFill>
                  <a:srgbClr val="FFFF99"/>
                </a:solidFill>
                <a:latin typeface="Verdana" pitchFamily="34" charset="0"/>
              </a:rPr>
              <a:t>Federal troops stopped strike.</a:t>
            </a:r>
          </a:p>
        </p:txBody>
      </p:sp>
      <p:pic>
        <p:nvPicPr>
          <p:cNvPr id="18438" name="Picture 6"/>
          <p:cNvPicPr>
            <a:picLocks noChangeAspect="1" noChangeArrowheads="1"/>
          </p:cNvPicPr>
          <p:nvPr/>
        </p:nvPicPr>
        <p:blipFill>
          <a:blip r:embed="rId2" cstate="print"/>
          <a:srcRect/>
          <a:stretch>
            <a:fillRect/>
          </a:stretch>
        </p:blipFill>
        <p:spPr bwMode="auto">
          <a:xfrm>
            <a:off x="8382000" y="3268663"/>
            <a:ext cx="160338" cy="160337"/>
          </a:xfrm>
          <a:prstGeom prst="rect">
            <a:avLst/>
          </a:prstGeom>
          <a:noFill/>
          <a:ln w="9525">
            <a:noFill/>
            <a:miter lim="800000"/>
            <a:headEnd/>
            <a:tailEnd/>
          </a:ln>
        </p:spPr>
      </p:pic>
      <p:pic>
        <p:nvPicPr>
          <p:cNvPr id="18439" name="Picture 7"/>
          <p:cNvPicPr>
            <a:picLocks noChangeAspect="1" noChangeArrowheads="1"/>
          </p:cNvPicPr>
          <p:nvPr/>
        </p:nvPicPr>
        <p:blipFill>
          <a:blip r:embed="rId2" cstate="print"/>
          <a:srcRect/>
          <a:stretch>
            <a:fillRect/>
          </a:stretch>
        </p:blipFill>
        <p:spPr bwMode="auto">
          <a:xfrm>
            <a:off x="8382000" y="3802063"/>
            <a:ext cx="160338" cy="160337"/>
          </a:xfrm>
          <a:prstGeom prst="rect">
            <a:avLst/>
          </a:prstGeom>
          <a:noFill/>
          <a:ln w="9525">
            <a:noFill/>
            <a:miter lim="800000"/>
            <a:headEnd/>
            <a:tailEnd/>
          </a:ln>
        </p:spPr>
      </p:pic>
      <p:pic>
        <p:nvPicPr>
          <p:cNvPr id="18440" name="Picture 8"/>
          <p:cNvPicPr>
            <a:picLocks noChangeAspect="1" noChangeArrowheads="1"/>
          </p:cNvPicPr>
          <p:nvPr/>
        </p:nvPicPr>
        <p:blipFill>
          <a:blip r:embed="rId2" cstate="print"/>
          <a:srcRect/>
          <a:stretch>
            <a:fillRect/>
          </a:stretch>
        </p:blipFill>
        <p:spPr bwMode="auto">
          <a:xfrm>
            <a:off x="8382000" y="4335463"/>
            <a:ext cx="160338" cy="160337"/>
          </a:xfrm>
          <a:prstGeom prst="rect">
            <a:avLst/>
          </a:prstGeom>
          <a:noFill/>
          <a:ln w="9525">
            <a:noFill/>
            <a:miter lim="800000"/>
            <a:headEnd/>
            <a:tailEnd/>
          </a:ln>
        </p:spPr>
      </p:pic>
      <p:sp>
        <p:nvSpPr>
          <p:cNvPr id="18441" name="AutoShape 10">
            <a:hlinkClick r:id="" action="ppaction://hlinkshowjump?jump=firstslide" highlightClick="1"/>
          </p:cNvPr>
          <p:cNvSpPr>
            <a:spLocks noChangeArrowheads="1"/>
          </p:cNvSpPr>
          <p:nvPr/>
        </p:nvSpPr>
        <p:spPr bwMode="auto">
          <a:xfrm>
            <a:off x="7010400" y="6016625"/>
            <a:ext cx="533400" cy="838200"/>
          </a:xfrm>
          <a:prstGeom prst="actionButtonBlank">
            <a:avLst/>
          </a:prstGeom>
          <a:noFill/>
          <a:ln w="9525">
            <a:no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0-#ppt_w/2"/>
                                          </p:val>
                                        </p:tav>
                                        <p:tav tm="100000">
                                          <p:val>
                                            <p:strVal val="#ppt_x"/>
                                          </p:val>
                                        </p:tav>
                                      </p:tavLst>
                                    </p:anim>
                                    <p:anim calcmode="lin" valueType="num">
                                      <p:cBhvr additive="base">
                                        <p:cTn id="8" dur="500" fill="hold"/>
                                        <p:tgtEl>
                                          <p:spTgt spid="276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gtEl>
                                        <p:attrNameLst>
                                          <p:attrName>style.visibility</p:attrName>
                                        </p:attrNameLst>
                                      </p:cBhvr>
                                      <p:to>
                                        <p:strVal val="visible"/>
                                      </p:to>
                                    </p:set>
                                    <p:anim calcmode="lin" valueType="num">
                                      <p:cBhvr additive="base">
                                        <p:cTn id="13" dur="500" fill="hold"/>
                                        <p:tgtEl>
                                          <p:spTgt spid="27651"/>
                                        </p:tgtEl>
                                        <p:attrNameLst>
                                          <p:attrName>ppt_x</p:attrName>
                                        </p:attrNameLst>
                                      </p:cBhvr>
                                      <p:tavLst>
                                        <p:tav tm="0">
                                          <p:val>
                                            <p:strVal val="#ppt_x"/>
                                          </p:val>
                                        </p:tav>
                                        <p:tav tm="100000">
                                          <p:val>
                                            <p:strVal val="#ppt_x"/>
                                          </p:val>
                                        </p:tav>
                                      </p:tavLst>
                                    </p:anim>
                                    <p:anim calcmode="lin" valueType="num">
                                      <p:cBhvr additive="base">
                                        <p:cTn id="14" dur="500" fill="hold"/>
                                        <p:tgtEl>
                                          <p:spTgt spid="276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653"/>
                                        </p:tgtEl>
                                        <p:attrNameLst>
                                          <p:attrName>style.visibility</p:attrName>
                                        </p:attrNameLst>
                                      </p:cBhvr>
                                      <p:to>
                                        <p:strVal val="visible"/>
                                      </p:to>
                                    </p:set>
                                    <p:anim calcmode="lin" valueType="num">
                                      <p:cBhvr additive="base">
                                        <p:cTn id="19" dur="500" fill="hold"/>
                                        <p:tgtEl>
                                          <p:spTgt spid="27653"/>
                                        </p:tgtEl>
                                        <p:attrNameLst>
                                          <p:attrName>ppt_x</p:attrName>
                                        </p:attrNameLst>
                                      </p:cBhvr>
                                      <p:tavLst>
                                        <p:tav tm="0">
                                          <p:val>
                                            <p:strVal val="1+#ppt_w/2"/>
                                          </p:val>
                                        </p:tav>
                                        <p:tav tm="100000">
                                          <p:val>
                                            <p:strVal val="#ppt_x"/>
                                          </p:val>
                                        </p:tav>
                                      </p:tavLst>
                                    </p:anim>
                                    <p:anim calcmode="lin" valueType="num">
                                      <p:cBhvr additive="base">
                                        <p:cTn id="20"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animBg="1"/>
      <p:bldP spid="2765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33400" y="1905000"/>
            <a:ext cx="3582988" cy="3962400"/>
          </a:xfrm>
          <a:prstGeom prst="rect">
            <a:avLst/>
          </a:prstGeom>
          <a:solidFill>
            <a:srgbClr val="336633"/>
          </a:solidFill>
          <a:ln w="9525">
            <a:noFill/>
            <a:miter lim="800000"/>
            <a:headEnd/>
            <a:tailEnd/>
          </a:ln>
        </p:spPr>
        <p:txBody>
          <a:bodyPr/>
          <a:lstStyle/>
          <a:p>
            <a:pPr marL="228600" indent="-228600" algn="ctr">
              <a:spcBef>
                <a:spcPct val="30000"/>
              </a:spcBef>
            </a:pPr>
            <a:r>
              <a:rPr lang="en-US" b="1">
                <a:solidFill>
                  <a:srgbClr val="FFFF99"/>
                </a:solidFill>
                <a:latin typeface="Verdana" pitchFamily="34" charset="0"/>
              </a:rPr>
              <a:t>Knights of Labor</a:t>
            </a:r>
          </a:p>
          <a:p>
            <a:pPr marL="228600" indent="-228600">
              <a:spcBef>
                <a:spcPct val="30000"/>
              </a:spcBef>
              <a:buFontTx/>
              <a:buChar char="•"/>
            </a:pPr>
            <a:r>
              <a:rPr lang="en-US">
                <a:solidFill>
                  <a:srgbClr val="FFFF99"/>
                </a:solidFill>
                <a:latin typeface="Verdana" pitchFamily="34" charset="0"/>
              </a:rPr>
              <a:t>First national labor union, founded in 1870s</a:t>
            </a:r>
          </a:p>
          <a:p>
            <a:pPr marL="228600" indent="-228600">
              <a:spcBef>
                <a:spcPct val="30000"/>
              </a:spcBef>
              <a:buFontTx/>
              <a:buChar char="•"/>
            </a:pPr>
            <a:r>
              <a:rPr lang="en-US">
                <a:solidFill>
                  <a:srgbClr val="FFFF99"/>
                </a:solidFill>
                <a:latin typeface="Verdana" pitchFamily="34" charset="0"/>
              </a:rPr>
              <a:t>Pushed for eight-hour workday, equal pay for equal work, and end to child labor  </a:t>
            </a:r>
          </a:p>
          <a:p>
            <a:pPr marL="228600" indent="-228600">
              <a:spcBef>
                <a:spcPct val="30000"/>
              </a:spcBef>
              <a:buFontTx/>
              <a:buChar char="•"/>
            </a:pPr>
            <a:r>
              <a:rPr lang="en-US">
                <a:solidFill>
                  <a:srgbClr val="FFFF99"/>
                </a:solidFill>
                <a:latin typeface="Verdana" pitchFamily="34" charset="0"/>
              </a:rPr>
              <a:t>Included both skilled and unskilled workers </a:t>
            </a:r>
          </a:p>
          <a:p>
            <a:pPr marL="228600" indent="-228600">
              <a:spcBef>
                <a:spcPct val="30000"/>
              </a:spcBef>
              <a:buFontTx/>
              <a:buChar char="•"/>
            </a:pPr>
            <a:r>
              <a:rPr lang="en-US" b="1">
                <a:solidFill>
                  <a:srgbClr val="FFFF99"/>
                </a:solidFill>
                <a:latin typeface="Verdana" pitchFamily="34" charset="0"/>
              </a:rPr>
              <a:t>Terence V. Powderly </a:t>
            </a:r>
            <a:r>
              <a:rPr lang="en-US">
                <a:solidFill>
                  <a:srgbClr val="FFFF99"/>
                </a:solidFill>
                <a:latin typeface="Verdana" pitchFamily="34" charset="0"/>
              </a:rPr>
              <a:t> became leader in 1879 and ended secrecy of organization.</a:t>
            </a:r>
            <a:endParaRPr lang="en-US" b="1">
              <a:solidFill>
                <a:srgbClr val="FFFF99"/>
              </a:solidFill>
              <a:latin typeface="Verdana" pitchFamily="34" charset="0"/>
            </a:endParaRPr>
          </a:p>
        </p:txBody>
      </p:sp>
      <p:sp>
        <p:nvSpPr>
          <p:cNvPr id="17411" name="Rectangle 3"/>
          <p:cNvSpPr>
            <a:spLocks noGrp="1" noChangeArrowheads="1"/>
          </p:cNvSpPr>
          <p:nvPr>
            <p:ph type="title"/>
          </p:nvPr>
        </p:nvSpPr>
        <p:spPr>
          <a:xfrm>
            <a:off x="533400" y="533400"/>
            <a:ext cx="8077200" cy="1216025"/>
          </a:xfrm>
          <a:noFill/>
        </p:spPr>
        <p:txBody>
          <a:bodyPr/>
          <a:lstStyle/>
          <a:p>
            <a:pPr eaLnBrk="1" hangingPunct="1"/>
            <a:r>
              <a:rPr lang="en-US" sz="2400" dirty="0" smtClean="0"/>
              <a:t/>
            </a:r>
            <a:br>
              <a:rPr lang="en-US" sz="2400" dirty="0" smtClean="0"/>
            </a:br>
            <a:r>
              <a:rPr lang="en-US" sz="2400" dirty="0" smtClean="0"/>
              <a:t> Workers began to organize and demand improvements in working conditions and pay.</a:t>
            </a:r>
          </a:p>
        </p:txBody>
      </p:sp>
      <p:pic>
        <p:nvPicPr>
          <p:cNvPr id="17412" name="Picture 4"/>
          <p:cNvPicPr>
            <a:picLocks noChangeAspect="1" noChangeArrowheads="1"/>
          </p:cNvPicPr>
          <p:nvPr/>
        </p:nvPicPr>
        <p:blipFill>
          <a:blip r:embed="rId2" cstate="print"/>
          <a:srcRect/>
          <a:stretch>
            <a:fillRect/>
          </a:stretch>
        </p:blipFill>
        <p:spPr bwMode="auto">
          <a:xfrm>
            <a:off x="8382000" y="3268663"/>
            <a:ext cx="160338" cy="160337"/>
          </a:xfrm>
          <a:prstGeom prst="rect">
            <a:avLst/>
          </a:prstGeom>
          <a:noFill/>
          <a:ln w="9525">
            <a:noFill/>
            <a:miter lim="800000"/>
            <a:headEnd/>
            <a:tailEnd/>
          </a:ln>
        </p:spPr>
      </p:pic>
      <p:pic>
        <p:nvPicPr>
          <p:cNvPr id="17413" name="Picture 5"/>
          <p:cNvPicPr>
            <a:picLocks noChangeAspect="1" noChangeArrowheads="1"/>
          </p:cNvPicPr>
          <p:nvPr/>
        </p:nvPicPr>
        <p:blipFill>
          <a:blip r:embed="rId2" cstate="print"/>
          <a:srcRect/>
          <a:stretch>
            <a:fillRect/>
          </a:stretch>
        </p:blipFill>
        <p:spPr bwMode="auto">
          <a:xfrm>
            <a:off x="8382000" y="3802063"/>
            <a:ext cx="160338" cy="160337"/>
          </a:xfrm>
          <a:prstGeom prst="rect">
            <a:avLst/>
          </a:prstGeom>
          <a:noFill/>
          <a:ln w="9525">
            <a:noFill/>
            <a:miter lim="800000"/>
            <a:headEnd/>
            <a:tailEnd/>
          </a:ln>
        </p:spPr>
      </p:pic>
      <p:sp>
        <p:nvSpPr>
          <p:cNvPr id="26630" name="Rectangle 6"/>
          <p:cNvSpPr>
            <a:spLocks noChangeArrowheads="1"/>
          </p:cNvSpPr>
          <p:nvPr/>
        </p:nvSpPr>
        <p:spPr bwMode="auto">
          <a:xfrm>
            <a:off x="4343400" y="1905000"/>
            <a:ext cx="3811588" cy="3962400"/>
          </a:xfrm>
          <a:prstGeom prst="rect">
            <a:avLst/>
          </a:prstGeom>
          <a:solidFill>
            <a:srgbClr val="336633"/>
          </a:solidFill>
          <a:ln w="9525" algn="ctr">
            <a:noFill/>
            <a:miter lim="800000"/>
            <a:headEnd/>
            <a:tailEnd/>
          </a:ln>
        </p:spPr>
        <p:txBody>
          <a:bodyPr/>
          <a:lstStyle/>
          <a:p>
            <a:pPr marL="228600" indent="-228600" algn="ctr">
              <a:spcBef>
                <a:spcPct val="30000"/>
              </a:spcBef>
            </a:pPr>
            <a:r>
              <a:rPr lang="en-US" b="1">
                <a:solidFill>
                  <a:srgbClr val="FFFF99"/>
                </a:solidFill>
                <a:latin typeface="Verdana" pitchFamily="34" charset="0"/>
              </a:rPr>
              <a:t>American Federation of Labor</a:t>
            </a:r>
            <a:r>
              <a:rPr lang="en-US">
                <a:solidFill>
                  <a:srgbClr val="FFFF99"/>
                </a:solidFill>
                <a:latin typeface="Verdana" pitchFamily="34" charset="0"/>
              </a:rPr>
              <a:t> </a:t>
            </a:r>
          </a:p>
          <a:p>
            <a:pPr marL="228600" indent="-228600">
              <a:spcBef>
                <a:spcPct val="30000"/>
              </a:spcBef>
              <a:buFontTx/>
              <a:buChar char="•"/>
            </a:pPr>
            <a:r>
              <a:rPr lang="en-US">
                <a:solidFill>
                  <a:srgbClr val="FFFF99"/>
                </a:solidFill>
                <a:latin typeface="Verdana" pitchFamily="34" charset="0"/>
              </a:rPr>
              <a:t>Organized individual national unions, such as mine-workers’ and steelworkers’ unions</a:t>
            </a:r>
          </a:p>
          <a:p>
            <a:pPr marL="228600" indent="-228600">
              <a:spcBef>
                <a:spcPct val="30000"/>
              </a:spcBef>
              <a:buFontTx/>
              <a:buChar char="•"/>
            </a:pPr>
            <a:r>
              <a:rPr lang="en-US">
                <a:solidFill>
                  <a:srgbClr val="FFFF99"/>
                </a:solidFill>
                <a:latin typeface="Verdana" pitchFamily="34" charset="0"/>
              </a:rPr>
              <a:t>Limited membership to skilled workers </a:t>
            </a:r>
          </a:p>
          <a:p>
            <a:pPr marL="228600" indent="-228600">
              <a:spcBef>
                <a:spcPct val="30000"/>
              </a:spcBef>
              <a:buFontTx/>
              <a:buChar char="•"/>
            </a:pPr>
            <a:r>
              <a:rPr lang="en-US">
                <a:solidFill>
                  <a:srgbClr val="FFFF99"/>
                </a:solidFill>
                <a:latin typeface="Verdana" pitchFamily="34" charset="0"/>
              </a:rPr>
              <a:t>Used </a:t>
            </a:r>
            <a:r>
              <a:rPr lang="en-US" b="1">
                <a:solidFill>
                  <a:srgbClr val="FFFF99"/>
                </a:solidFill>
                <a:latin typeface="Verdana" pitchFamily="34" charset="0"/>
              </a:rPr>
              <a:t>collective</a:t>
            </a:r>
            <a:r>
              <a:rPr lang="en-US">
                <a:solidFill>
                  <a:srgbClr val="FFFF99"/>
                </a:solidFill>
                <a:latin typeface="Verdana" pitchFamily="34" charset="0"/>
              </a:rPr>
              <a:t> </a:t>
            </a:r>
            <a:r>
              <a:rPr lang="en-US" b="1">
                <a:solidFill>
                  <a:srgbClr val="FFFF99"/>
                </a:solidFill>
                <a:latin typeface="Verdana" pitchFamily="34" charset="0"/>
              </a:rPr>
              <a:t>bargaining</a:t>
            </a:r>
            <a:r>
              <a:rPr lang="en-US">
                <a:solidFill>
                  <a:srgbClr val="FFFF99"/>
                </a:solidFill>
                <a:latin typeface="Verdana" pitchFamily="34" charset="0"/>
              </a:rPr>
              <a:t>, in which all workers acted collectively, or together, to negotiate with management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0-#ppt_w/2"/>
                                          </p:val>
                                        </p:tav>
                                        <p:tav tm="100000">
                                          <p:val>
                                            <p:strVal val="#ppt_x"/>
                                          </p:val>
                                        </p:tav>
                                      </p:tavLst>
                                    </p:anim>
                                    <p:anim calcmode="lin" valueType="num">
                                      <p:cBhvr additive="base">
                                        <p:cTn id="8" dur="5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30"/>
                                        </p:tgtEl>
                                        <p:attrNameLst>
                                          <p:attrName>style.visibility</p:attrName>
                                        </p:attrNameLst>
                                      </p:cBhvr>
                                      <p:to>
                                        <p:strVal val="visible"/>
                                      </p:to>
                                    </p:set>
                                    <p:anim calcmode="lin" valueType="num">
                                      <p:cBhvr additive="base">
                                        <p:cTn id="13" dur="500" fill="hold"/>
                                        <p:tgtEl>
                                          <p:spTgt spid="26630"/>
                                        </p:tgtEl>
                                        <p:attrNameLst>
                                          <p:attrName>ppt_x</p:attrName>
                                        </p:attrNameLst>
                                      </p:cBhvr>
                                      <p:tavLst>
                                        <p:tav tm="0">
                                          <p:val>
                                            <p:strVal val="1+#ppt_w/2"/>
                                          </p:val>
                                        </p:tav>
                                        <p:tav tm="100000">
                                          <p:val>
                                            <p:strVal val="#ppt_x"/>
                                          </p:val>
                                        </p:tav>
                                      </p:tavLst>
                                    </p:anim>
                                    <p:anim calcmode="lin" valueType="num">
                                      <p:cBhvr additive="base">
                                        <p:cTn id="14"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663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normAutofit fontScale="90000"/>
          </a:bodyPr>
          <a:lstStyle/>
          <a:p>
            <a:pPr eaLnBrk="1" fontAlgn="auto" hangingPunct="1">
              <a:spcAft>
                <a:spcPts val="0"/>
              </a:spcAft>
              <a:defRPr/>
            </a:pPr>
            <a:r>
              <a:rPr lang="en-US" dirty="0" smtClean="0"/>
              <a:t>COAL MINING &amp; </a:t>
            </a:r>
            <a:br>
              <a:rPr lang="en-US" dirty="0" smtClean="0"/>
            </a:br>
            <a:r>
              <a:rPr lang="en-US" dirty="0" smtClean="0"/>
              <a:t>FACTORY WORK </a:t>
            </a:r>
          </a:p>
        </p:txBody>
      </p:sp>
      <p:sp>
        <p:nvSpPr>
          <p:cNvPr id="113667" name="Rectangle 5"/>
          <p:cNvSpPr>
            <a:spLocks noGrp="1" noChangeArrowheads="1"/>
          </p:cNvSpPr>
          <p:nvPr>
            <p:ph sz="quarter" idx="1"/>
          </p:nvPr>
        </p:nvSpPr>
        <p:spPr/>
        <p:txBody>
          <a:bodyPr/>
          <a:lstStyle/>
          <a:p>
            <a:pPr eaLnBrk="1" hangingPunct="1"/>
            <a:endParaRPr lang="en-US" dirty="0" smtClean="0"/>
          </a:p>
        </p:txBody>
      </p:sp>
      <p:pic>
        <p:nvPicPr>
          <p:cNvPr id="113668" name="Picture 7" descr="Coal miners in Hazleton PA, USA, 1900">
            <a:hlinkClick r:id="rId2" tooltip="Coal miners in Hazleton PA, USA, 1900"/>
          </p:cNvPr>
          <p:cNvPicPr>
            <a:picLocks noChangeAspect="1" noChangeArrowheads="1"/>
          </p:cNvPicPr>
          <p:nvPr/>
        </p:nvPicPr>
        <p:blipFill>
          <a:blip r:embed="rId3" cstate="print"/>
          <a:srcRect/>
          <a:stretch>
            <a:fillRect/>
          </a:stretch>
        </p:blipFill>
        <p:spPr bwMode="auto">
          <a:xfrm>
            <a:off x="457200" y="1600200"/>
            <a:ext cx="4291013" cy="4419600"/>
          </a:xfrm>
          <a:prstGeom prst="rect">
            <a:avLst/>
          </a:prstGeom>
          <a:noFill/>
          <a:ln w="9525">
            <a:noFill/>
            <a:miter lim="800000"/>
            <a:headEnd/>
            <a:tailEnd/>
          </a:ln>
        </p:spPr>
      </p:pic>
      <p:pic>
        <p:nvPicPr>
          <p:cNvPr id="113669" name="Picture 9" descr="scan015lg"/>
          <p:cNvPicPr>
            <a:picLocks noChangeAspect="1" noChangeArrowheads="1"/>
          </p:cNvPicPr>
          <p:nvPr/>
        </p:nvPicPr>
        <p:blipFill>
          <a:blip r:embed="rId4" cstate="print"/>
          <a:srcRect/>
          <a:stretch>
            <a:fillRect/>
          </a:stretch>
        </p:blipFill>
        <p:spPr bwMode="auto">
          <a:xfrm>
            <a:off x="4724400" y="1600200"/>
            <a:ext cx="3905250" cy="449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p:cNvSpPr>
            <a:spLocks noGrp="1" noChangeArrowheads="1"/>
          </p:cNvSpPr>
          <p:nvPr>
            <p:ph type="title"/>
          </p:nvPr>
        </p:nvSpPr>
        <p:spPr/>
        <p:txBody>
          <a:bodyPr/>
          <a:lstStyle/>
          <a:p>
            <a:pPr eaLnBrk="1" hangingPunct="1"/>
            <a:r>
              <a:rPr lang="en-US" dirty="0" smtClean="0"/>
              <a:t>COMPANY TOWNS</a:t>
            </a:r>
          </a:p>
        </p:txBody>
      </p:sp>
      <p:sp>
        <p:nvSpPr>
          <p:cNvPr id="106499" name="Rectangle 5"/>
          <p:cNvSpPr>
            <a:spLocks noGrp="1" noChangeArrowheads="1"/>
          </p:cNvSpPr>
          <p:nvPr>
            <p:ph sz="quarter" idx="1"/>
          </p:nvPr>
        </p:nvSpPr>
        <p:spPr>
          <a:xfrm>
            <a:off x="914400" y="1447800"/>
            <a:ext cx="3749675" cy="4572000"/>
          </a:xfrm>
        </p:spPr>
        <p:txBody>
          <a:bodyPr/>
          <a:lstStyle/>
          <a:p>
            <a:pPr eaLnBrk="1" hangingPunct="1"/>
            <a:r>
              <a:rPr lang="en-US" dirty="0" smtClean="0"/>
              <a:t>OFTEN IN REMOTE AREAS LIKE APPALACHIA</a:t>
            </a:r>
          </a:p>
          <a:p>
            <a:pPr eaLnBrk="1" hangingPunct="1"/>
            <a:endParaRPr lang="en-US" dirty="0" smtClean="0"/>
          </a:p>
          <a:p>
            <a:pPr eaLnBrk="1" hangingPunct="1"/>
            <a:r>
              <a:rPr lang="en-US" dirty="0" smtClean="0"/>
              <a:t>OWNED BY THE COMPANY</a:t>
            </a:r>
          </a:p>
          <a:p>
            <a:pPr eaLnBrk="1" hangingPunct="1"/>
            <a:endParaRPr lang="en-US" dirty="0" smtClean="0"/>
          </a:p>
        </p:txBody>
      </p:sp>
      <p:sp>
        <p:nvSpPr>
          <p:cNvPr id="106500" name="Rectangle 6"/>
          <p:cNvSpPr>
            <a:spLocks noGrp="1" noChangeArrowheads="1"/>
          </p:cNvSpPr>
          <p:nvPr>
            <p:ph sz="quarter" idx="2"/>
          </p:nvPr>
        </p:nvSpPr>
        <p:spPr>
          <a:xfrm>
            <a:off x="4933950" y="1447800"/>
            <a:ext cx="3749675" cy="4572000"/>
          </a:xfrm>
        </p:spPr>
        <p:txBody>
          <a:bodyPr/>
          <a:lstStyle/>
          <a:p>
            <a:pPr eaLnBrk="1" hangingPunct="1"/>
            <a:r>
              <a:rPr lang="en-US" dirty="0" smtClean="0"/>
              <a:t>WORKERS HAD TO SHOP AT COMPANY STORE (MONOPOLY)</a:t>
            </a:r>
          </a:p>
          <a:p>
            <a:pPr eaLnBrk="1" hangingPunct="1"/>
            <a:endParaRPr lang="en-US" dirty="0" smtClean="0"/>
          </a:p>
          <a:p>
            <a:pPr eaLnBrk="1" hangingPunct="1"/>
            <a:r>
              <a:rPr lang="en-US" dirty="0" smtClean="0"/>
              <a:t>IF YOU LOST YOUR JOB YOU LOST YOUR HOME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Progressives and Society </a:t>
            </a:r>
          </a:p>
        </p:txBody>
      </p:sp>
      <p:sp>
        <p:nvSpPr>
          <p:cNvPr id="27651" name="Content Placeholder 2"/>
          <p:cNvSpPr>
            <a:spLocks noGrp="1"/>
          </p:cNvSpPr>
          <p:nvPr>
            <p:ph sz="quarter" idx="1"/>
          </p:nvPr>
        </p:nvSpPr>
        <p:spPr>
          <a:xfrm>
            <a:off x="457200" y="1600200"/>
            <a:ext cx="7467600" cy="4873625"/>
          </a:xfrm>
        </p:spPr>
        <p:txBody>
          <a:bodyPr/>
          <a:lstStyle/>
          <a:p>
            <a:pPr eaLnBrk="1" hangingPunct="1">
              <a:buFont typeface="Arial" pitchFamily="34" charset="0"/>
              <a:buNone/>
            </a:pPr>
            <a:r>
              <a:rPr lang="en-US" smtClean="0"/>
              <a:t>Progressives promoted laws to improves living conditions, public health and schools</a:t>
            </a:r>
          </a:p>
          <a:p>
            <a:pPr eaLnBrk="1" hangingPunct="1">
              <a:buFont typeface="Arial" pitchFamily="34" charset="0"/>
              <a:buNone/>
            </a:pPr>
            <a:r>
              <a:rPr lang="en-US" smtClean="0"/>
              <a:t>Some felt that Christianity should be the substance in which the reforms are based on</a:t>
            </a:r>
          </a:p>
          <a:p>
            <a:pPr eaLnBrk="1" hangingPunct="1">
              <a:buFont typeface="Arial" pitchFamily="34" charset="0"/>
              <a:buNone/>
            </a:pPr>
            <a:r>
              <a:rPr lang="en-US" smtClean="0"/>
              <a:t>Walter Rauschenbusch (WR) was one of these</a:t>
            </a:r>
          </a:p>
          <a:p>
            <a:pPr eaLnBrk="1" hangingPunct="1">
              <a:buFont typeface="Arial" pitchFamily="34" charset="0"/>
              <a:buNone/>
            </a:pPr>
            <a:r>
              <a:rPr lang="en-US" smtClean="0"/>
              <a:t>WR blended the idea of German socialism and American Progressivism into his own plan for building a better society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CONTINUED </a:t>
            </a:r>
            <a:br>
              <a:rPr lang="en-US" dirty="0" smtClean="0"/>
            </a:br>
            <a:endParaRPr lang="en-US" dirty="0" smtClean="0"/>
          </a:p>
        </p:txBody>
      </p:sp>
      <p:sp>
        <p:nvSpPr>
          <p:cNvPr id="107523" name="Rectangle 3"/>
          <p:cNvSpPr>
            <a:spLocks noGrp="1" noChangeArrowheads="1"/>
          </p:cNvSpPr>
          <p:nvPr>
            <p:ph sz="quarter" idx="1"/>
          </p:nvPr>
        </p:nvSpPr>
        <p:spPr/>
        <p:txBody>
          <a:bodyPr/>
          <a:lstStyle/>
          <a:p>
            <a:pPr eaLnBrk="1" hangingPunct="1"/>
            <a:r>
              <a:rPr lang="en-US" dirty="0" smtClean="0"/>
              <a:t>WERE OFTEN SEGREGATED BY RACE </a:t>
            </a:r>
          </a:p>
          <a:p>
            <a:pPr eaLnBrk="1" hangingPunct="1"/>
            <a:endParaRPr lang="en-US" dirty="0" smtClean="0"/>
          </a:p>
          <a:p>
            <a:pPr eaLnBrk="1" hangingPunct="1"/>
            <a:r>
              <a:rPr lang="en-US" dirty="0" smtClean="0"/>
              <a:t>POORLY BUILT </a:t>
            </a:r>
          </a:p>
          <a:p>
            <a:pPr eaLnBrk="1" hangingPunct="1"/>
            <a:endParaRPr lang="en-US" dirty="0" smtClean="0"/>
          </a:p>
          <a:p>
            <a:pPr eaLnBrk="1" hangingPunct="1"/>
            <a:r>
              <a:rPr lang="en-US" dirty="0" smtClean="0"/>
              <a:t>WOULD TYPICALLY HAVE CHURCHES, BUT FEW OTHER PLACES TO MEET</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title"/>
          </p:nvPr>
        </p:nvSpPr>
        <p:spPr/>
        <p:txBody>
          <a:bodyPr/>
          <a:lstStyle/>
          <a:p>
            <a:pPr eaLnBrk="1" hangingPunct="1"/>
            <a:r>
              <a:rPr lang="en-US" dirty="0" smtClean="0"/>
              <a:t>HAVE NOTS</a:t>
            </a:r>
          </a:p>
        </p:txBody>
      </p:sp>
      <p:sp>
        <p:nvSpPr>
          <p:cNvPr id="108547" name="Rectangle 8"/>
          <p:cNvSpPr>
            <a:spLocks noGrp="1" noChangeArrowheads="1"/>
          </p:cNvSpPr>
          <p:nvPr>
            <p:ph sz="quarter" idx="1"/>
          </p:nvPr>
        </p:nvSpPr>
        <p:spPr/>
        <p:txBody>
          <a:bodyPr/>
          <a:lstStyle/>
          <a:p>
            <a:pPr eaLnBrk="1" hangingPunct="1"/>
            <a:endParaRPr lang="en-US" dirty="0" smtClean="0"/>
          </a:p>
        </p:txBody>
      </p:sp>
      <p:pic>
        <p:nvPicPr>
          <p:cNvPr id="108548" name="Picture 6" descr="levy"/>
          <p:cNvPicPr>
            <a:picLocks noChangeAspect="1" noChangeArrowheads="1"/>
          </p:cNvPicPr>
          <p:nvPr/>
        </p:nvPicPr>
        <p:blipFill>
          <a:blip r:embed="rId2" cstate="print"/>
          <a:srcRect/>
          <a:stretch>
            <a:fillRect/>
          </a:stretch>
        </p:blipFill>
        <p:spPr bwMode="auto">
          <a:xfrm>
            <a:off x="457200" y="1524000"/>
            <a:ext cx="8153400" cy="4573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title"/>
          </p:nvPr>
        </p:nvSpPr>
        <p:spPr/>
        <p:txBody>
          <a:bodyPr/>
          <a:lstStyle/>
          <a:p>
            <a:pPr eaLnBrk="1" hangingPunct="1"/>
            <a:r>
              <a:rPr lang="en-US" dirty="0" smtClean="0"/>
              <a:t>HAVES </a:t>
            </a:r>
          </a:p>
        </p:txBody>
      </p:sp>
      <p:sp>
        <p:nvSpPr>
          <p:cNvPr id="109571" name="Rectangle 8"/>
          <p:cNvSpPr>
            <a:spLocks noGrp="1" noChangeArrowheads="1"/>
          </p:cNvSpPr>
          <p:nvPr>
            <p:ph sz="quarter" idx="1"/>
          </p:nvPr>
        </p:nvSpPr>
        <p:spPr/>
        <p:txBody>
          <a:bodyPr/>
          <a:lstStyle/>
          <a:p>
            <a:pPr eaLnBrk="1" hangingPunct="1"/>
            <a:endParaRPr lang="en-US" dirty="0" smtClean="0"/>
          </a:p>
        </p:txBody>
      </p:sp>
      <p:pic>
        <p:nvPicPr>
          <p:cNvPr id="109572" name="Picture 6" descr="keen"/>
          <p:cNvPicPr>
            <a:picLocks noChangeAspect="1" noChangeArrowheads="1"/>
          </p:cNvPicPr>
          <p:nvPr/>
        </p:nvPicPr>
        <p:blipFill>
          <a:blip r:embed="rId2" cstate="print"/>
          <a:srcRect/>
          <a:stretch>
            <a:fillRect/>
          </a:stretch>
        </p:blipFill>
        <p:spPr bwMode="auto">
          <a:xfrm>
            <a:off x="457200" y="1524000"/>
            <a:ext cx="8153400" cy="4679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p:nvPr>
        </p:nvSpPr>
        <p:spPr/>
        <p:txBody>
          <a:bodyPr/>
          <a:lstStyle/>
          <a:p>
            <a:pPr eaLnBrk="1" hangingPunct="1"/>
            <a:endParaRPr lang="en-US" dirty="0" smtClean="0"/>
          </a:p>
        </p:txBody>
      </p:sp>
      <p:pic>
        <p:nvPicPr>
          <p:cNvPr id="110595" name="Picture 6" descr="roda"/>
          <p:cNvPicPr>
            <a:picLocks noChangeAspect="1" noChangeArrowheads="1"/>
          </p:cNvPicPr>
          <p:nvPr/>
        </p:nvPicPr>
        <p:blipFill>
          <a:blip r:embed="rId2" cstate="print"/>
          <a:srcRect/>
          <a:stretch>
            <a:fillRect/>
          </a:stretch>
        </p:blipFill>
        <p:spPr bwMode="auto">
          <a:xfrm>
            <a:off x="457200" y="304800"/>
            <a:ext cx="8153400" cy="5881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p:nvPr>
        </p:nvSpPr>
        <p:spPr/>
        <p:txBody>
          <a:bodyPr/>
          <a:lstStyle/>
          <a:p>
            <a:pPr eaLnBrk="1" hangingPunct="1"/>
            <a:endParaRPr lang="en-US" dirty="0" smtClean="0"/>
          </a:p>
        </p:txBody>
      </p:sp>
      <p:pic>
        <p:nvPicPr>
          <p:cNvPr id="111619" name="Picture 8" descr="hellhouse"/>
          <p:cNvPicPr>
            <a:picLocks noChangeAspect="1" noChangeArrowheads="1"/>
          </p:cNvPicPr>
          <p:nvPr/>
        </p:nvPicPr>
        <p:blipFill>
          <a:blip r:embed="rId2" cstate="print"/>
          <a:srcRect/>
          <a:stretch>
            <a:fillRect/>
          </a:stretch>
        </p:blipFill>
        <p:spPr bwMode="auto">
          <a:xfrm>
            <a:off x="457200" y="304800"/>
            <a:ext cx="8153400" cy="5715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smtClean="0"/>
              <a:t>Coal Creek Labor Saga</a:t>
            </a:r>
          </a:p>
        </p:txBody>
      </p:sp>
      <p:pic>
        <p:nvPicPr>
          <p:cNvPr id="138243" name="Picture 4" descr="http://www.orgsites.com/tn/briceville-public-library/f4.jpg"/>
          <p:cNvPicPr>
            <a:picLocks noChangeAspect="1" noChangeArrowheads="1"/>
          </p:cNvPicPr>
          <p:nvPr/>
        </p:nvPicPr>
        <p:blipFill>
          <a:blip r:embed="rId2" cstate="print"/>
          <a:srcRect/>
          <a:stretch>
            <a:fillRect/>
          </a:stretch>
        </p:blipFill>
        <p:spPr bwMode="auto">
          <a:xfrm>
            <a:off x="4572000" y="1828800"/>
            <a:ext cx="4549775" cy="4343400"/>
          </a:xfrm>
          <a:prstGeom prst="rect">
            <a:avLst/>
          </a:prstGeom>
          <a:noFill/>
          <a:ln w="9525">
            <a:noFill/>
            <a:miter lim="800000"/>
            <a:headEnd/>
            <a:tailEnd/>
          </a:ln>
        </p:spPr>
      </p:pic>
      <p:pic>
        <p:nvPicPr>
          <p:cNvPr id="138244" name="Picture 6" descr="http://www.shorpy.com/files/images/05467u.jpg"/>
          <p:cNvPicPr>
            <a:picLocks noChangeAspect="1" noChangeArrowheads="1"/>
          </p:cNvPicPr>
          <p:nvPr/>
        </p:nvPicPr>
        <p:blipFill>
          <a:blip r:embed="rId3" cstate="print"/>
          <a:srcRect/>
          <a:stretch>
            <a:fillRect/>
          </a:stretch>
        </p:blipFill>
        <p:spPr bwMode="auto">
          <a:xfrm>
            <a:off x="0" y="2514600"/>
            <a:ext cx="4419600" cy="31781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u="sng" dirty="0" smtClean="0"/>
              <a:t>Coal Creek War</a:t>
            </a:r>
            <a:endParaRPr lang="en-US" b="1" u="sng" dirty="0"/>
          </a:p>
        </p:txBody>
      </p:sp>
      <p:sp>
        <p:nvSpPr>
          <p:cNvPr id="3" name="Rectangle 2"/>
          <p:cNvSpPr/>
          <p:nvPr/>
        </p:nvSpPr>
        <p:spPr>
          <a:xfrm>
            <a:off x="228600" y="1600200"/>
            <a:ext cx="8382000" cy="4524315"/>
          </a:xfrm>
          <a:prstGeom prst="rect">
            <a:avLst/>
          </a:prstGeom>
        </p:spPr>
        <p:txBody>
          <a:bodyPr wrap="square">
            <a:spAutoFit/>
          </a:bodyPr>
          <a:lstStyle/>
          <a:p>
            <a:r>
              <a:rPr lang="en-US" sz="2400" dirty="0" smtClean="0"/>
              <a:t>The </a:t>
            </a:r>
            <a:r>
              <a:rPr lang="en-US" sz="2400" b="1" dirty="0" smtClean="0"/>
              <a:t>Coal Creek War</a:t>
            </a:r>
            <a:r>
              <a:rPr lang="en-US" sz="2400" dirty="0" smtClean="0"/>
              <a:t> was an armed labor uprising that took place primarily in Anderson County, in the American state of Tennessee, in the early 1890s. The struggle began in 1891 when coal mine owners in the Coal Creek watershed attempted to replace free coal miners with convicts leased out by the state government. Over a period of just over a year, the free miners continuously attacked and burned prison stockades and company buildings, hundreds of convicts were freed, and dozens of miners and militiamen were killed or wounded in small-arms skirmishes. One historian describes the conflict as "one of the most dramatic and significant episodes in all American labor history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b="1" u="sng" dirty="0" smtClean="0"/>
              <a:t>Coal Creek War</a:t>
            </a:r>
            <a:endParaRPr lang="en-US" b="1" u="sng" dirty="0"/>
          </a:p>
        </p:txBody>
      </p:sp>
      <p:sp>
        <p:nvSpPr>
          <p:cNvPr id="3" name="Rectangle 2"/>
          <p:cNvSpPr/>
          <p:nvPr/>
        </p:nvSpPr>
        <p:spPr>
          <a:xfrm>
            <a:off x="228600" y="1600200"/>
            <a:ext cx="8382000" cy="4493538"/>
          </a:xfrm>
          <a:prstGeom prst="rect">
            <a:avLst/>
          </a:prstGeom>
        </p:spPr>
        <p:txBody>
          <a:bodyPr wrap="square">
            <a:spAutoFit/>
          </a:bodyPr>
          <a:lstStyle/>
          <a:p>
            <a:r>
              <a:rPr lang="en-US" sz="2200" dirty="0" smtClean="0"/>
              <a:t>The Coal Creek War was part of a greater struggle across Tennessee against the state's controversial convict-leasing system, which allowed the state to lease its convicts to mining companies to compete with free labor. The outbreak of the conflict touched off a partisan media firestorm between the miners' supporters and detractors, and brought the issue of convict leasing to the public eye. Although the uprising essentially ended with the arrests of hundreds of miners in 1892, the publicity it generated led to the downfall of Governor John P. Buchanan, and forced the state to reconsider the convict-leasing system. In 1896, when its convict-lease contracts expired, Tennessee's state government refused to renew them, making it one of the first Southern states to end the controversial practice.</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a:xfrm>
            <a:off x="685800" y="-152400"/>
            <a:ext cx="7772400" cy="1143000"/>
          </a:xfrm>
        </p:spPr>
        <p:txBody>
          <a:bodyPr/>
          <a:lstStyle/>
          <a:p>
            <a:r>
              <a:rPr lang="en-US" altLang="en-US" sz="6000" b="1"/>
              <a:t>Reaction of Employers</a:t>
            </a:r>
          </a:p>
        </p:txBody>
      </p:sp>
      <p:sp>
        <p:nvSpPr>
          <p:cNvPr id="669699" name="Rectangle 3"/>
          <p:cNvSpPr>
            <a:spLocks noGrp="1" noChangeArrowheads="1"/>
          </p:cNvSpPr>
          <p:nvPr>
            <p:ph type="body" idx="1"/>
          </p:nvPr>
        </p:nvSpPr>
        <p:spPr>
          <a:xfrm>
            <a:off x="0" y="1066800"/>
            <a:ext cx="9144000" cy="4114800"/>
          </a:xfrm>
        </p:spPr>
        <p:txBody>
          <a:bodyPr/>
          <a:lstStyle/>
          <a:p>
            <a:pPr marL="0" indent="0">
              <a:lnSpc>
                <a:spcPct val="75000"/>
              </a:lnSpc>
              <a:spcBef>
                <a:spcPct val="30000"/>
              </a:spcBef>
              <a:buFontTx/>
              <a:buNone/>
            </a:pPr>
            <a:r>
              <a:rPr lang="en-US" altLang="en-US" b="1">
                <a:solidFill>
                  <a:srgbClr val="0000CC"/>
                </a:solidFill>
                <a:latin typeface="Georgia" pitchFamily="18" charset="0"/>
              </a:rPr>
              <a:t>Employers hated &amp; feared unions.  Why?</a:t>
            </a:r>
          </a:p>
          <a:p>
            <a:pPr marL="0" indent="0">
              <a:lnSpc>
                <a:spcPct val="75000"/>
              </a:lnSpc>
              <a:spcBef>
                <a:spcPct val="30000"/>
              </a:spcBef>
              <a:buClr>
                <a:srgbClr val="006666"/>
              </a:buClr>
              <a:buSzPct val="85000"/>
              <a:buFont typeface="Wingdings" pitchFamily="2" charset="2"/>
              <a:buChar char="v"/>
            </a:pPr>
            <a:r>
              <a:rPr lang="en-US" altLang="en-US" sz="2800">
                <a:latin typeface="Georgia" pitchFamily="18" charset="0"/>
              </a:rPr>
              <a:t>European influences of socialism</a:t>
            </a:r>
          </a:p>
          <a:p>
            <a:pPr marL="0" indent="0">
              <a:lnSpc>
                <a:spcPct val="75000"/>
              </a:lnSpc>
              <a:spcBef>
                <a:spcPct val="30000"/>
              </a:spcBef>
              <a:buClr>
                <a:srgbClr val="006666"/>
              </a:buClr>
              <a:buSzPct val="85000"/>
              <a:buFont typeface="Wingdings" pitchFamily="2" charset="2"/>
              <a:buChar char="v"/>
            </a:pPr>
            <a:r>
              <a:rPr lang="en-US" altLang="en-US" sz="2800">
                <a:latin typeface="Georgia" pitchFamily="18" charset="0"/>
              </a:rPr>
              <a:t>Labor strikes always tended to be violent.</a:t>
            </a:r>
            <a:br>
              <a:rPr lang="en-US" altLang="en-US" sz="2800">
                <a:latin typeface="Georgia" pitchFamily="18" charset="0"/>
              </a:rPr>
            </a:br>
            <a:endParaRPr lang="en-US" altLang="en-US" sz="2800">
              <a:latin typeface="Georgia" pitchFamily="18" charset="0"/>
            </a:endParaRPr>
          </a:p>
          <a:p>
            <a:pPr marL="0" indent="0">
              <a:lnSpc>
                <a:spcPct val="75000"/>
              </a:lnSpc>
              <a:spcBef>
                <a:spcPct val="30000"/>
              </a:spcBef>
              <a:buFontTx/>
              <a:buNone/>
            </a:pPr>
            <a:r>
              <a:rPr lang="en-US" altLang="en-US" b="1">
                <a:solidFill>
                  <a:srgbClr val="A50021"/>
                </a:solidFill>
                <a:latin typeface="Georgia" pitchFamily="18" charset="0"/>
              </a:rPr>
              <a:t>Some took steps to stop unions, such as:</a:t>
            </a:r>
          </a:p>
          <a:p>
            <a:pPr marL="0" indent="0">
              <a:lnSpc>
                <a:spcPct val="75000"/>
              </a:lnSpc>
              <a:spcBef>
                <a:spcPct val="30000"/>
              </a:spcBef>
              <a:buClr>
                <a:srgbClr val="006666"/>
              </a:buClr>
              <a:buSzPct val="90000"/>
              <a:buFont typeface="Wingdings" pitchFamily="2" charset="2"/>
              <a:buChar char="v"/>
            </a:pPr>
            <a:r>
              <a:rPr lang="en-US" altLang="en-US" sz="2800">
                <a:latin typeface="Georgia" pitchFamily="18" charset="0"/>
              </a:rPr>
              <a:t>forbidding union meetings</a:t>
            </a:r>
          </a:p>
          <a:p>
            <a:pPr marL="0" indent="0">
              <a:lnSpc>
                <a:spcPct val="75000"/>
              </a:lnSpc>
              <a:spcBef>
                <a:spcPct val="30000"/>
              </a:spcBef>
              <a:buClr>
                <a:srgbClr val="006666"/>
              </a:buClr>
              <a:buSzPct val="90000"/>
              <a:buFont typeface="Wingdings" pitchFamily="2" charset="2"/>
              <a:buChar char="v"/>
            </a:pPr>
            <a:r>
              <a:rPr lang="en-US" altLang="en-US" sz="2800">
                <a:latin typeface="Georgia" pitchFamily="18" charset="0"/>
              </a:rPr>
              <a:t>firing union organizers</a:t>
            </a:r>
          </a:p>
          <a:p>
            <a:pPr marL="0" indent="0">
              <a:lnSpc>
                <a:spcPct val="75000"/>
              </a:lnSpc>
              <a:spcBef>
                <a:spcPct val="30000"/>
              </a:spcBef>
              <a:buClr>
                <a:srgbClr val="006666"/>
              </a:buClr>
              <a:buSzPct val="90000"/>
              <a:buFont typeface="Wingdings" pitchFamily="2" charset="2"/>
              <a:buChar char="v"/>
            </a:pPr>
            <a:r>
              <a:rPr lang="en-US" altLang="en-US" sz="2800">
                <a:latin typeface="Georgia" pitchFamily="18" charset="0"/>
              </a:rPr>
              <a:t>forcing new employees to sign “</a:t>
            </a:r>
            <a:r>
              <a:rPr lang="en-US" altLang="en-US" sz="2800" b="1" i="1" u="sng">
                <a:latin typeface="Georgia" pitchFamily="18" charset="0"/>
              </a:rPr>
              <a:t>yellow dog</a:t>
            </a:r>
            <a:r>
              <a:rPr lang="en-US" altLang="en-US" sz="2800">
                <a:latin typeface="Georgia" pitchFamily="18" charset="0"/>
              </a:rPr>
              <a:t>” contracts, making them promise never to join a union or participate in a strike</a:t>
            </a:r>
          </a:p>
          <a:p>
            <a:pPr marL="0" indent="0">
              <a:lnSpc>
                <a:spcPct val="75000"/>
              </a:lnSpc>
              <a:spcBef>
                <a:spcPct val="30000"/>
              </a:spcBef>
              <a:buClr>
                <a:srgbClr val="006666"/>
              </a:buClr>
              <a:buSzPct val="90000"/>
              <a:buFont typeface="Wingdings" pitchFamily="2" charset="2"/>
              <a:buChar char="v"/>
            </a:pPr>
            <a:r>
              <a:rPr lang="en-US" altLang="en-US" sz="2800">
                <a:latin typeface="Georgia" pitchFamily="18" charset="0"/>
              </a:rPr>
              <a:t>refusing to </a:t>
            </a:r>
            <a:r>
              <a:rPr lang="en-US" altLang="en-US" sz="2800" b="1" i="1" u="sng">
                <a:latin typeface="Georgia" pitchFamily="18" charset="0"/>
              </a:rPr>
              <a:t>bargain collectively</a:t>
            </a:r>
            <a:r>
              <a:rPr lang="en-US" altLang="en-US" sz="2800">
                <a:latin typeface="Georgia" pitchFamily="18" charset="0"/>
              </a:rPr>
              <a:t> when strikes did occur</a:t>
            </a:r>
          </a:p>
          <a:p>
            <a:pPr marL="0" indent="0">
              <a:lnSpc>
                <a:spcPct val="75000"/>
              </a:lnSpc>
              <a:spcBef>
                <a:spcPct val="30000"/>
              </a:spcBef>
              <a:buClr>
                <a:srgbClr val="006666"/>
              </a:buClr>
              <a:buSzPct val="90000"/>
              <a:buFont typeface="Wingdings" pitchFamily="2" charset="2"/>
              <a:buChar char="v"/>
            </a:pPr>
            <a:r>
              <a:rPr lang="en-US" altLang="en-US" sz="2800">
                <a:latin typeface="Georgia" pitchFamily="18" charset="0"/>
              </a:rPr>
              <a:t>refusing to recognize unions as their workers’ legitimate representatives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Effect transition="in" filter="box(in)">
                                      <p:cBhvr>
                                        <p:cTn id="7" dur="500"/>
                                        <p:tgtEl>
                                          <p:spTgt spid="66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69699">
                                            <p:txEl>
                                              <p:pRg st="1" end="1"/>
                                            </p:txEl>
                                          </p:spTgt>
                                        </p:tgtEl>
                                        <p:attrNameLst>
                                          <p:attrName>style.visibility</p:attrName>
                                        </p:attrNameLst>
                                      </p:cBhvr>
                                      <p:to>
                                        <p:strVal val="visible"/>
                                      </p:to>
                                    </p:set>
                                    <p:animEffect transition="in" filter="box(in)">
                                      <p:cBhvr>
                                        <p:cTn id="12" dur="500"/>
                                        <p:tgtEl>
                                          <p:spTgt spid="6696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69699">
                                            <p:txEl>
                                              <p:pRg st="2" end="2"/>
                                            </p:txEl>
                                          </p:spTgt>
                                        </p:tgtEl>
                                        <p:attrNameLst>
                                          <p:attrName>style.visibility</p:attrName>
                                        </p:attrNameLst>
                                      </p:cBhvr>
                                      <p:to>
                                        <p:strVal val="visible"/>
                                      </p:to>
                                    </p:set>
                                    <p:animEffect transition="in" filter="box(in)">
                                      <p:cBhvr>
                                        <p:cTn id="17" dur="500"/>
                                        <p:tgtEl>
                                          <p:spTgt spid="6696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69699">
                                            <p:txEl>
                                              <p:pRg st="3" end="3"/>
                                            </p:txEl>
                                          </p:spTgt>
                                        </p:tgtEl>
                                        <p:attrNameLst>
                                          <p:attrName>style.visibility</p:attrName>
                                        </p:attrNameLst>
                                      </p:cBhvr>
                                      <p:to>
                                        <p:strVal val="visible"/>
                                      </p:to>
                                    </p:set>
                                    <p:animEffect transition="in" filter="box(in)">
                                      <p:cBhvr>
                                        <p:cTn id="22" dur="500"/>
                                        <p:tgtEl>
                                          <p:spTgt spid="6696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69699">
                                            <p:txEl>
                                              <p:pRg st="4" end="4"/>
                                            </p:txEl>
                                          </p:spTgt>
                                        </p:tgtEl>
                                        <p:attrNameLst>
                                          <p:attrName>style.visibility</p:attrName>
                                        </p:attrNameLst>
                                      </p:cBhvr>
                                      <p:to>
                                        <p:strVal val="visible"/>
                                      </p:to>
                                    </p:set>
                                    <p:animEffect transition="in" filter="box(in)">
                                      <p:cBhvr>
                                        <p:cTn id="27" dur="500"/>
                                        <p:tgtEl>
                                          <p:spTgt spid="6696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69699">
                                            <p:txEl>
                                              <p:pRg st="5" end="5"/>
                                            </p:txEl>
                                          </p:spTgt>
                                        </p:tgtEl>
                                        <p:attrNameLst>
                                          <p:attrName>style.visibility</p:attrName>
                                        </p:attrNameLst>
                                      </p:cBhvr>
                                      <p:to>
                                        <p:strVal val="visible"/>
                                      </p:to>
                                    </p:set>
                                    <p:animEffect transition="in" filter="box(in)">
                                      <p:cBhvr>
                                        <p:cTn id="32" dur="500"/>
                                        <p:tgtEl>
                                          <p:spTgt spid="6696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69699">
                                            <p:txEl>
                                              <p:pRg st="6" end="6"/>
                                            </p:txEl>
                                          </p:spTgt>
                                        </p:tgtEl>
                                        <p:attrNameLst>
                                          <p:attrName>style.visibility</p:attrName>
                                        </p:attrNameLst>
                                      </p:cBhvr>
                                      <p:to>
                                        <p:strVal val="visible"/>
                                      </p:to>
                                    </p:set>
                                    <p:animEffect transition="in" filter="box(in)">
                                      <p:cBhvr>
                                        <p:cTn id="37" dur="500"/>
                                        <p:tgtEl>
                                          <p:spTgt spid="6696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69699">
                                            <p:txEl>
                                              <p:pRg st="7" end="7"/>
                                            </p:txEl>
                                          </p:spTgt>
                                        </p:tgtEl>
                                        <p:attrNameLst>
                                          <p:attrName>style.visibility</p:attrName>
                                        </p:attrNameLst>
                                      </p:cBhvr>
                                      <p:to>
                                        <p:strVal val="visible"/>
                                      </p:to>
                                    </p:set>
                                    <p:animEffect transition="in" filter="box(in)">
                                      <p:cBhvr>
                                        <p:cTn id="42" dur="500"/>
                                        <p:tgtEl>
                                          <p:spTgt spid="6696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69699">
                                            <p:txEl>
                                              <p:pRg st="8" end="8"/>
                                            </p:txEl>
                                          </p:spTgt>
                                        </p:tgtEl>
                                        <p:attrNameLst>
                                          <p:attrName>style.visibility</p:attrName>
                                        </p:attrNameLst>
                                      </p:cBhvr>
                                      <p:to>
                                        <p:strVal val="visible"/>
                                      </p:to>
                                    </p:set>
                                    <p:animEffect transition="in" filter="box(in)">
                                      <p:cBhvr>
                                        <p:cTn id="47" dur="500"/>
                                        <p:tgtEl>
                                          <p:spTgt spid="66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Grp="1" noChangeArrowheads="1"/>
          </p:cNvSpPr>
          <p:nvPr>
            <p:ph type="title"/>
          </p:nvPr>
        </p:nvSpPr>
        <p:spPr/>
        <p:txBody>
          <a:bodyPr/>
          <a:lstStyle/>
          <a:p>
            <a:pPr eaLnBrk="1" hangingPunct="1"/>
            <a:r>
              <a:rPr lang="en-US" smtClean="0"/>
              <a:t>What Do You Think?</a:t>
            </a:r>
          </a:p>
        </p:txBody>
      </p:sp>
      <p:sp>
        <p:nvSpPr>
          <p:cNvPr id="133123" name="Rectangle 5"/>
          <p:cNvSpPr>
            <a:spLocks noGrp="1" noChangeArrowheads="1"/>
          </p:cNvSpPr>
          <p:nvPr>
            <p:ph sz="quarter" idx="1"/>
          </p:nvPr>
        </p:nvSpPr>
        <p:spPr>
          <a:xfrm>
            <a:off x="914400" y="1447800"/>
            <a:ext cx="3749675" cy="4572000"/>
          </a:xfrm>
        </p:spPr>
        <p:txBody>
          <a:bodyPr/>
          <a:lstStyle/>
          <a:p>
            <a:pPr eaLnBrk="1" hangingPunct="1">
              <a:lnSpc>
                <a:spcPct val="90000"/>
              </a:lnSpc>
            </a:pPr>
            <a:r>
              <a:rPr lang="en-US" smtClean="0"/>
              <a:t>Are Unions helpful?</a:t>
            </a:r>
          </a:p>
          <a:p>
            <a:pPr eaLnBrk="1" hangingPunct="1">
              <a:lnSpc>
                <a:spcPct val="90000"/>
              </a:lnSpc>
            </a:pPr>
            <a:endParaRPr lang="en-US" smtClean="0"/>
          </a:p>
          <a:p>
            <a:pPr eaLnBrk="1" hangingPunct="1">
              <a:lnSpc>
                <a:spcPct val="90000"/>
              </a:lnSpc>
            </a:pPr>
            <a:r>
              <a:rPr lang="en-US" smtClean="0"/>
              <a:t>Do they have a place in the American economic realm?</a:t>
            </a:r>
          </a:p>
          <a:p>
            <a:pPr eaLnBrk="1" hangingPunct="1">
              <a:lnSpc>
                <a:spcPct val="90000"/>
              </a:lnSpc>
            </a:pPr>
            <a:endParaRPr lang="en-US" smtClean="0"/>
          </a:p>
          <a:p>
            <a:pPr eaLnBrk="1" hangingPunct="1">
              <a:lnSpc>
                <a:spcPct val="90000"/>
              </a:lnSpc>
            </a:pPr>
            <a:r>
              <a:rPr lang="en-US" smtClean="0"/>
              <a:t>Would you go on strike to gain better wages? </a:t>
            </a:r>
          </a:p>
        </p:txBody>
      </p:sp>
      <p:sp>
        <p:nvSpPr>
          <p:cNvPr id="133124" name="Rectangle 6"/>
          <p:cNvSpPr>
            <a:spLocks noGrp="1" noChangeArrowheads="1"/>
          </p:cNvSpPr>
          <p:nvPr>
            <p:ph sz="quarter" idx="2"/>
          </p:nvPr>
        </p:nvSpPr>
        <p:spPr>
          <a:xfrm>
            <a:off x="4933950" y="1447800"/>
            <a:ext cx="3749675" cy="4572000"/>
          </a:xfrm>
        </p:spPr>
        <p:txBody>
          <a:bodyPr/>
          <a:lstStyle/>
          <a:p>
            <a:pPr eaLnBrk="1" hangingPunct="1">
              <a:lnSpc>
                <a:spcPct val="90000"/>
              </a:lnSpc>
            </a:pPr>
            <a:r>
              <a:rPr lang="en-US" smtClean="0"/>
              <a:t>Or do you believe unions are nothing but socialist scum?</a:t>
            </a:r>
          </a:p>
          <a:p>
            <a:pPr eaLnBrk="1" hangingPunct="1">
              <a:lnSpc>
                <a:spcPct val="90000"/>
              </a:lnSpc>
            </a:pPr>
            <a:r>
              <a:rPr lang="en-US" smtClean="0"/>
              <a:t>In today’s world workers are given good wages without unions</a:t>
            </a:r>
          </a:p>
          <a:p>
            <a:pPr eaLnBrk="1" hangingPunct="1">
              <a:lnSpc>
                <a:spcPct val="90000"/>
              </a:lnSpc>
            </a:pPr>
            <a:r>
              <a:rPr lang="en-US" smtClean="0"/>
              <a:t>Strikers should lose their jobs the second they walk out</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7797800" cy="1039813"/>
          </a:xfrm>
          <a:extLst/>
        </p:spPr>
        <p:txBody>
          <a:bodyPr rtlCol="0">
            <a:noAutofit/>
          </a:bodyPr>
          <a:lstStyle/>
          <a:p>
            <a:pPr eaLnBrk="1" fontAlgn="auto" hangingPunct="1">
              <a:spcAft>
                <a:spcPts val="0"/>
              </a:spcAft>
              <a:defRPr/>
            </a:pPr>
            <a:r>
              <a:rPr lang="en-US" sz="5400" b="1" u="sng" dirty="0">
                <a:solidFill>
                  <a:srgbClr val="FFFFFF"/>
                </a:solidFill>
                <a:effectLst>
                  <a:innerShdw blurRad="38100">
                    <a:schemeClr val="tx1">
                      <a:lumMod val="85000"/>
                    </a:schemeClr>
                  </a:innerShdw>
                </a:effectLst>
              </a:rPr>
              <a:t>Social Gospel</a:t>
            </a:r>
          </a:p>
        </p:txBody>
      </p:sp>
      <p:sp>
        <p:nvSpPr>
          <p:cNvPr id="28675" name="Content Placeholder 2"/>
          <p:cNvSpPr>
            <a:spLocks noGrp="1"/>
          </p:cNvSpPr>
          <p:nvPr>
            <p:ph idx="4294967295"/>
          </p:nvPr>
        </p:nvSpPr>
        <p:spPr>
          <a:xfrm>
            <a:off x="0" y="1143000"/>
            <a:ext cx="9144000" cy="4525963"/>
          </a:xfrm>
        </p:spPr>
        <p:txBody>
          <a:bodyPr/>
          <a:lstStyle/>
          <a:p>
            <a:pPr eaLnBrk="1" hangingPunct="1"/>
            <a:r>
              <a:rPr lang="en-US" sz="3200" b="1" smtClean="0"/>
              <a:t>First presented by Baptist minister Walter Rauschenbusch; states that by following the Bible’s teachings about charity and justice people could make society “the kingdom of God”.</a:t>
            </a:r>
          </a:p>
        </p:txBody>
      </p:sp>
      <p:pic>
        <p:nvPicPr>
          <p:cNvPr id="28676" name="Picture 5" descr="http://tbn3.google.com/images?q=tbn:E-eD7tfucPo2HM:http://spider.georgetowncollege.edu/htallant/courses/his338/students/kpotter/walter.jpg">
            <a:hlinkClick r:id="rId2"/>
          </p:cNvPr>
          <p:cNvPicPr>
            <a:picLocks noChangeAspect="1" noChangeArrowheads="1"/>
          </p:cNvPicPr>
          <p:nvPr/>
        </p:nvPicPr>
        <p:blipFill>
          <a:blip r:embed="rId3" cstate="print"/>
          <a:srcRect/>
          <a:stretch>
            <a:fillRect/>
          </a:stretch>
        </p:blipFill>
        <p:spPr bwMode="auto">
          <a:xfrm>
            <a:off x="7620000" y="152400"/>
            <a:ext cx="1211263" cy="1035050"/>
          </a:xfrm>
          <a:prstGeom prst="rect">
            <a:avLst/>
          </a:prstGeom>
          <a:noFill/>
          <a:ln w="9525">
            <a:noFill/>
            <a:miter lim="800000"/>
            <a:headEnd/>
            <a:tailEnd/>
          </a:ln>
        </p:spPr>
      </p:pic>
      <p:sp>
        <p:nvSpPr>
          <p:cNvPr id="28677" name="TextBox 4"/>
          <p:cNvSpPr txBox="1">
            <a:spLocks noChangeArrowheads="1"/>
          </p:cNvSpPr>
          <p:nvPr/>
        </p:nvSpPr>
        <p:spPr bwMode="auto">
          <a:xfrm>
            <a:off x="0" y="5791200"/>
            <a:ext cx="9144000" cy="923925"/>
          </a:xfrm>
          <a:prstGeom prst="rect">
            <a:avLst/>
          </a:prstGeom>
          <a:noFill/>
          <a:ln w="9525">
            <a:noFill/>
            <a:miter lim="800000"/>
            <a:headEnd/>
            <a:tailEnd/>
          </a:ln>
        </p:spPr>
        <p:txBody>
          <a:bodyPr>
            <a:spAutoFit/>
          </a:bodyPr>
          <a:lstStyle/>
          <a:p>
            <a:r>
              <a:rPr lang="en-US" b="1"/>
              <a:t>Closure Question #2: Describe Walter Rauschenbusch’s ideas about Social Gospel and the Progressive Movement. (At least 1 sentence) </a:t>
            </a:r>
          </a:p>
          <a:p>
            <a:endParaRPr lang="en-US"/>
          </a:p>
        </p:txBody>
      </p:sp>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mtClean="0"/>
              <a:t>US.16</a:t>
            </a:r>
          </a:p>
        </p:txBody>
      </p:sp>
      <p:sp>
        <p:nvSpPr>
          <p:cNvPr id="140291" name="Rectangle 3"/>
          <p:cNvSpPr>
            <a:spLocks noGrp="1" noChangeArrowheads="1"/>
          </p:cNvSpPr>
          <p:nvPr>
            <p:ph sz="quarter" idx="1"/>
          </p:nvPr>
        </p:nvSpPr>
        <p:spPr/>
        <p:txBody>
          <a:bodyPr/>
          <a:lstStyle/>
          <a:p>
            <a:pPr eaLnBrk="1" hangingPunct="1"/>
            <a:r>
              <a:rPr lang="en-US" smtClean="0"/>
              <a:t>Citing textual evidence as appropriate, explain the significant roles played by muckrakers and progressive idealists, including Robert La Follette, Theodore Roosevelt, Ida Tarbell, Lincoln Steffens, and Upton Sinclair.</a:t>
            </a:r>
          </a:p>
        </p:txBody>
      </p:sp>
    </p:spTree>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Problems America Faced in 1900</a:t>
            </a:r>
            <a:endParaRPr lang="en-US" dirty="0"/>
          </a:p>
        </p:txBody>
      </p:sp>
      <p:sp>
        <p:nvSpPr>
          <p:cNvPr id="66563" name="Content Placeholder 2"/>
          <p:cNvSpPr>
            <a:spLocks noGrp="1"/>
          </p:cNvSpPr>
          <p:nvPr>
            <p:ph sz="quarter" idx="1"/>
          </p:nvPr>
        </p:nvSpPr>
        <p:spPr>
          <a:xfrm>
            <a:off x="457200" y="1600200"/>
            <a:ext cx="7467600" cy="4873625"/>
          </a:xfrm>
        </p:spPr>
        <p:txBody>
          <a:bodyPr/>
          <a:lstStyle/>
          <a:p>
            <a:pPr eaLnBrk="1" hangingPunct="1"/>
            <a:r>
              <a:rPr lang="en-US" smtClean="0"/>
              <a:t>Increase in Crime</a:t>
            </a:r>
          </a:p>
          <a:p>
            <a:pPr eaLnBrk="1" hangingPunct="1"/>
            <a:r>
              <a:rPr lang="en-US" smtClean="0"/>
              <a:t>Big Business Consolidation</a:t>
            </a:r>
          </a:p>
          <a:p>
            <a:pPr eaLnBrk="1" hangingPunct="1"/>
            <a:r>
              <a:rPr lang="en-US" smtClean="0"/>
              <a:t>Women &amp; children in the workplace</a:t>
            </a:r>
          </a:p>
          <a:p>
            <a:pPr eaLnBrk="1" hangingPunct="1"/>
            <a:r>
              <a:rPr lang="en-US" smtClean="0"/>
              <a:t>Government Corruption</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3" name="Picture 11" descr="bosses"/>
          <p:cNvPicPr>
            <a:picLocks noChangeAspect="1" noChangeArrowheads="1"/>
          </p:cNvPicPr>
          <p:nvPr/>
        </p:nvPicPr>
        <p:blipFill>
          <a:blip r:embed="rId2" cstate="print"/>
          <a:srcRect r="5927"/>
          <a:stretch>
            <a:fillRect/>
          </a:stretch>
        </p:blipFill>
        <p:spPr bwMode="auto">
          <a:xfrm>
            <a:off x="4305300" y="1066800"/>
            <a:ext cx="4838700" cy="5191125"/>
          </a:xfrm>
          <a:prstGeom prst="rect">
            <a:avLst/>
          </a:prstGeom>
          <a:noFill/>
        </p:spPr>
      </p:pic>
      <p:pic>
        <p:nvPicPr>
          <p:cNvPr id="3087" name="Picture 15" descr="humanjunk"/>
          <p:cNvPicPr>
            <a:picLocks noChangeAspect="1" noChangeArrowheads="1"/>
          </p:cNvPicPr>
          <p:nvPr/>
        </p:nvPicPr>
        <p:blipFill>
          <a:blip r:embed="rId3" cstate="print"/>
          <a:srcRect/>
          <a:stretch>
            <a:fillRect/>
          </a:stretch>
        </p:blipFill>
        <p:spPr bwMode="auto">
          <a:xfrm>
            <a:off x="5105400" y="1076325"/>
            <a:ext cx="3419475" cy="5781675"/>
          </a:xfrm>
          <a:prstGeom prst="rect">
            <a:avLst/>
          </a:prstGeom>
          <a:noFill/>
        </p:spPr>
      </p:pic>
      <p:sp>
        <p:nvSpPr>
          <p:cNvPr id="3074"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Rise of Progressivism</a:t>
            </a:r>
          </a:p>
        </p:txBody>
      </p:sp>
      <p:sp>
        <p:nvSpPr>
          <p:cNvPr id="3075" name="Rectangle 3"/>
          <p:cNvSpPr>
            <a:spLocks noGrp="1" noChangeArrowheads="1"/>
          </p:cNvSpPr>
          <p:nvPr>
            <p:ph type="body" idx="1"/>
          </p:nvPr>
        </p:nvSpPr>
        <p:spPr>
          <a:xfrm>
            <a:off x="152400" y="914400"/>
            <a:ext cx="4038600" cy="5943600"/>
          </a:xfrm>
          <a:solidFill>
            <a:schemeClr val="tx1">
              <a:alpha val="50000"/>
            </a:schemeClr>
          </a:solidFill>
        </p:spPr>
        <p:txBody>
          <a:bodyPr/>
          <a:lstStyle/>
          <a:p>
            <a:pPr>
              <a:lnSpc>
                <a:spcPct val="80000"/>
              </a:lnSpc>
            </a:pPr>
            <a:r>
              <a:rPr lang="en-US" sz="2800">
                <a:solidFill>
                  <a:schemeClr val="bg1"/>
                </a:solidFill>
                <a:latin typeface="Sylfaen" pitchFamily="18" charset="0"/>
              </a:rPr>
              <a:t>New reformers emerge as a reaction to the nation’s rapid industrialization, immigration, and urbanization.</a:t>
            </a:r>
          </a:p>
          <a:p>
            <a:pPr lvl="1">
              <a:lnSpc>
                <a:spcPct val="80000"/>
              </a:lnSpc>
            </a:pPr>
            <a:r>
              <a:rPr lang="en-US" sz="2400" i="1">
                <a:solidFill>
                  <a:schemeClr val="bg1"/>
                </a:solidFill>
                <a:latin typeface="Sylfaen" pitchFamily="18" charset="0"/>
              </a:rPr>
              <a:t>What were the negatives of these?</a:t>
            </a:r>
          </a:p>
          <a:p>
            <a:pPr lvl="1">
              <a:lnSpc>
                <a:spcPct val="80000"/>
              </a:lnSpc>
            </a:pPr>
            <a:r>
              <a:rPr lang="en-US" sz="2400">
                <a:solidFill>
                  <a:schemeClr val="bg1"/>
                </a:solidFill>
                <a:latin typeface="Sylfaen" pitchFamily="18" charset="0"/>
              </a:rPr>
              <a:t>Believed private charity could not do enough to help.</a:t>
            </a:r>
          </a:p>
          <a:p>
            <a:pPr>
              <a:lnSpc>
                <a:spcPct val="80000"/>
              </a:lnSpc>
            </a:pPr>
            <a:r>
              <a:rPr lang="en-US" sz="2800" u="sng">
                <a:solidFill>
                  <a:schemeClr val="bg1"/>
                </a:solidFill>
                <a:latin typeface="Sylfaen" pitchFamily="18" charset="0"/>
              </a:rPr>
              <a:t>Progressive Era</a:t>
            </a:r>
            <a:endParaRPr lang="en-US" sz="2800">
              <a:solidFill>
                <a:schemeClr val="bg1"/>
              </a:solidFill>
              <a:latin typeface="Sylfaen" pitchFamily="18" charset="0"/>
            </a:endParaRPr>
          </a:p>
          <a:p>
            <a:pPr lvl="1">
              <a:lnSpc>
                <a:spcPct val="80000"/>
              </a:lnSpc>
            </a:pPr>
            <a:r>
              <a:rPr lang="en-US" sz="2400">
                <a:solidFill>
                  <a:schemeClr val="bg1"/>
                </a:solidFill>
                <a:latin typeface="Sylfaen" pitchFamily="18" charset="0"/>
              </a:rPr>
              <a:t>1890-1920</a:t>
            </a:r>
          </a:p>
          <a:p>
            <a:pPr lvl="2">
              <a:lnSpc>
                <a:spcPct val="80000"/>
              </a:lnSpc>
            </a:pPr>
            <a:r>
              <a:rPr lang="en-US" sz="2000">
                <a:solidFill>
                  <a:schemeClr val="bg1"/>
                </a:solidFill>
                <a:latin typeface="Sylfaen" pitchFamily="18" charset="0"/>
              </a:rPr>
              <a:t>Many plans produced with how to bring about progress.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 calcmode="lin" valueType="num">
                                      <p:cBhvr additive="base">
                                        <p:cTn id="7" dur="500" fill="hold"/>
                                        <p:tgtEl>
                                          <p:spTgt spid="3075">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 calcmode="lin" valueType="num">
                                      <p:cBhvr additive="base">
                                        <p:cTn id="13"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5">
                                            <p:txEl>
                                              <p:pRg st="1" end="1"/>
                                            </p:txEl>
                                          </p:spTgt>
                                        </p:tgtEl>
                                        <p:attrNameLst>
                                          <p:attrName>style.visibility</p:attrName>
                                        </p:attrNameLst>
                                      </p:cBhvr>
                                      <p:to>
                                        <p:strVal val="visible"/>
                                      </p:to>
                                    </p:set>
                                    <p:anim calcmode="lin" valueType="num">
                                      <p:cBhvr additive="base">
                                        <p:cTn id="19"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5">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087"/>
                                        </p:tgtEl>
                                        <p:attrNameLst>
                                          <p:attrName>style.visibility</p:attrName>
                                        </p:attrNameLst>
                                      </p:cBhvr>
                                      <p:to>
                                        <p:strVal val="visible"/>
                                      </p:to>
                                    </p:set>
                                    <p:anim calcmode="lin" valueType="num">
                                      <p:cBhvr additive="base">
                                        <p:cTn id="23" dur="500" fill="hold"/>
                                        <p:tgtEl>
                                          <p:spTgt spid="3087"/>
                                        </p:tgtEl>
                                        <p:attrNameLst>
                                          <p:attrName>ppt_x</p:attrName>
                                        </p:attrNameLst>
                                      </p:cBhvr>
                                      <p:tavLst>
                                        <p:tav tm="0">
                                          <p:val>
                                            <p:strVal val="1+#ppt_w/2"/>
                                          </p:val>
                                        </p:tav>
                                        <p:tav tm="100000">
                                          <p:val>
                                            <p:strVal val="#ppt_x"/>
                                          </p:val>
                                        </p:tav>
                                      </p:tavLst>
                                    </p:anim>
                                    <p:anim calcmode="lin" valueType="num">
                                      <p:cBhvr additive="base">
                                        <p:cTn id="24" dur="500" fill="hold"/>
                                        <p:tgtEl>
                                          <p:spTgt spid="308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nodeType="clickEffect">
                                  <p:stCondLst>
                                    <p:cond delay="0"/>
                                  </p:stCondLst>
                                  <p:childTnLst>
                                    <p:anim calcmode="lin" valueType="num">
                                      <p:cBhvr additive="base">
                                        <p:cTn id="28" dur="500"/>
                                        <p:tgtEl>
                                          <p:spTgt spid="3087"/>
                                        </p:tgtEl>
                                        <p:attrNameLst>
                                          <p:attrName>ppt_x</p:attrName>
                                        </p:attrNameLst>
                                      </p:cBhvr>
                                      <p:tavLst>
                                        <p:tav tm="0">
                                          <p:val>
                                            <p:strVal val="ppt_x"/>
                                          </p:val>
                                        </p:tav>
                                        <p:tav tm="100000">
                                          <p:val>
                                            <p:strVal val="1+ppt_w/2"/>
                                          </p:val>
                                        </p:tav>
                                      </p:tavLst>
                                    </p:anim>
                                    <p:anim calcmode="lin" valueType="num">
                                      <p:cBhvr additive="base">
                                        <p:cTn id="29" dur="500"/>
                                        <p:tgtEl>
                                          <p:spTgt spid="3087"/>
                                        </p:tgtEl>
                                        <p:attrNameLst>
                                          <p:attrName>ppt_y</p:attrName>
                                        </p:attrNameLst>
                                      </p:cBhvr>
                                      <p:tavLst>
                                        <p:tav tm="0">
                                          <p:val>
                                            <p:strVal val="ppt_y"/>
                                          </p:val>
                                        </p:tav>
                                        <p:tav tm="100000">
                                          <p:val>
                                            <p:strVal val="ppt_y"/>
                                          </p:val>
                                        </p:tav>
                                      </p:tavLst>
                                    </p:anim>
                                    <p:set>
                                      <p:cBhvr>
                                        <p:cTn id="30" dur="1" fill="hold">
                                          <p:stCondLst>
                                            <p:cond delay="499"/>
                                          </p:stCondLst>
                                        </p:cTn>
                                        <p:tgtEl>
                                          <p:spTgt spid="3087"/>
                                        </p:tgtEl>
                                        <p:attrNameLst>
                                          <p:attrName>style.visibility</p:attrName>
                                        </p:attrNameLst>
                                      </p:cBhvr>
                                      <p:to>
                                        <p:strVal val="hidden"/>
                                      </p:to>
                                    </p:set>
                                  </p:childTnLst>
                                </p:cTn>
                              </p:par>
                              <p:par>
                                <p:cTn id="31" presetID="2" presetClass="entr" presetSubtype="2" fill="hold" nodeType="withEffect">
                                  <p:stCondLst>
                                    <p:cond delay="0"/>
                                  </p:stCondLst>
                                  <p:childTnLst>
                                    <p:set>
                                      <p:cBhvr>
                                        <p:cTn id="32" dur="1" fill="hold">
                                          <p:stCondLst>
                                            <p:cond delay="0"/>
                                          </p:stCondLst>
                                        </p:cTn>
                                        <p:tgtEl>
                                          <p:spTgt spid="3083"/>
                                        </p:tgtEl>
                                        <p:attrNameLst>
                                          <p:attrName>style.visibility</p:attrName>
                                        </p:attrNameLst>
                                      </p:cBhvr>
                                      <p:to>
                                        <p:strVal val="visible"/>
                                      </p:to>
                                    </p:set>
                                    <p:anim calcmode="lin" valueType="num">
                                      <p:cBhvr additive="base">
                                        <p:cTn id="33" dur="500" fill="hold"/>
                                        <p:tgtEl>
                                          <p:spTgt spid="3083"/>
                                        </p:tgtEl>
                                        <p:attrNameLst>
                                          <p:attrName>ppt_x</p:attrName>
                                        </p:attrNameLst>
                                      </p:cBhvr>
                                      <p:tavLst>
                                        <p:tav tm="0">
                                          <p:val>
                                            <p:strVal val="1+#ppt_w/2"/>
                                          </p:val>
                                        </p:tav>
                                        <p:tav tm="100000">
                                          <p:val>
                                            <p:strVal val="#ppt_x"/>
                                          </p:val>
                                        </p:tav>
                                      </p:tavLst>
                                    </p:anim>
                                    <p:anim calcmode="lin" valueType="num">
                                      <p:cBhvr additive="base">
                                        <p:cTn id="34" dur="500" fill="hold"/>
                                        <p:tgtEl>
                                          <p:spTgt spid="308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075">
                                            <p:txEl>
                                              <p:pRg st="2" end="2"/>
                                            </p:txEl>
                                          </p:spTgt>
                                        </p:tgtEl>
                                        <p:attrNameLst>
                                          <p:attrName>style.visibility</p:attrName>
                                        </p:attrNameLst>
                                      </p:cBhvr>
                                      <p:to>
                                        <p:strVal val="visible"/>
                                      </p:to>
                                    </p:set>
                                    <p:anim calcmode="lin" valueType="num">
                                      <p:cBhvr additive="base">
                                        <p:cTn id="39"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075">
                                            <p:txEl>
                                              <p:pRg st="3" end="3"/>
                                            </p:txEl>
                                          </p:spTgt>
                                        </p:tgtEl>
                                        <p:attrNameLst>
                                          <p:attrName>style.visibility</p:attrName>
                                        </p:attrNameLst>
                                      </p:cBhvr>
                                      <p:to>
                                        <p:strVal val="visible"/>
                                      </p:to>
                                    </p:set>
                                    <p:anim calcmode="lin" valueType="num">
                                      <p:cBhvr additive="base">
                                        <p:cTn id="45" dur="500" fill="hold"/>
                                        <p:tgtEl>
                                          <p:spTgt spid="3075">
                                            <p:txEl>
                                              <p:pRg st="3" end="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075">
                                            <p:txEl>
                                              <p:pRg st="3" end="3"/>
                                            </p:tx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075">
                                            <p:txEl>
                                              <p:pRg st="4" end="4"/>
                                            </p:txEl>
                                          </p:spTgt>
                                        </p:tgtEl>
                                        <p:attrNameLst>
                                          <p:attrName>style.visibility</p:attrName>
                                        </p:attrNameLst>
                                      </p:cBhvr>
                                      <p:to>
                                        <p:strVal val="visible"/>
                                      </p:to>
                                    </p:set>
                                    <p:anim calcmode="lin" valueType="num">
                                      <p:cBhvr additive="base">
                                        <p:cTn id="49" dur="500" fill="hold"/>
                                        <p:tgtEl>
                                          <p:spTgt spid="3075">
                                            <p:txEl>
                                              <p:pRg st="4" end="4"/>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0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075">
                                            <p:txEl>
                                              <p:pRg st="5" end="5"/>
                                            </p:txEl>
                                          </p:spTgt>
                                        </p:tgtEl>
                                        <p:attrNameLst>
                                          <p:attrName>style.visibility</p:attrName>
                                        </p:attrNameLst>
                                      </p:cBhvr>
                                      <p:to>
                                        <p:strVal val="visible"/>
                                      </p:to>
                                    </p:set>
                                    <p:anim calcmode="lin" valueType="num">
                                      <p:cBhvr additive="base">
                                        <p:cTn id="55" dur="500" fill="hold"/>
                                        <p:tgtEl>
                                          <p:spTgt spid="3075">
                                            <p:txEl>
                                              <p:pRg st="5" end="5"/>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0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1890-1920 Progressive Era:</a:t>
            </a:r>
            <a:endParaRPr lang="en-US" dirty="0"/>
          </a:p>
        </p:txBody>
      </p:sp>
      <p:sp>
        <p:nvSpPr>
          <p:cNvPr id="67587" name="Content Placeholder 2"/>
          <p:cNvSpPr>
            <a:spLocks noGrp="1"/>
          </p:cNvSpPr>
          <p:nvPr>
            <p:ph sz="quarter" idx="1"/>
          </p:nvPr>
        </p:nvSpPr>
        <p:spPr>
          <a:xfrm>
            <a:off x="457200" y="1600200"/>
            <a:ext cx="7467600" cy="4873625"/>
          </a:xfrm>
        </p:spPr>
        <p:txBody>
          <a:bodyPr/>
          <a:lstStyle/>
          <a:p>
            <a:pPr eaLnBrk="1" hangingPunct="1"/>
            <a:r>
              <a:rPr lang="en-US" smtClean="0"/>
              <a:t>period of reform local, state, &amp; Federal Government involved.</a:t>
            </a:r>
          </a:p>
          <a:p>
            <a:pPr eaLnBrk="1" hangingPunct="1">
              <a:buFont typeface="Wingdings" pitchFamily="2" charset="2"/>
              <a:buNone/>
            </a:pPr>
            <a:endParaRPr lang="en-US" smtClean="0"/>
          </a:p>
          <a:p>
            <a:pPr eaLnBrk="1" hangingPunct="1"/>
            <a:r>
              <a:rPr lang="en-US" smtClean="0"/>
              <a:t>The progressives were people that wanted reform or change not a Political Party was comprised of both Democrats and Republicans (Felt government needed to be more involved).</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fontAlgn="auto" hangingPunct="1">
              <a:spcAft>
                <a:spcPts val="0"/>
              </a:spcAft>
              <a:defRPr/>
            </a:pPr>
            <a:r>
              <a:rPr lang="en-US" smtClean="0"/>
              <a:t>Why It Matters?</a:t>
            </a:r>
          </a:p>
        </p:txBody>
      </p:sp>
      <p:sp>
        <p:nvSpPr>
          <p:cNvPr id="68611" name="Content Placeholder 2"/>
          <p:cNvSpPr>
            <a:spLocks noGrp="1"/>
          </p:cNvSpPr>
          <p:nvPr>
            <p:ph sz="quarter" idx="1"/>
          </p:nvPr>
        </p:nvSpPr>
        <p:spPr/>
        <p:txBody>
          <a:bodyPr/>
          <a:lstStyle/>
          <a:p>
            <a:pPr eaLnBrk="1" hangingPunct="1">
              <a:buFont typeface="Arial" charset="0"/>
              <a:buChar char="•"/>
            </a:pPr>
            <a:r>
              <a:rPr lang="en-US" smtClean="0"/>
              <a:t>Industrialization, urbanization and immigration brought many benefits to American but also many challenges in the form of social problems </a:t>
            </a:r>
          </a:p>
          <a:p>
            <a:pPr eaLnBrk="1" hangingPunct="1">
              <a:buFont typeface="Arial" charset="0"/>
              <a:buChar char="•"/>
            </a:pPr>
            <a:r>
              <a:rPr lang="en-US" smtClean="0"/>
              <a:t>Progressivism emerged in the 1890’s as a response to these problems </a:t>
            </a:r>
          </a:p>
        </p:txBody>
      </p:sp>
      <p:sp>
        <p:nvSpPr>
          <p:cNvPr id="68612" name="Content Placeholder 3"/>
          <p:cNvSpPr>
            <a:spLocks noGrp="1"/>
          </p:cNvSpPr>
          <p:nvPr>
            <p:ph sz="quarter" idx="2"/>
          </p:nvPr>
        </p:nvSpPr>
        <p:spPr>
          <a:xfrm>
            <a:off x="4270375" y="1600200"/>
            <a:ext cx="3657600" cy="4572000"/>
          </a:xfrm>
        </p:spPr>
        <p:txBody>
          <a:bodyPr/>
          <a:lstStyle/>
          <a:p>
            <a:pPr eaLnBrk="1" hangingPunct="1">
              <a:buFont typeface="Arial" charset="0"/>
              <a:buChar char="•"/>
            </a:pPr>
            <a:r>
              <a:rPr lang="en-US" smtClean="0"/>
              <a:t>Progressives believed in that new ideas and honest, efficient government could bring about social justice</a:t>
            </a:r>
          </a:p>
          <a:p>
            <a:pPr eaLnBrk="1" hangingPunct="1">
              <a:buFont typeface="Arial" charset="0"/>
              <a:buChar char="•"/>
            </a:pPr>
            <a:r>
              <a:rPr lang="en-US" smtClean="0"/>
              <a:t>These ideas brought reforms that are still present today BUT Progressives are still around </a:t>
            </a:r>
          </a:p>
        </p:txBody>
      </p:sp>
    </p:spTree>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b="1" u="sng" dirty="0" smtClean="0"/>
              <a:t>Progressives wanted reform in 4 areas:</a:t>
            </a:r>
            <a:endParaRPr lang="en-US" dirty="0"/>
          </a:p>
        </p:txBody>
      </p:sp>
      <p:sp>
        <p:nvSpPr>
          <p:cNvPr id="69635" name="Content Placeholder 5"/>
          <p:cNvSpPr>
            <a:spLocks noGrp="1"/>
          </p:cNvSpPr>
          <p:nvPr>
            <p:ph sz="quarter" idx="1"/>
          </p:nvPr>
        </p:nvSpPr>
        <p:spPr>
          <a:xfrm>
            <a:off x="457200" y="1600200"/>
            <a:ext cx="7467600" cy="4873625"/>
          </a:xfrm>
        </p:spPr>
        <p:txBody>
          <a:bodyPr/>
          <a:lstStyle/>
          <a:p>
            <a:pPr eaLnBrk="1" hangingPunct="1"/>
            <a:r>
              <a:rPr lang="en-US" smtClean="0"/>
              <a:t>social</a:t>
            </a:r>
          </a:p>
          <a:p>
            <a:pPr eaLnBrk="1" hangingPunct="1"/>
            <a:r>
              <a:rPr lang="en-US" smtClean="0"/>
              <a:t>economic</a:t>
            </a:r>
          </a:p>
          <a:p>
            <a:pPr eaLnBrk="1" hangingPunct="1"/>
            <a:r>
              <a:rPr lang="en-US" smtClean="0"/>
              <a:t>moral</a:t>
            </a:r>
          </a:p>
          <a:p>
            <a:pPr eaLnBrk="1" hangingPunct="1"/>
            <a:r>
              <a:rPr lang="en-US" smtClean="0"/>
              <a:t>political</a:t>
            </a:r>
          </a:p>
          <a:p>
            <a:pPr eaLnBrk="1" hangingPunct="1"/>
            <a:endParaRPr lang="en-US" smtClean="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fontAlgn="auto" hangingPunct="1">
              <a:spcAft>
                <a:spcPts val="0"/>
              </a:spcAft>
              <a:defRPr/>
            </a:pPr>
            <a:r>
              <a:rPr lang="en-US" smtClean="0"/>
              <a:t>Common Beliefs </a:t>
            </a:r>
          </a:p>
        </p:txBody>
      </p:sp>
      <p:sp>
        <p:nvSpPr>
          <p:cNvPr id="70659" name="Content Placeholder 2"/>
          <p:cNvSpPr>
            <a:spLocks noGrp="1"/>
          </p:cNvSpPr>
          <p:nvPr>
            <p:ph sz="quarter" idx="1"/>
          </p:nvPr>
        </p:nvSpPr>
        <p:spPr>
          <a:xfrm>
            <a:off x="457200" y="1600200"/>
            <a:ext cx="7467600" cy="4873625"/>
          </a:xfrm>
        </p:spPr>
        <p:txBody>
          <a:bodyPr/>
          <a:lstStyle/>
          <a:p>
            <a:pPr eaLnBrk="1" hangingPunct="1"/>
            <a:r>
              <a:rPr lang="en-US" smtClean="0"/>
              <a:t>Progressives believed that industrialization and urbanization had created social and political problems</a:t>
            </a:r>
          </a:p>
          <a:p>
            <a:pPr eaLnBrk="1" hangingPunct="1"/>
            <a:r>
              <a:rPr lang="en-US" smtClean="0"/>
              <a:t>They felt that their reforms would correct the problems and bring justice </a:t>
            </a:r>
          </a:p>
          <a:p>
            <a:pPr eaLnBrk="1" hangingPunct="1"/>
            <a:r>
              <a:rPr lang="en-US" smtClean="0"/>
              <a:t>Using logic, reason, and in some cases religion to formulate the reforms they fought for </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fontAlgn="auto" hangingPunct="1">
              <a:spcAft>
                <a:spcPts val="0"/>
              </a:spcAft>
              <a:defRPr/>
            </a:pPr>
            <a:r>
              <a:rPr lang="en-US" smtClean="0"/>
              <a:t>Progressives v. Populist </a:t>
            </a:r>
          </a:p>
        </p:txBody>
      </p:sp>
      <p:sp>
        <p:nvSpPr>
          <p:cNvPr id="71683" name="Content Placeholder 2"/>
          <p:cNvSpPr>
            <a:spLocks noGrp="1"/>
          </p:cNvSpPr>
          <p:nvPr>
            <p:ph sz="quarter" idx="1"/>
          </p:nvPr>
        </p:nvSpPr>
        <p:spPr/>
        <p:txBody>
          <a:bodyPr/>
          <a:lstStyle/>
          <a:p>
            <a:pPr eaLnBrk="1" hangingPunct="1"/>
            <a:r>
              <a:rPr lang="en-US" smtClean="0"/>
              <a:t>Reform the government </a:t>
            </a:r>
          </a:p>
          <a:p>
            <a:pPr eaLnBrk="1" hangingPunct="1"/>
            <a:r>
              <a:rPr lang="en-US" smtClean="0"/>
              <a:t>Eliminate corrupt Big Business </a:t>
            </a:r>
          </a:p>
          <a:p>
            <a:pPr eaLnBrk="1" hangingPunct="1"/>
            <a:r>
              <a:rPr lang="en-US" smtClean="0"/>
              <a:t>Reformers were middle class </a:t>
            </a:r>
          </a:p>
          <a:p>
            <a:pPr eaLnBrk="1" hangingPunct="1"/>
            <a:r>
              <a:rPr lang="en-US" smtClean="0"/>
              <a:t>Believed in highly educated leaders that used modern ideas and scientific techniques </a:t>
            </a:r>
          </a:p>
        </p:txBody>
      </p:sp>
      <p:sp>
        <p:nvSpPr>
          <p:cNvPr id="71684" name="Content Placeholder 3"/>
          <p:cNvSpPr>
            <a:spLocks noGrp="1"/>
          </p:cNvSpPr>
          <p:nvPr>
            <p:ph sz="quarter" idx="2"/>
          </p:nvPr>
        </p:nvSpPr>
        <p:spPr>
          <a:xfrm>
            <a:off x="4270375" y="1600200"/>
            <a:ext cx="3657600" cy="4572000"/>
          </a:xfrm>
        </p:spPr>
        <p:txBody>
          <a:bodyPr/>
          <a:lstStyle/>
          <a:p>
            <a:pPr eaLnBrk="1" hangingPunct="1"/>
            <a:r>
              <a:rPr lang="en-US" smtClean="0"/>
              <a:t>Reform the government </a:t>
            </a:r>
          </a:p>
          <a:p>
            <a:pPr eaLnBrk="1" hangingPunct="1"/>
            <a:r>
              <a:rPr lang="en-US" smtClean="0"/>
              <a:t>Eliminate corrupt Big Business </a:t>
            </a:r>
          </a:p>
          <a:p>
            <a:pPr eaLnBrk="1" hangingPunct="1"/>
            <a:r>
              <a:rPr lang="en-US" smtClean="0"/>
              <a:t>Reformers were typically lower-class</a:t>
            </a:r>
          </a:p>
          <a:p>
            <a:pPr eaLnBrk="1" hangingPunct="1"/>
            <a:r>
              <a:rPr lang="en-US" smtClean="0"/>
              <a:t>Leaders where educated but usually farmers and workers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t>Progressives We’ve Already Talked About </a:t>
            </a:r>
          </a:p>
        </p:txBody>
      </p:sp>
      <p:pic>
        <p:nvPicPr>
          <p:cNvPr id="72707" name="Content Placeholder 4" descr="200px-Elizabeth_Cady_Stanton_and_Susan_B__Anthony.jpg"/>
          <p:cNvPicPr>
            <a:picLocks noGrp="1" noChangeAspect="1"/>
          </p:cNvPicPr>
          <p:nvPr>
            <p:ph sz="quarter" idx="1"/>
          </p:nvPr>
        </p:nvPicPr>
        <p:blipFill>
          <a:blip r:embed="rId2" cstate="print"/>
          <a:srcRect/>
          <a:stretch>
            <a:fillRect/>
          </a:stretch>
        </p:blipFill>
        <p:spPr>
          <a:xfrm>
            <a:off x="1016000" y="1993900"/>
            <a:ext cx="2540000" cy="3784600"/>
          </a:xfrm>
        </p:spPr>
      </p:pic>
      <p:pic>
        <p:nvPicPr>
          <p:cNvPr id="72708" name="Content Placeholder 5" descr="John_Dewey.jpg"/>
          <p:cNvPicPr>
            <a:picLocks noGrp="1" noChangeAspect="1"/>
          </p:cNvPicPr>
          <p:nvPr>
            <p:ph sz="quarter" idx="2"/>
          </p:nvPr>
        </p:nvPicPr>
        <p:blipFill>
          <a:blip r:embed="rId3" cstate="print"/>
          <a:srcRect/>
          <a:stretch>
            <a:fillRect/>
          </a:stretch>
        </p:blipFill>
        <p:spPr>
          <a:xfrm>
            <a:off x="4705350" y="1600200"/>
            <a:ext cx="2787650" cy="4572000"/>
          </a:xfr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 List of Reforms Progressives Sought With Examples Of Efforts At Reform</a:t>
            </a:r>
          </a:p>
        </p:txBody>
      </p:sp>
      <p:sp>
        <p:nvSpPr>
          <p:cNvPr id="73731" name="Content Placeholder 2"/>
          <p:cNvSpPr>
            <a:spLocks noGrp="1"/>
          </p:cNvSpPr>
          <p:nvPr>
            <p:ph sz="quarter" idx="1"/>
          </p:nvPr>
        </p:nvSpPr>
        <p:spPr>
          <a:xfrm>
            <a:off x="457200" y="1600200"/>
            <a:ext cx="7467600" cy="4873625"/>
          </a:xfrm>
        </p:spPr>
        <p:txBody>
          <a:bodyPr/>
          <a:lstStyle/>
          <a:p>
            <a:pPr eaLnBrk="1" hangingPunct="1">
              <a:buFont typeface="Arial" charset="0"/>
              <a:buChar char="•"/>
            </a:pPr>
            <a:r>
              <a:rPr lang="en-US" smtClean="0"/>
              <a:t>Political reform-on the local/state/ federal level</a:t>
            </a:r>
          </a:p>
          <a:p>
            <a:pPr eaLnBrk="1" hangingPunct="1">
              <a:buFont typeface="Arial" charset="0"/>
              <a:buChar char="•"/>
            </a:pPr>
            <a:r>
              <a:rPr lang="en-US" smtClean="0"/>
              <a:t>Women’s Suffrage- we’ve heard this before</a:t>
            </a:r>
          </a:p>
          <a:p>
            <a:pPr eaLnBrk="1" hangingPunct="1">
              <a:buFont typeface="Arial" charset="0"/>
              <a:buChar char="•"/>
            </a:pPr>
            <a:r>
              <a:rPr lang="en-US" smtClean="0"/>
              <a:t>The spoils system- no more “Uncle is going to get me the job”</a:t>
            </a:r>
          </a:p>
          <a:p>
            <a:pPr eaLnBrk="1" hangingPunct="1">
              <a:buFont typeface="Arial" charset="0"/>
              <a:buChar char="•"/>
            </a:pPr>
            <a:r>
              <a:rPr lang="en-US" smtClean="0"/>
              <a:t>Political machines- Boss Tweed recruiting votes from immigrants </a:t>
            </a:r>
          </a:p>
          <a:p>
            <a:pPr eaLnBrk="1" hangingPunct="1">
              <a:buFont typeface="Arial" charset="0"/>
              <a:buChar char="•"/>
            </a:pPr>
            <a:r>
              <a:rPr lang="en-US" smtClean="0"/>
              <a:t>Ineffective government- remember how little the government had done from the last chapter  </a:t>
            </a:r>
          </a:p>
          <a:p>
            <a:pPr eaLnBrk="1" hangingPunct="1">
              <a:buFont typeface="Arial" charset="0"/>
              <a:buChar char="•"/>
            </a:pPr>
            <a:r>
              <a:rPr lang="en-US" smtClean="0"/>
              <a:t>Inadequate services for the urban poor- fueled by the pictures of Jacob Riis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Walter Rauschenbusch</a:t>
            </a:r>
          </a:p>
        </p:txBody>
      </p:sp>
      <p:pic>
        <p:nvPicPr>
          <p:cNvPr id="29699" name="Content Placeholder 4" descr="Walter_Rauschenbusch.jpg"/>
          <p:cNvPicPr>
            <a:picLocks noGrp="1" noChangeAspect="1"/>
          </p:cNvPicPr>
          <p:nvPr>
            <p:ph sz="quarter" idx="1"/>
          </p:nvPr>
        </p:nvPicPr>
        <p:blipFill>
          <a:blip r:embed="rId2" cstate="print"/>
          <a:srcRect/>
          <a:stretch>
            <a:fillRect/>
          </a:stretch>
        </p:blipFill>
        <p:spPr>
          <a:xfrm>
            <a:off x="457200" y="2328863"/>
            <a:ext cx="3657600" cy="3114675"/>
          </a:xfrm>
        </p:spPr>
      </p:pic>
      <p:sp>
        <p:nvSpPr>
          <p:cNvPr id="29700" name="Content Placeholder 3"/>
          <p:cNvSpPr>
            <a:spLocks noGrp="1"/>
          </p:cNvSpPr>
          <p:nvPr>
            <p:ph sz="quarter" idx="2"/>
          </p:nvPr>
        </p:nvSpPr>
        <p:spPr>
          <a:xfrm>
            <a:off x="4270375" y="1600200"/>
            <a:ext cx="3657600" cy="4572000"/>
          </a:xfrm>
        </p:spPr>
        <p:txBody>
          <a:bodyPr/>
          <a:lstStyle/>
          <a:p>
            <a:pPr eaLnBrk="1" hangingPunct="1"/>
            <a:r>
              <a:rPr lang="en-US" smtClean="0"/>
              <a:t>Rauschenbusch’s book </a:t>
            </a:r>
            <a:r>
              <a:rPr lang="en-US" i="1" smtClean="0"/>
              <a:t>Christianity And The Social Crisis </a:t>
            </a:r>
            <a:r>
              <a:rPr lang="en-US" smtClean="0"/>
              <a:t>outlined what he called the Social Gospel</a:t>
            </a:r>
          </a:p>
          <a:p>
            <a:pPr eaLnBrk="1" hangingPunct="1"/>
            <a:r>
              <a:rPr lang="en-US" smtClean="0"/>
              <a:t>By following the Bible’s teaching people could make society “The kingdom of God.”</a:t>
            </a:r>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fontAlgn="auto" hangingPunct="1">
              <a:spcAft>
                <a:spcPts val="0"/>
              </a:spcAft>
              <a:defRPr/>
            </a:pPr>
            <a:r>
              <a:rPr lang="en-US" smtClean="0"/>
              <a:t>More Reforms </a:t>
            </a:r>
          </a:p>
        </p:txBody>
      </p:sp>
      <p:sp>
        <p:nvSpPr>
          <p:cNvPr id="74755" name="Content Placeholder 2"/>
          <p:cNvSpPr>
            <a:spLocks noGrp="1"/>
          </p:cNvSpPr>
          <p:nvPr>
            <p:ph sz="quarter" idx="1"/>
          </p:nvPr>
        </p:nvSpPr>
        <p:spPr>
          <a:xfrm>
            <a:off x="457200" y="1600200"/>
            <a:ext cx="7467600" cy="4873625"/>
          </a:xfrm>
        </p:spPr>
        <p:txBody>
          <a:bodyPr/>
          <a:lstStyle/>
          <a:p>
            <a:pPr eaLnBrk="1" hangingPunct="1">
              <a:buFont typeface="Arial" charset="0"/>
              <a:buChar char="•"/>
            </a:pPr>
            <a:r>
              <a:rPr lang="en-US" dirty="0" smtClean="0"/>
              <a:t>Big business –Robber Barons like Vanderbilt, Rockefeller and Jay Gould  </a:t>
            </a:r>
          </a:p>
          <a:p>
            <a:pPr eaLnBrk="1" hangingPunct="1">
              <a:buFont typeface="Arial" charset="0"/>
              <a:buChar char="•"/>
            </a:pPr>
            <a:r>
              <a:rPr lang="en-US" dirty="0" smtClean="0"/>
              <a:t>The wide gap between the rich and poor- Institutions like the Hull House </a:t>
            </a:r>
          </a:p>
          <a:p>
            <a:pPr eaLnBrk="1" hangingPunct="1">
              <a:buFont typeface="Arial" charset="0"/>
              <a:buChar char="•"/>
            </a:pPr>
            <a:r>
              <a:rPr lang="en-US" dirty="0" smtClean="0"/>
              <a:t>Corrupt labor union bosses </a:t>
            </a:r>
          </a:p>
          <a:p>
            <a:pPr eaLnBrk="1" hangingPunct="1">
              <a:buFont typeface="Arial" charset="0"/>
              <a:buChar char="•"/>
            </a:pPr>
            <a:endParaRPr lang="en-US" dirty="0" smtClean="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0"/>
            <a:ext cx="8229600" cy="1143000"/>
          </a:xfrm>
        </p:spPr>
        <p:txBody>
          <a:bodyPr/>
          <a:lstStyle/>
          <a:p>
            <a:pPr algn="l"/>
            <a:r>
              <a:rPr lang="en-US">
                <a:solidFill>
                  <a:schemeClr val="bg1"/>
                </a:solidFill>
                <a:latin typeface="Sylfaen" pitchFamily="18" charset="0"/>
              </a:rPr>
              <a:t>Goals and Beliefs</a:t>
            </a:r>
          </a:p>
        </p:txBody>
      </p:sp>
      <p:sp>
        <p:nvSpPr>
          <p:cNvPr id="4099" name="Rectangle 3"/>
          <p:cNvSpPr>
            <a:spLocks noGrp="1" noChangeArrowheads="1"/>
          </p:cNvSpPr>
          <p:nvPr>
            <p:ph type="body" idx="1"/>
          </p:nvPr>
        </p:nvSpPr>
        <p:spPr>
          <a:xfrm>
            <a:off x="4724400" y="152400"/>
            <a:ext cx="4419600" cy="6705600"/>
          </a:xfrm>
          <a:solidFill>
            <a:schemeClr val="tx1">
              <a:alpha val="50000"/>
            </a:schemeClr>
          </a:solidFill>
        </p:spPr>
        <p:txBody>
          <a:bodyPr/>
          <a:lstStyle/>
          <a:p>
            <a:pPr marL="609600" indent="-609600">
              <a:lnSpc>
                <a:spcPct val="90000"/>
              </a:lnSpc>
            </a:pPr>
            <a:r>
              <a:rPr lang="en-US" sz="2400">
                <a:solidFill>
                  <a:schemeClr val="bg1"/>
                </a:solidFill>
                <a:latin typeface="Sylfaen" pitchFamily="18" charset="0"/>
              </a:rPr>
              <a:t>Progressivism was not a unified movement.</a:t>
            </a:r>
          </a:p>
          <a:p>
            <a:pPr marL="990600" lvl="1" indent="-533400">
              <a:lnSpc>
                <a:spcPct val="90000"/>
              </a:lnSpc>
            </a:pPr>
            <a:r>
              <a:rPr lang="en-US" sz="2000">
                <a:solidFill>
                  <a:schemeClr val="bg1"/>
                </a:solidFill>
                <a:latin typeface="Sylfaen" pitchFamily="18" charset="0"/>
              </a:rPr>
              <a:t>Included Republicans and Democrats</a:t>
            </a:r>
          </a:p>
          <a:p>
            <a:pPr marL="609600" indent="-609600">
              <a:lnSpc>
                <a:spcPct val="90000"/>
              </a:lnSpc>
            </a:pPr>
            <a:r>
              <a:rPr lang="en-US" sz="2400">
                <a:solidFill>
                  <a:schemeClr val="bg1"/>
                </a:solidFill>
                <a:latin typeface="Sylfaen" pitchFamily="18" charset="0"/>
              </a:rPr>
              <a:t>All Progressives held four basic beliefs in common:</a:t>
            </a:r>
          </a:p>
          <a:p>
            <a:pPr marL="990600" lvl="1" indent="-533400">
              <a:lnSpc>
                <a:spcPct val="90000"/>
              </a:lnSpc>
            </a:pPr>
            <a:r>
              <a:rPr lang="en-US" sz="2000" b="1">
                <a:solidFill>
                  <a:schemeClr val="bg1"/>
                </a:solidFill>
                <a:latin typeface="Sylfaen" pitchFamily="18" charset="0"/>
              </a:rPr>
              <a:t>Government should…</a:t>
            </a:r>
          </a:p>
          <a:p>
            <a:pPr marL="1371600" lvl="2" indent="-457200">
              <a:lnSpc>
                <a:spcPct val="90000"/>
              </a:lnSpc>
              <a:buFontTx/>
              <a:buAutoNum type="arabicParenR"/>
            </a:pPr>
            <a:r>
              <a:rPr lang="en-US" sz="2000" b="1">
                <a:solidFill>
                  <a:schemeClr val="bg1"/>
                </a:solidFill>
                <a:latin typeface="Sylfaen" pitchFamily="18" charset="0"/>
              </a:rPr>
              <a:t>…be more accountable to its citizens.</a:t>
            </a:r>
          </a:p>
          <a:p>
            <a:pPr marL="1371600" lvl="2" indent="-457200">
              <a:lnSpc>
                <a:spcPct val="90000"/>
              </a:lnSpc>
              <a:buFontTx/>
              <a:buAutoNum type="arabicParenR"/>
            </a:pPr>
            <a:r>
              <a:rPr lang="en-US" sz="2000" b="1">
                <a:solidFill>
                  <a:schemeClr val="bg1"/>
                </a:solidFill>
                <a:latin typeface="Sylfaen" pitchFamily="18" charset="0"/>
              </a:rPr>
              <a:t>…curb the power and influence of wealthy interests.</a:t>
            </a:r>
          </a:p>
          <a:p>
            <a:pPr marL="1371600" lvl="2" indent="-457200">
              <a:lnSpc>
                <a:spcPct val="90000"/>
              </a:lnSpc>
              <a:buFontTx/>
              <a:buAutoNum type="arabicParenR"/>
            </a:pPr>
            <a:r>
              <a:rPr lang="en-US" sz="2000" b="1">
                <a:solidFill>
                  <a:schemeClr val="bg1"/>
                </a:solidFill>
                <a:latin typeface="Sylfaen" pitchFamily="18" charset="0"/>
              </a:rPr>
              <a:t>…be given expanded powers so that it could become more active in improving the lives of its citizens.</a:t>
            </a:r>
          </a:p>
          <a:p>
            <a:pPr marL="1371600" lvl="2" indent="-457200">
              <a:lnSpc>
                <a:spcPct val="90000"/>
              </a:lnSpc>
              <a:buFontTx/>
              <a:buAutoNum type="arabicParenR"/>
            </a:pPr>
            <a:r>
              <a:rPr lang="en-US" sz="2000" b="1">
                <a:solidFill>
                  <a:schemeClr val="bg1"/>
                </a:solidFill>
                <a:latin typeface="Sylfaen" pitchFamily="18" charset="0"/>
              </a:rPr>
              <a:t>…become more efficient and less corrupt so that they could competently handle an expanded role.</a:t>
            </a:r>
          </a:p>
        </p:txBody>
      </p:sp>
      <p:pic>
        <p:nvPicPr>
          <p:cNvPr id="4102" name="Picture 6" descr="n064184"/>
          <p:cNvPicPr>
            <a:picLocks noChangeAspect="1" noChangeArrowheads="1"/>
          </p:cNvPicPr>
          <p:nvPr/>
        </p:nvPicPr>
        <p:blipFill>
          <a:blip r:embed="rId2" cstate="print"/>
          <a:srcRect/>
          <a:stretch>
            <a:fillRect/>
          </a:stretch>
        </p:blipFill>
        <p:spPr bwMode="auto">
          <a:xfrm>
            <a:off x="341313" y="990600"/>
            <a:ext cx="4078287" cy="5867400"/>
          </a:xfrm>
          <a:prstGeom prst="rect">
            <a:avLst/>
          </a:prstGeom>
          <a:noFill/>
        </p:spPr>
      </p:pic>
      <p:pic>
        <p:nvPicPr>
          <p:cNvPr id="4106" name="Picture 10" descr="TightenCorpBelt"/>
          <p:cNvPicPr>
            <a:picLocks noChangeAspect="1" noChangeArrowheads="1"/>
          </p:cNvPicPr>
          <p:nvPr/>
        </p:nvPicPr>
        <p:blipFill>
          <a:blip r:embed="rId3" cstate="print"/>
          <a:srcRect/>
          <a:stretch>
            <a:fillRect/>
          </a:stretch>
        </p:blipFill>
        <p:spPr bwMode="auto">
          <a:xfrm>
            <a:off x="74613" y="1371600"/>
            <a:ext cx="4573587" cy="51054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99">
                                            <p:bg/>
                                          </p:spTgt>
                                        </p:tgtEl>
                                        <p:attrNameLst>
                                          <p:attrName>style.visibility</p:attrName>
                                        </p:attrNameLst>
                                      </p:cBhvr>
                                      <p:to>
                                        <p:strVal val="visible"/>
                                      </p:to>
                                    </p:set>
                                    <p:anim calcmode="lin" valueType="num">
                                      <p:cBhvr additive="base">
                                        <p:cTn id="7" dur="500" fill="hold"/>
                                        <p:tgtEl>
                                          <p:spTgt spid="409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9">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 calcmode="lin" valueType="num">
                                      <p:cBhvr additive="base">
                                        <p:cTn id="13"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099">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102"/>
                                        </p:tgtEl>
                                        <p:attrNameLst>
                                          <p:attrName>style.visibility</p:attrName>
                                        </p:attrNameLst>
                                      </p:cBhvr>
                                      <p:to>
                                        <p:strVal val="visible"/>
                                      </p:to>
                                    </p:set>
                                    <p:anim calcmode="lin" valueType="num">
                                      <p:cBhvr additive="base">
                                        <p:cTn id="17" dur="500" fill="hold"/>
                                        <p:tgtEl>
                                          <p:spTgt spid="4102"/>
                                        </p:tgtEl>
                                        <p:attrNameLst>
                                          <p:attrName>ppt_x</p:attrName>
                                        </p:attrNameLst>
                                      </p:cBhvr>
                                      <p:tavLst>
                                        <p:tav tm="0">
                                          <p:val>
                                            <p:strVal val="0-#ppt_w/2"/>
                                          </p:val>
                                        </p:tav>
                                        <p:tav tm="100000">
                                          <p:val>
                                            <p:strVal val="#ppt_x"/>
                                          </p:val>
                                        </p:tav>
                                      </p:tavLst>
                                    </p:anim>
                                    <p:anim calcmode="lin" valueType="num">
                                      <p:cBhvr additive="base">
                                        <p:cTn id="18"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4099">
                                            <p:txEl>
                                              <p:pRg st="1" end="1"/>
                                            </p:txEl>
                                          </p:spTgt>
                                        </p:tgtEl>
                                        <p:attrNameLst>
                                          <p:attrName>style.visibility</p:attrName>
                                        </p:attrNameLst>
                                      </p:cBhvr>
                                      <p:to>
                                        <p:strVal val="visible"/>
                                      </p:to>
                                    </p:set>
                                    <p:anim calcmode="lin" valueType="num">
                                      <p:cBhvr additive="base">
                                        <p:cTn id="23"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099">
                                            <p:txEl>
                                              <p:pRg st="2" end="2"/>
                                            </p:txEl>
                                          </p:spTgt>
                                        </p:tgtEl>
                                        <p:attrNameLst>
                                          <p:attrName>style.visibility</p:attrName>
                                        </p:attrNameLst>
                                      </p:cBhvr>
                                      <p:to>
                                        <p:strVal val="visible"/>
                                      </p:to>
                                    </p:set>
                                    <p:anim calcmode="lin" valueType="num">
                                      <p:cBhvr additive="base">
                                        <p:cTn id="29"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099">
                                            <p:txEl>
                                              <p:pRg st="3" end="3"/>
                                            </p:txEl>
                                          </p:spTgt>
                                        </p:tgtEl>
                                        <p:attrNameLst>
                                          <p:attrName>style.visibility</p:attrName>
                                        </p:attrNameLst>
                                      </p:cBhvr>
                                      <p:to>
                                        <p:strVal val="visible"/>
                                      </p:to>
                                    </p:set>
                                    <p:anim calcmode="lin" valueType="num">
                                      <p:cBhvr additive="base">
                                        <p:cTn id="35"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4099">
                                            <p:txEl>
                                              <p:pRg st="4" end="4"/>
                                            </p:txEl>
                                          </p:spTgt>
                                        </p:tgtEl>
                                        <p:attrNameLst>
                                          <p:attrName>style.visibility</p:attrName>
                                        </p:attrNameLst>
                                      </p:cBhvr>
                                      <p:to>
                                        <p:strVal val="visible"/>
                                      </p:to>
                                    </p:set>
                                    <p:anim calcmode="lin" valueType="num">
                                      <p:cBhvr additive="base">
                                        <p:cTn id="41"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0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4099">
                                            <p:txEl>
                                              <p:pRg st="5" end="5"/>
                                            </p:txEl>
                                          </p:spTgt>
                                        </p:tgtEl>
                                        <p:attrNameLst>
                                          <p:attrName>style.visibility</p:attrName>
                                        </p:attrNameLst>
                                      </p:cBhvr>
                                      <p:to>
                                        <p:strVal val="visible"/>
                                      </p:to>
                                    </p:set>
                                    <p:anim calcmode="lin" valueType="num">
                                      <p:cBhvr additive="base">
                                        <p:cTn id="47" dur="500" fill="hold"/>
                                        <p:tgtEl>
                                          <p:spTgt spid="4099">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4099">
                                            <p:txEl>
                                              <p:pRg st="5" end="5"/>
                                            </p:txEl>
                                          </p:spTgt>
                                        </p:tgtEl>
                                        <p:attrNameLst>
                                          <p:attrName>ppt_y</p:attrName>
                                        </p:attrNameLst>
                                      </p:cBhvr>
                                      <p:tavLst>
                                        <p:tav tm="0">
                                          <p:val>
                                            <p:strVal val="#ppt_y"/>
                                          </p:val>
                                        </p:tav>
                                        <p:tav tm="100000">
                                          <p:val>
                                            <p:strVal val="#ppt_y"/>
                                          </p:val>
                                        </p:tav>
                                      </p:tavLst>
                                    </p:anim>
                                  </p:childTnLst>
                                </p:cTn>
                              </p:par>
                              <p:par>
                                <p:cTn id="49" presetID="2" presetClass="exit" presetSubtype="8" fill="hold" nodeType="withEffect">
                                  <p:stCondLst>
                                    <p:cond delay="0"/>
                                  </p:stCondLst>
                                  <p:childTnLst>
                                    <p:anim calcmode="lin" valueType="num">
                                      <p:cBhvr additive="base">
                                        <p:cTn id="50" dur="500"/>
                                        <p:tgtEl>
                                          <p:spTgt spid="4102"/>
                                        </p:tgtEl>
                                        <p:attrNameLst>
                                          <p:attrName>ppt_x</p:attrName>
                                        </p:attrNameLst>
                                      </p:cBhvr>
                                      <p:tavLst>
                                        <p:tav tm="0">
                                          <p:val>
                                            <p:strVal val="ppt_x"/>
                                          </p:val>
                                        </p:tav>
                                        <p:tav tm="100000">
                                          <p:val>
                                            <p:strVal val="0-ppt_w/2"/>
                                          </p:val>
                                        </p:tav>
                                      </p:tavLst>
                                    </p:anim>
                                    <p:anim calcmode="lin" valueType="num">
                                      <p:cBhvr additive="base">
                                        <p:cTn id="51" dur="500"/>
                                        <p:tgtEl>
                                          <p:spTgt spid="4102"/>
                                        </p:tgtEl>
                                        <p:attrNameLst>
                                          <p:attrName>ppt_y</p:attrName>
                                        </p:attrNameLst>
                                      </p:cBhvr>
                                      <p:tavLst>
                                        <p:tav tm="0">
                                          <p:val>
                                            <p:strVal val="ppt_y"/>
                                          </p:val>
                                        </p:tav>
                                        <p:tav tm="100000">
                                          <p:val>
                                            <p:strVal val="ppt_y"/>
                                          </p:val>
                                        </p:tav>
                                      </p:tavLst>
                                    </p:anim>
                                    <p:set>
                                      <p:cBhvr>
                                        <p:cTn id="52" dur="1" fill="hold">
                                          <p:stCondLst>
                                            <p:cond delay="499"/>
                                          </p:stCondLst>
                                        </p:cTn>
                                        <p:tgtEl>
                                          <p:spTgt spid="4102"/>
                                        </p:tgtEl>
                                        <p:attrNameLst>
                                          <p:attrName>style.visibility</p:attrName>
                                        </p:attrNameLst>
                                      </p:cBhvr>
                                      <p:to>
                                        <p:strVal val="hidden"/>
                                      </p:to>
                                    </p:set>
                                  </p:childTnLst>
                                </p:cTn>
                              </p:par>
                              <p:par>
                                <p:cTn id="53" presetID="2" presetClass="entr" presetSubtype="8" fill="hold" nodeType="withEffect">
                                  <p:stCondLst>
                                    <p:cond delay="0"/>
                                  </p:stCondLst>
                                  <p:childTnLst>
                                    <p:set>
                                      <p:cBhvr>
                                        <p:cTn id="54" dur="1" fill="hold">
                                          <p:stCondLst>
                                            <p:cond delay="0"/>
                                          </p:stCondLst>
                                        </p:cTn>
                                        <p:tgtEl>
                                          <p:spTgt spid="4106"/>
                                        </p:tgtEl>
                                        <p:attrNameLst>
                                          <p:attrName>style.visibility</p:attrName>
                                        </p:attrNameLst>
                                      </p:cBhvr>
                                      <p:to>
                                        <p:strVal val="visible"/>
                                      </p:to>
                                    </p:set>
                                    <p:anim calcmode="lin" valueType="num">
                                      <p:cBhvr additive="base">
                                        <p:cTn id="55" dur="500" fill="hold"/>
                                        <p:tgtEl>
                                          <p:spTgt spid="4106"/>
                                        </p:tgtEl>
                                        <p:attrNameLst>
                                          <p:attrName>ppt_x</p:attrName>
                                        </p:attrNameLst>
                                      </p:cBhvr>
                                      <p:tavLst>
                                        <p:tav tm="0">
                                          <p:val>
                                            <p:strVal val="0-#ppt_w/2"/>
                                          </p:val>
                                        </p:tav>
                                        <p:tav tm="100000">
                                          <p:val>
                                            <p:strVal val="#ppt_x"/>
                                          </p:val>
                                        </p:tav>
                                      </p:tavLst>
                                    </p:anim>
                                    <p:anim calcmode="lin" valueType="num">
                                      <p:cBhvr additive="base">
                                        <p:cTn id="56" dur="500" fill="hold"/>
                                        <p:tgtEl>
                                          <p:spTgt spid="410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099">
                                            <p:txEl>
                                              <p:pRg st="6" end="6"/>
                                            </p:txEl>
                                          </p:spTgt>
                                        </p:tgtEl>
                                        <p:attrNameLst>
                                          <p:attrName>style.visibility</p:attrName>
                                        </p:attrNameLst>
                                      </p:cBhvr>
                                      <p:to>
                                        <p:strVal val="visible"/>
                                      </p:to>
                                    </p:set>
                                    <p:anim calcmode="lin" valueType="num">
                                      <p:cBhvr additive="base">
                                        <p:cTn id="61" dur="500" fill="hold"/>
                                        <p:tgtEl>
                                          <p:spTgt spid="4099">
                                            <p:txEl>
                                              <p:pRg st="6" end="6"/>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0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099">
                                            <p:txEl>
                                              <p:pRg st="7" end="7"/>
                                            </p:txEl>
                                          </p:spTgt>
                                        </p:tgtEl>
                                        <p:attrNameLst>
                                          <p:attrName>style.visibility</p:attrName>
                                        </p:attrNameLst>
                                      </p:cBhvr>
                                      <p:to>
                                        <p:strVal val="visible"/>
                                      </p:to>
                                    </p:set>
                                    <p:anim calcmode="lin" valueType="num">
                                      <p:cBhvr additive="base">
                                        <p:cTn id="67" dur="500" fill="hold"/>
                                        <p:tgtEl>
                                          <p:spTgt spid="4099">
                                            <p:txEl>
                                              <p:pRg st="7" end="7"/>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409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smtClean="0"/>
              <a:t>The Progressive Presidents</a:t>
            </a:r>
          </a:p>
        </p:txBody>
      </p:sp>
      <p:pic>
        <p:nvPicPr>
          <p:cNvPr id="141315" name="Picture 2" descr="http://t3.gstatic.com/images?q=tbn:ANd9GcRy2PG02qUIA4CX2w3cnqyxeQSyv9DhwoVhhzYkTs_wyZO_EYLSJuAPs7fF">
            <a:hlinkClick r:id="rId2"/>
          </p:cNvPr>
          <p:cNvPicPr>
            <a:picLocks noChangeAspect="1" noChangeArrowheads="1"/>
          </p:cNvPicPr>
          <p:nvPr/>
        </p:nvPicPr>
        <p:blipFill>
          <a:blip r:embed="rId3" cstate="print"/>
          <a:srcRect/>
          <a:stretch>
            <a:fillRect/>
          </a:stretch>
        </p:blipFill>
        <p:spPr bwMode="auto">
          <a:xfrm>
            <a:off x="609600" y="2286000"/>
            <a:ext cx="2343150" cy="3101975"/>
          </a:xfrm>
          <a:prstGeom prst="rect">
            <a:avLst/>
          </a:prstGeom>
          <a:noFill/>
          <a:ln w="9525">
            <a:noFill/>
            <a:miter lim="800000"/>
            <a:headEnd/>
            <a:tailEnd/>
          </a:ln>
        </p:spPr>
      </p:pic>
      <p:pic>
        <p:nvPicPr>
          <p:cNvPr id="141316" name="Picture 4" descr="http://t3.gstatic.com/images?q=tbn:ANd9GcSsrQ5nsv4RecYUoAxxrwusMq5SoNPGSfM6Cydt0WD2gFACajebJlfH5Q8">
            <a:hlinkClick r:id="rId4"/>
          </p:cNvPr>
          <p:cNvPicPr>
            <a:picLocks noChangeAspect="1" noChangeArrowheads="1"/>
          </p:cNvPicPr>
          <p:nvPr/>
        </p:nvPicPr>
        <p:blipFill>
          <a:blip r:embed="rId5" cstate="print"/>
          <a:srcRect/>
          <a:stretch>
            <a:fillRect/>
          </a:stretch>
        </p:blipFill>
        <p:spPr bwMode="auto">
          <a:xfrm>
            <a:off x="5791200" y="2133600"/>
            <a:ext cx="2514600" cy="3429000"/>
          </a:xfrm>
          <a:prstGeom prst="rect">
            <a:avLst/>
          </a:prstGeom>
          <a:noFill/>
          <a:ln w="9525">
            <a:noFill/>
            <a:miter lim="800000"/>
            <a:headEnd/>
            <a:tailEnd/>
          </a:ln>
        </p:spPr>
      </p:pic>
      <p:pic>
        <p:nvPicPr>
          <p:cNvPr id="141317" name="Picture 6" descr="http://t1.gstatic.com/images?q=tbn:ANd9GcQvbEbMrEhyYD-nH97L0U_fVahfhH7PwR9or4l5-ln9FXY-IbqOm0O1Rtvi">
            <a:hlinkClick r:id="rId6"/>
          </p:cNvPr>
          <p:cNvPicPr>
            <a:picLocks noChangeAspect="1" noChangeArrowheads="1"/>
          </p:cNvPicPr>
          <p:nvPr/>
        </p:nvPicPr>
        <p:blipFill>
          <a:blip r:embed="rId7" cstate="print"/>
          <a:srcRect/>
          <a:stretch>
            <a:fillRect/>
          </a:stretch>
        </p:blipFill>
        <p:spPr bwMode="auto">
          <a:xfrm>
            <a:off x="3124200" y="2209800"/>
            <a:ext cx="2438400" cy="3505200"/>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fontAlgn="auto" hangingPunct="1">
              <a:spcAft>
                <a:spcPts val="0"/>
              </a:spcAft>
              <a:defRPr/>
            </a:pPr>
            <a:r>
              <a:rPr lang="en-US" smtClean="0"/>
              <a:t>Theodore Roosevelt </a:t>
            </a:r>
          </a:p>
        </p:txBody>
      </p:sp>
      <p:pic>
        <p:nvPicPr>
          <p:cNvPr id="102403" name="Content Placeholder 3" descr="HC2x0.jpg"/>
          <p:cNvPicPr>
            <a:picLocks noGrp="1" noChangeAspect="1"/>
          </p:cNvPicPr>
          <p:nvPr>
            <p:ph sz="quarter" idx="1"/>
          </p:nvPr>
        </p:nvPicPr>
        <p:blipFill>
          <a:blip r:embed="rId2" cstate="print"/>
          <a:srcRect/>
          <a:stretch>
            <a:fillRect/>
          </a:stretch>
        </p:blipFill>
        <p:spPr>
          <a:xfrm>
            <a:off x="2246313" y="1600200"/>
            <a:ext cx="3889375" cy="4873625"/>
          </a:xfrm>
        </p:spPr>
      </p:pic>
    </p:spTree>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fontAlgn="auto" hangingPunct="1">
              <a:spcAft>
                <a:spcPts val="0"/>
              </a:spcAft>
              <a:defRPr/>
            </a:pPr>
            <a:r>
              <a:rPr lang="en-US" smtClean="0"/>
              <a:t>Theodore Roosevelt Quick Facts</a:t>
            </a:r>
          </a:p>
        </p:txBody>
      </p:sp>
      <p:sp>
        <p:nvSpPr>
          <p:cNvPr id="103427" name="Content Placeholder 2"/>
          <p:cNvSpPr>
            <a:spLocks noGrp="1"/>
          </p:cNvSpPr>
          <p:nvPr>
            <p:ph sz="quarter" idx="1"/>
          </p:nvPr>
        </p:nvSpPr>
        <p:spPr>
          <a:xfrm>
            <a:off x="457200" y="1600200"/>
            <a:ext cx="7467600" cy="4873625"/>
          </a:xfrm>
        </p:spPr>
        <p:txBody>
          <a:bodyPr/>
          <a:lstStyle/>
          <a:p>
            <a:pPr eaLnBrk="1" hangingPunct="1"/>
            <a:r>
              <a:rPr lang="en-US" smtClean="0"/>
              <a:t>First To:</a:t>
            </a:r>
          </a:p>
          <a:p>
            <a:pPr eaLnBrk="1" hangingPunct="1"/>
            <a:r>
              <a:rPr lang="en-US" smtClean="0"/>
              <a:t>to fly in an airplane </a:t>
            </a:r>
          </a:p>
          <a:p>
            <a:pPr eaLnBrk="1" hangingPunct="1"/>
            <a:r>
              <a:rPr lang="en-US" smtClean="0"/>
              <a:t>to own a car </a:t>
            </a:r>
          </a:p>
          <a:p>
            <a:pPr eaLnBrk="1" hangingPunct="1"/>
            <a:r>
              <a:rPr lang="en-US" smtClean="0"/>
              <a:t>Noted Historians, Conservationist, Philanthropist, Boxer, </a:t>
            </a:r>
          </a:p>
          <a:p>
            <a:pPr eaLnBrk="1" hangingPunct="1"/>
            <a:r>
              <a:rPr lang="en-US" b="1" smtClean="0"/>
              <a:t/>
            </a:r>
            <a:br>
              <a:rPr lang="en-US" b="1" smtClean="0"/>
            </a:br>
            <a:endParaRPr lang="en-US" smtClean="0"/>
          </a:p>
          <a:p>
            <a:pPr eaLnBrk="1" hangingPunct="1"/>
            <a:endParaRPr lang="en-US" smtClean="0"/>
          </a:p>
          <a:p>
            <a:pPr eaLnBrk="1" hangingPunct="1"/>
            <a:endParaRPr lang="en-US" b="1" smtClean="0"/>
          </a:p>
          <a:p>
            <a:pPr eaLnBrk="1" hangingPunct="1"/>
            <a:endParaRPr lang="en-US" b="1" smtClean="0"/>
          </a:p>
          <a:p>
            <a:pPr eaLnBrk="1" hangingPunct="1"/>
            <a:endParaRPr lang="en-US" b="1" smtClean="0"/>
          </a:p>
          <a:p>
            <a:pPr eaLnBrk="1" hangingPunct="1"/>
            <a:endParaRPr lang="en-US" b="1" smtClean="0"/>
          </a:p>
          <a:p>
            <a:pPr eaLnBrk="1" hangingPunct="1"/>
            <a:endParaRPr lang="en-US" b="1" smtClean="0"/>
          </a:p>
        </p:txBody>
      </p:sp>
    </p:spTree>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fontAlgn="auto" hangingPunct="1">
              <a:spcAft>
                <a:spcPts val="0"/>
              </a:spcAft>
              <a:defRPr/>
            </a:pPr>
            <a:r>
              <a:rPr lang="en-US" smtClean="0"/>
              <a:t>Theodore Roosevelt </a:t>
            </a:r>
          </a:p>
        </p:txBody>
      </p:sp>
      <p:sp>
        <p:nvSpPr>
          <p:cNvPr id="104451" name="Content Placeholder 2"/>
          <p:cNvSpPr>
            <a:spLocks noGrp="1"/>
          </p:cNvSpPr>
          <p:nvPr>
            <p:ph sz="quarter" idx="1"/>
          </p:nvPr>
        </p:nvSpPr>
        <p:spPr/>
        <p:txBody>
          <a:bodyPr/>
          <a:lstStyle/>
          <a:p>
            <a:pPr eaLnBrk="1" hangingPunct="1"/>
            <a:r>
              <a:rPr lang="en-US" smtClean="0"/>
              <a:t>Born to a wealthy family in New York City</a:t>
            </a:r>
          </a:p>
          <a:p>
            <a:pPr eaLnBrk="1" hangingPunct="1"/>
            <a:r>
              <a:rPr lang="en-US" smtClean="0"/>
              <a:t>Father hired a replacement to fight in the Civil War- this would have a huge effect on TR in future</a:t>
            </a:r>
          </a:p>
        </p:txBody>
      </p:sp>
      <p:sp>
        <p:nvSpPr>
          <p:cNvPr id="104452" name="Content Placeholder 3"/>
          <p:cNvSpPr>
            <a:spLocks noGrp="1"/>
          </p:cNvSpPr>
          <p:nvPr>
            <p:ph sz="quarter" idx="2"/>
          </p:nvPr>
        </p:nvSpPr>
        <p:spPr>
          <a:xfrm>
            <a:off x="4800600" y="1447800"/>
            <a:ext cx="3657600" cy="4572000"/>
          </a:xfrm>
        </p:spPr>
        <p:txBody>
          <a:bodyPr/>
          <a:lstStyle/>
          <a:p>
            <a:pPr eaLnBrk="1" hangingPunct="1"/>
            <a:r>
              <a:rPr lang="en-US" dirty="0" smtClean="0"/>
              <a:t>Father did help build the Brooklyn Bridge </a:t>
            </a:r>
          </a:p>
          <a:p>
            <a:pPr eaLnBrk="1" hangingPunct="1"/>
            <a:r>
              <a:rPr lang="en-US" dirty="0" smtClean="0"/>
              <a:t>TR had asthma as a child and due to this is tutored at home</a:t>
            </a:r>
          </a:p>
          <a:p>
            <a:pPr eaLnBrk="1" hangingPunct="1"/>
            <a:r>
              <a:rPr lang="en-US" dirty="0" smtClean="0"/>
              <a:t>As you know he developed a love of the outdoors </a:t>
            </a:r>
          </a:p>
        </p:txBody>
      </p:sp>
    </p:spTree>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fontAlgn="auto" hangingPunct="1">
              <a:spcAft>
                <a:spcPts val="0"/>
              </a:spcAft>
              <a:defRPr/>
            </a:pPr>
            <a:endParaRPr lang="en-US" smtClean="0"/>
          </a:p>
        </p:txBody>
      </p:sp>
      <p:pic>
        <p:nvPicPr>
          <p:cNvPr id="105475" name="Content Placeholder 3" descr="p3%20copy.jpg"/>
          <p:cNvPicPr>
            <a:picLocks noGrp="1" noChangeAspect="1"/>
          </p:cNvPicPr>
          <p:nvPr>
            <p:ph sz="quarter" idx="1"/>
          </p:nvPr>
        </p:nvPicPr>
        <p:blipFill>
          <a:blip r:embed="rId2" cstate="print"/>
          <a:srcRect/>
          <a:stretch>
            <a:fillRect/>
          </a:stretch>
        </p:blipFill>
        <p:spPr>
          <a:xfrm>
            <a:off x="2593975" y="1600200"/>
            <a:ext cx="3194050" cy="4873625"/>
          </a:xfrm>
        </p:spPr>
      </p:pic>
    </p:spTree>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fontAlgn="auto" hangingPunct="1">
              <a:spcAft>
                <a:spcPts val="0"/>
              </a:spcAft>
              <a:defRPr/>
            </a:pPr>
            <a:r>
              <a:rPr lang="en-US" dirty="0" smtClean="0"/>
              <a:t>HARVARD</a:t>
            </a:r>
          </a:p>
        </p:txBody>
      </p:sp>
      <p:sp>
        <p:nvSpPr>
          <p:cNvPr id="106499" name="Content Placeholder 2"/>
          <p:cNvSpPr>
            <a:spLocks noGrp="1"/>
          </p:cNvSpPr>
          <p:nvPr>
            <p:ph sz="quarter" idx="1"/>
          </p:nvPr>
        </p:nvSpPr>
        <p:spPr>
          <a:xfrm>
            <a:off x="457200" y="1600200"/>
            <a:ext cx="7467600" cy="4873625"/>
          </a:xfrm>
        </p:spPr>
        <p:txBody>
          <a:bodyPr/>
          <a:lstStyle/>
          <a:p>
            <a:pPr eaLnBrk="1" hangingPunct="1"/>
            <a:r>
              <a:rPr lang="en-US" smtClean="0"/>
              <a:t>TR eventual decides to “out grow” his asthma and trains himself in a gym built on the porch of his home</a:t>
            </a:r>
          </a:p>
          <a:p>
            <a:pPr eaLnBrk="1" hangingPunct="1"/>
            <a:r>
              <a:rPr lang="en-US" smtClean="0"/>
              <a:t>Eventually TR is admitted to Harvard and while at “Hahvad” he becomes the schools boxing champion and joins the rowing team  </a:t>
            </a:r>
          </a:p>
          <a:p>
            <a:pPr eaLnBrk="1" hangingPunct="1"/>
            <a:r>
              <a:rPr lang="en-US" smtClean="0"/>
              <a:t>After the death of his mother and wife on the same day he leaves his life in the east and goes west </a:t>
            </a:r>
          </a:p>
        </p:txBody>
      </p:sp>
    </p:spTree>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fontAlgn="auto" hangingPunct="1">
              <a:spcAft>
                <a:spcPts val="0"/>
              </a:spcAft>
              <a:defRPr/>
            </a:pPr>
            <a:endParaRPr lang="en-US" smtClean="0"/>
          </a:p>
        </p:txBody>
      </p:sp>
      <p:pic>
        <p:nvPicPr>
          <p:cNvPr id="107523" name="Content Placeholder 4" descr="HC7.jpg"/>
          <p:cNvPicPr>
            <a:picLocks noGrp="1" noChangeAspect="1"/>
          </p:cNvPicPr>
          <p:nvPr>
            <p:ph sz="quarter" idx="1"/>
          </p:nvPr>
        </p:nvPicPr>
        <p:blipFill>
          <a:blip r:embed="rId2" cstate="print"/>
          <a:srcRect/>
          <a:stretch>
            <a:fillRect/>
          </a:stretch>
        </p:blipFill>
        <p:spPr>
          <a:xfrm>
            <a:off x="457200" y="2455863"/>
            <a:ext cx="3657600" cy="2860675"/>
          </a:xfrm>
        </p:spPr>
      </p:pic>
      <p:sp>
        <p:nvSpPr>
          <p:cNvPr id="107524" name="Content Placeholder 3"/>
          <p:cNvSpPr>
            <a:spLocks noGrp="1"/>
          </p:cNvSpPr>
          <p:nvPr>
            <p:ph sz="quarter" idx="2"/>
          </p:nvPr>
        </p:nvSpPr>
        <p:spPr>
          <a:xfrm>
            <a:off x="4270375" y="1600200"/>
            <a:ext cx="3657600" cy="4572000"/>
          </a:xfrm>
        </p:spPr>
        <p:txBody>
          <a:bodyPr/>
          <a:lstStyle/>
          <a:p>
            <a:pPr eaLnBrk="1" hangingPunct="1"/>
            <a:r>
              <a:rPr lang="en-US" smtClean="0"/>
              <a:t>In the west he takes on the life of a cowboy </a:t>
            </a:r>
          </a:p>
          <a:p>
            <a:pPr eaLnBrk="1" hangingPunct="1"/>
            <a:r>
              <a:rPr lang="en-US" smtClean="0"/>
              <a:t>After the west he comes back east to take a job as NYC’s police commissioner </a:t>
            </a:r>
          </a:p>
          <a:p>
            <a:pPr eaLnBrk="1" hangingPunct="1"/>
            <a:r>
              <a:rPr lang="en-US" smtClean="0"/>
              <a:t>From that post he would eventually become governor, VP and President </a:t>
            </a:r>
          </a:p>
        </p:txBody>
      </p:sp>
    </p:spTree>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fontAlgn="auto" hangingPunct="1">
              <a:spcAft>
                <a:spcPts val="0"/>
              </a:spcAft>
              <a:defRPr/>
            </a:pPr>
            <a:r>
              <a:rPr lang="en-US" smtClean="0"/>
              <a:t>TR AS PRESIDENT </a:t>
            </a:r>
          </a:p>
        </p:txBody>
      </p:sp>
      <p:sp>
        <p:nvSpPr>
          <p:cNvPr id="108547" name="Content Placeholder 2"/>
          <p:cNvSpPr>
            <a:spLocks noGrp="1"/>
          </p:cNvSpPr>
          <p:nvPr>
            <p:ph sz="quarter" idx="1"/>
          </p:nvPr>
        </p:nvSpPr>
        <p:spPr>
          <a:xfrm>
            <a:off x="457200" y="1600200"/>
            <a:ext cx="7467600" cy="4873625"/>
          </a:xfrm>
        </p:spPr>
        <p:txBody>
          <a:bodyPr/>
          <a:lstStyle/>
          <a:p>
            <a:pPr eaLnBrk="1" hangingPunct="1"/>
            <a:r>
              <a:rPr lang="en-US" smtClean="0"/>
              <a:t>TR had been a progressive governor and the Republicans of New York wanted him out</a:t>
            </a:r>
          </a:p>
          <a:p>
            <a:pPr eaLnBrk="1" hangingPunct="1"/>
            <a:r>
              <a:rPr lang="en-US" smtClean="0"/>
              <a:t>So they convince McKinley to run him as a VP in 1900</a:t>
            </a:r>
          </a:p>
          <a:p>
            <a:pPr eaLnBrk="1" hangingPunct="1"/>
            <a:r>
              <a:rPr lang="en-US" smtClean="0"/>
              <a:t>After McKinley is shot, TR becomes President </a:t>
            </a:r>
          </a:p>
          <a:p>
            <a:pPr eaLnBrk="1" hangingPunct="1"/>
            <a:r>
              <a:rPr lang="en-US" smtClean="0"/>
              <a:t>TR take the reins as President and immediately started formulating the Square Deal</a:t>
            </a:r>
          </a:p>
          <a:p>
            <a:pPr eaLnBrk="1" hangingPunct="1"/>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US.11</a:t>
            </a:r>
          </a:p>
        </p:txBody>
      </p:sp>
      <p:sp>
        <p:nvSpPr>
          <p:cNvPr id="30723" name="Rectangle 3"/>
          <p:cNvSpPr>
            <a:spLocks noGrp="1" noChangeArrowheads="1"/>
          </p:cNvSpPr>
          <p:nvPr>
            <p:ph sz="quarter" idx="1"/>
          </p:nvPr>
        </p:nvSpPr>
        <p:spPr/>
        <p:txBody>
          <a:bodyPr/>
          <a:lstStyle/>
          <a:p>
            <a:pPr eaLnBrk="1" hangingPunct="1"/>
            <a:r>
              <a:rPr lang="en-US" smtClean="0"/>
              <a:t>Using textual evidence, compare and contrast the ideas and philosophies of Booker T. Washington and W.E.B. Dubois.</a:t>
            </a:r>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p:txBody>
          <a:bodyPr/>
          <a:lstStyle/>
          <a:p>
            <a:pPr eaLnBrk="1" fontAlgn="auto" hangingPunct="1">
              <a:spcAft>
                <a:spcPts val="0"/>
              </a:spcAft>
              <a:defRPr/>
            </a:pPr>
            <a:r>
              <a:rPr lang="en-US" smtClean="0"/>
              <a:t>The Many Lives Of TR</a:t>
            </a:r>
          </a:p>
        </p:txBody>
      </p:sp>
      <p:pic>
        <p:nvPicPr>
          <p:cNvPr id="109571" name="Content Placeholder 10" descr="800px-ROLES1.jpg"/>
          <p:cNvPicPr>
            <a:picLocks noGrp="1" noChangeAspect="1"/>
          </p:cNvPicPr>
          <p:nvPr>
            <p:ph sz="quarter" idx="1"/>
          </p:nvPr>
        </p:nvPicPr>
        <p:blipFill>
          <a:blip r:embed="rId2" cstate="print"/>
          <a:srcRect/>
          <a:stretch>
            <a:fillRect/>
          </a:stretch>
        </p:blipFill>
        <p:spPr>
          <a:xfrm>
            <a:off x="296863" y="2290763"/>
            <a:ext cx="4503737" cy="2155825"/>
          </a:xfrm>
        </p:spPr>
      </p:pic>
      <p:pic>
        <p:nvPicPr>
          <p:cNvPr id="109572" name="Content Placeholder 11" descr="800px-ROLES2.jpg"/>
          <p:cNvPicPr>
            <a:picLocks noGrp="1" noChangeAspect="1"/>
          </p:cNvPicPr>
          <p:nvPr>
            <p:ph sz="quarter" idx="2"/>
          </p:nvPr>
        </p:nvPicPr>
        <p:blipFill>
          <a:blip r:embed="rId3" cstate="print"/>
          <a:srcRect/>
          <a:stretch>
            <a:fillRect/>
          </a:stretch>
        </p:blipFill>
        <p:spPr>
          <a:xfrm>
            <a:off x="4648200" y="2286000"/>
            <a:ext cx="4267200" cy="2133600"/>
          </a:xfrm>
        </p:spPr>
      </p:pic>
    </p:spTree>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2600" b="1" u="sng" dirty="0" smtClean="0"/>
              <a:t>Teddy Roosevelt – The Progressive </a:t>
            </a:r>
            <a:endParaRPr lang="en-US" sz="2600" dirty="0"/>
          </a:p>
        </p:txBody>
      </p:sp>
      <p:sp>
        <p:nvSpPr>
          <p:cNvPr id="110595" name="Content Placeholder 2"/>
          <p:cNvSpPr>
            <a:spLocks noGrp="1"/>
          </p:cNvSpPr>
          <p:nvPr>
            <p:ph sz="quarter" idx="1"/>
          </p:nvPr>
        </p:nvSpPr>
        <p:spPr>
          <a:xfrm>
            <a:off x="457200" y="1600200"/>
            <a:ext cx="7467600" cy="4873625"/>
          </a:xfrm>
        </p:spPr>
        <p:txBody>
          <a:bodyPr/>
          <a:lstStyle/>
          <a:p>
            <a:pPr eaLnBrk="1" hangingPunct="1"/>
            <a:r>
              <a:rPr lang="en-US" sz="2200" smtClean="0"/>
              <a:t>Remember pure food &amp; drug act</a:t>
            </a:r>
          </a:p>
          <a:p>
            <a:pPr eaLnBrk="1" hangingPunct="1"/>
            <a:r>
              <a:rPr lang="en-US" sz="2200" smtClean="0"/>
              <a:t>Saw presidency as “bully pulpit” used his position to rally the American People to support moral &amp;  worthy causes.</a:t>
            </a:r>
          </a:p>
          <a:p>
            <a:pPr eaLnBrk="1" hangingPunct="1"/>
            <a:r>
              <a:rPr lang="en-US" sz="2200" b="1" u="sng" smtClean="0"/>
              <a:t>The Square Deal</a:t>
            </a:r>
            <a:r>
              <a:rPr lang="en-US" sz="2200" smtClean="0"/>
              <a:t> United Mine workers were on strike---talks going nowhere! Winter was near. Teddy Roosevelt used power to give both sides a square deal. Makes both sides submit to arbitration (impartial 3</a:t>
            </a:r>
            <a:r>
              <a:rPr lang="en-US" sz="2200" baseline="30000" smtClean="0"/>
              <a:t>rd</a:t>
            </a:r>
            <a:r>
              <a:rPr lang="en-US" sz="2200" smtClean="0"/>
              <a:t> party decides on legally binding  solution)</a:t>
            </a:r>
          </a:p>
          <a:p>
            <a:pPr eaLnBrk="1" hangingPunct="1"/>
            <a:r>
              <a:rPr lang="en-US" sz="2200" b="1" u="sng" smtClean="0"/>
              <a:t>Will use army to operate mines</a:t>
            </a:r>
            <a:endParaRPr lang="en-US" sz="2200" smtClean="0"/>
          </a:p>
          <a:p>
            <a:pPr eaLnBrk="1" hangingPunct="1"/>
            <a:r>
              <a:rPr lang="en-US" sz="2200" smtClean="0"/>
              <a:t>Square deal became the slogan of his presidency</a:t>
            </a:r>
          </a:p>
          <a:p>
            <a:pPr eaLnBrk="1" hangingPunct="1">
              <a:buFont typeface="Wingdings" pitchFamily="2" charset="2"/>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2600" b="1" u="sng" dirty="0" smtClean="0"/>
              <a:t>Teddy Roosevelt – The Progressive </a:t>
            </a:r>
            <a:endParaRPr lang="en-US" sz="2600" dirty="0"/>
          </a:p>
        </p:txBody>
      </p:sp>
      <p:sp>
        <p:nvSpPr>
          <p:cNvPr id="111619" name="Content Placeholder 2"/>
          <p:cNvSpPr>
            <a:spLocks noGrp="1"/>
          </p:cNvSpPr>
          <p:nvPr>
            <p:ph sz="quarter" idx="1"/>
          </p:nvPr>
        </p:nvSpPr>
        <p:spPr>
          <a:xfrm>
            <a:off x="457200" y="1600200"/>
            <a:ext cx="7467600" cy="4873625"/>
          </a:xfrm>
        </p:spPr>
        <p:txBody>
          <a:bodyPr/>
          <a:lstStyle/>
          <a:p>
            <a:pPr eaLnBrk="1" hangingPunct="1"/>
            <a:r>
              <a:rPr lang="en-US" sz="2200" smtClean="0"/>
              <a:t>Teddy Roosevelt will enforce the Sherman Anti-Trust Act---really first time ever</a:t>
            </a:r>
          </a:p>
          <a:p>
            <a:pPr eaLnBrk="1" hangingPunct="1"/>
            <a:r>
              <a:rPr lang="en-US" sz="2200" smtClean="0"/>
              <a:t>Roosevelt administration filed 42 antitrust actions (The beef trust Standard Oil)</a:t>
            </a:r>
          </a:p>
          <a:p>
            <a:pPr eaLnBrk="1" hangingPunct="1"/>
            <a:r>
              <a:rPr lang="en-US" sz="2200" smtClean="0"/>
              <a:t>Allowed the ICC (Interstate Commerce Commission) to become the first true federal regulatory agency</a:t>
            </a:r>
          </a:p>
          <a:p>
            <a:pPr eaLnBrk="1" hangingPunct="1"/>
            <a:r>
              <a:rPr lang="en-US" sz="2200" smtClean="0"/>
              <a:t>Set limits on railroad rates (goal for a long time)</a:t>
            </a:r>
          </a:p>
          <a:p>
            <a:pPr eaLnBrk="1" hangingPunct="1"/>
            <a:r>
              <a:rPr lang="en-US" sz="2200" smtClean="0"/>
              <a:t>Set aside 200 million acres for conservation</a:t>
            </a:r>
          </a:p>
          <a:p>
            <a:pPr eaLnBrk="1" hangingPunct="1"/>
            <a:r>
              <a:rPr lang="en-US" sz="2200" smtClean="0"/>
              <a:t>Appointed Gifford Pinchott to head U.S. Forrest Service (Fired by Taft)</a:t>
            </a:r>
          </a:p>
          <a:p>
            <a:pPr eaLnBrk="1" hangingPunct="1"/>
            <a:r>
              <a:rPr lang="en-US" sz="2200" smtClean="0"/>
              <a:t>T-Shirt campaign design 1912 (slogan, Party Agenda)</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fontAlgn="auto" hangingPunct="1">
              <a:spcAft>
                <a:spcPts val="0"/>
              </a:spcAft>
              <a:defRPr/>
            </a:pPr>
            <a:r>
              <a:rPr lang="en-US" smtClean="0"/>
              <a:t>TR’S REFORMS </a:t>
            </a:r>
          </a:p>
        </p:txBody>
      </p:sp>
      <p:sp>
        <p:nvSpPr>
          <p:cNvPr id="112643" name="Content Placeholder 2"/>
          <p:cNvSpPr>
            <a:spLocks noGrp="1"/>
          </p:cNvSpPr>
          <p:nvPr>
            <p:ph sz="quarter" idx="1"/>
          </p:nvPr>
        </p:nvSpPr>
        <p:spPr/>
        <p:txBody>
          <a:bodyPr/>
          <a:lstStyle/>
          <a:p>
            <a:pPr eaLnBrk="1" hangingPunct="1"/>
            <a:r>
              <a:rPr lang="en-US" smtClean="0"/>
              <a:t>The Square Deal was intended to give the middle and lower classes and “square deal”</a:t>
            </a:r>
          </a:p>
          <a:p>
            <a:pPr eaLnBrk="1" hangingPunct="1"/>
            <a:r>
              <a:rPr lang="en-US" smtClean="0"/>
              <a:t>It’s revolutionary because TR really stuck it to the rich/elite of the country- many of whom were his friends </a:t>
            </a:r>
          </a:p>
        </p:txBody>
      </p:sp>
      <p:sp>
        <p:nvSpPr>
          <p:cNvPr id="112644" name="Content Placeholder 3"/>
          <p:cNvSpPr>
            <a:spLocks noGrp="1"/>
          </p:cNvSpPr>
          <p:nvPr>
            <p:ph sz="quarter" idx="2"/>
          </p:nvPr>
        </p:nvSpPr>
        <p:spPr>
          <a:xfrm>
            <a:off x="4270375" y="1600200"/>
            <a:ext cx="3657600" cy="4572000"/>
          </a:xfrm>
        </p:spPr>
        <p:txBody>
          <a:bodyPr/>
          <a:lstStyle/>
          <a:p>
            <a:pPr eaLnBrk="1" hangingPunct="1"/>
            <a:r>
              <a:rPr lang="en-US" smtClean="0"/>
              <a:t>TR pushed Congress to pass the Elkins Act of 1903 which imposed fines on RNR that gave special rates to preferred shippers</a:t>
            </a:r>
          </a:p>
          <a:p>
            <a:pPr eaLnBrk="1" hangingPunct="1"/>
            <a:r>
              <a:rPr lang="en-US" smtClean="0"/>
              <a:t>He pushed the Hepburn Act which gave authority to government to set shipping rates </a:t>
            </a:r>
          </a:p>
        </p:txBody>
      </p:sp>
    </p:spTree>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pPr eaLnBrk="1" fontAlgn="auto" hangingPunct="1">
              <a:spcAft>
                <a:spcPts val="0"/>
              </a:spcAft>
              <a:defRPr/>
            </a:pPr>
            <a:r>
              <a:rPr lang="en-US" smtClean="0"/>
              <a:t>The Bully Pulpit</a:t>
            </a:r>
          </a:p>
        </p:txBody>
      </p:sp>
      <p:pic>
        <p:nvPicPr>
          <p:cNvPr id="113667" name="Content Placeholder 4" descr="HC2x1.jpg"/>
          <p:cNvPicPr>
            <a:picLocks noGrp="1" noChangeAspect="1"/>
          </p:cNvPicPr>
          <p:nvPr>
            <p:ph sz="quarter" idx="1"/>
          </p:nvPr>
        </p:nvPicPr>
        <p:blipFill>
          <a:blip r:embed="rId2" cstate="print"/>
          <a:srcRect/>
          <a:stretch>
            <a:fillRect/>
          </a:stretch>
        </p:blipFill>
        <p:spPr>
          <a:xfrm>
            <a:off x="498475" y="1600200"/>
            <a:ext cx="3575050" cy="4572000"/>
          </a:xfrm>
        </p:spPr>
      </p:pic>
      <p:pic>
        <p:nvPicPr>
          <p:cNvPr id="113668" name="Content Placeholder 5" descr="TheodorerooseveltCrowd.jpg"/>
          <p:cNvPicPr>
            <a:picLocks noGrp="1" noChangeAspect="1"/>
          </p:cNvPicPr>
          <p:nvPr>
            <p:ph sz="quarter" idx="2"/>
          </p:nvPr>
        </p:nvPicPr>
        <p:blipFill>
          <a:blip r:embed="rId3" cstate="print"/>
          <a:srcRect/>
          <a:stretch>
            <a:fillRect/>
          </a:stretch>
        </p:blipFill>
        <p:spPr>
          <a:xfrm>
            <a:off x="4606925" y="2774950"/>
            <a:ext cx="2984500" cy="2222500"/>
          </a:xfrm>
        </p:spPr>
      </p:pic>
    </p:spTree>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fontAlgn="auto" hangingPunct="1">
              <a:spcAft>
                <a:spcPts val="0"/>
              </a:spcAft>
              <a:defRPr/>
            </a:pPr>
            <a:r>
              <a:rPr lang="en-US" smtClean="0"/>
              <a:t>Dusting off the Sherman Anti-Trust Act </a:t>
            </a:r>
          </a:p>
        </p:txBody>
      </p:sp>
      <p:sp>
        <p:nvSpPr>
          <p:cNvPr id="114691" name="Content Placeholder 2"/>
          <p:cNvSpPr>
            <a:spLocks noGrp="1"/>
          </p:cNvSpPr>
          <p:nvPr>
            <p:ph sz="quarter" idx="1"/>
          </p:nvPr>
        </p:nvSpPr>
        <p:spPr/>
        <p:txBody>
          <a:bodyPr/>
          <a:lstStyle/>
          <a:p>
            <a:pPr eaLnBrk="1" hangingPunct="1"/>
            <a:r>
              <a:rPr lang="en-US" smtClean="0"/>
              <a:t>TR’s administration became known as the “trustbusters” </a:t>
            </a:r>
          </a:p>
          <a:p>
            <a:pPr eaLnBrk="1" hangingPunct="1"/>
            <a:r>
              <a:rPr lang="en-US" smtClean="0"/>
              <a:t>In 1904 the Supreme Court heard an anti-trust suit filed by TR’s attorney general  against the Northern Securities Company </a:t>
            </a:r>
          </a:p>
        </p:txBody>
      </p:sp>
      <p:sp>
        <p:nvSpPr>
          <p:cNvPr id="114692" name="Content Placeholder 3"/>
          <p:cNvSpPr>
            <a:spLocks noGrp="1"/>
          </p:cNvSpPr>
          <p:nvPr>
            <p:ph sz="quarter" idx="2"/>
          </p:nvPr>
        </p:nvSpPr>
        <p:spPr>
          <a:xfrm>
            <a:off x="4270375" y="1600200"/>
            <a:ext cx="3657600" cy="4572000"/>
          </a:xfrm>
        </p:spPr>
        <p:txBody>
          <a:bodyPr/>
          <a:lstStyle/>
          <a:p>
            <a:pPr eaLnBrk="1" hangingPunct="1"/>
            <a:r>
              <a:rPr lang="en-US" smtClean="0"/>
              <a:t>The court deemed the company an illegal trust  and forced the company to split into smaller companies </a:t>
            </a:r>
          </a:p>
          <a:p>
            <a:pPr eaLnBrk="1" hangingPunct="1"/>
            <a:r>
              <a:rPr lang="en-US" smtClean="0"/>
              <a:t>While he did destruct  trusts, there was a difference between “good” and “bad” trusts in TR’s mind</a:t>
            </a: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4"/>
          <p:cNvSpPr>
            <a:spLocks noGrp="1"/>
          </p:cNvSpPr>
          <p:nvPr>
            <p:ph type="title"/>
          </p:nvPr>
        </p:nvSpPr>
        <p:spPr/>
        <p:txBody>
          <a:bodyPr/>
          <a:lstStyle/>
          <a:p>
            <a:pPr eaLnBrk="1" fontAlgn="auto" hangingPunct="1">
              <a:spcAft>
                <a:spcPts val="0"/>
              </a:spcAft>
              <a:defRPr/>
            </a:pPr>
            <a:endParaRPr lang="en-US" smtClean="0"/>
          </a:p>
        </p:txBody>
      </p:sp>
      <p:pic>
        <p:nvPicPr>
          <p:cNvPr id="115715" name="Content Placeholder 6" descr="HC4x0.jpg"/>
          <p:cNvPicPr>
            <a:picLocks noGrp="1" noChangeAspect="1"/>
          </p:cNvPicPr>
          <p:nvPr>
            <p:ph sz="quarter" idx="1"/>
          </p:nvPr>
        </p:nvPicPr>
        <p:blipFill>
          <a:blip r:embed="rId2" cstate="print"/>
          <a:srcRect/>
          <a:stretch>
            <a:fillRect/>
          </a:stretch>
        </p:blipFill>
        <p:spPr>
          <a:xfrm>
            <a:off x="2609850" y="1600200"/>
            <a:ext cx="3162300" cy="4873625"/>
          </a:xfrm>
        </p:spPr>
      </p:pic>
    </p:spTree>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fontAlgn="auto" hangingPunct="1">
              <a:spcAft>
                <a:spcPts val="0"/>
              </a:spcAft>
              <a:defRPr/>
            </a:pPr>
            <a:r>
              <a:rPr lang="en-US" smtClean="0"/>
              <a:t>Good and Bad Trusts </a:t>
            </a:r>
          </a:p>
        </p:txBody>
      </p:sp>
      <p:sp>
        <p:nvSpPr>
          <p:cNvPr id="116739" name="Content Placeholder 2"/>
          <p:cNvSpPr>
            <a:spLocks noGrp="1"/>
          </p:cNvSpPr>
          <p:nvPr>
            <p:ph sz="quarter" idx="1"/>
          </p:nvPr>
        </p:nvSpPr>
        <p:spPr>
          <a:xfrm>
            <a:off x="457200" y="1600200"/>
            <a:ext cx="7467600" cy="4873625"/>
          </a:xfrm>
        </p:spPr>
        <p:txBody>
          <a:bodyPr/>
          <a:lstStyle/>
          <a:p>
            <a:pPr eaLnBrk="1" hangingPunct="1"/>
            <a:r>
              <a:rPr lang="en-US" smtClean="0"/>
              <a:t>TR did feel that some larger companies were more efficient than smaller ones </a:t>
            </a:r>
          </a:p>
          <a:p>
            <a:pPr eaLnBrk="1" hangingPunct="1"/>
            <a:endParaRPr lang="en-US" smtClean="0"/>
          </a:p>
          <a:p>
            <a:pPr eaLnBrk="1" hangingPunct="1"/>
            <a:r>
              <a:rPr lang="en-US" smtClean="0"/>
              <a:t>Only when bigger business bullied smaller businesses was a big business bad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fontAlgn="auto" hangingPunct="1">
              <a:spcAft>
                <a:spcPts val="0"/>
              </a:spcAft>
              <a:defRPr/>
            </a:pPr>
            <a:r>
              <a:rPr lang="en-US" smtClean="0"/>
              <a:t>TR THE HUNTER </a:t>
            </a:r>
          </a:p>
        </p:txBody>
      </p:sp>
      <p:pic>
        <p:nvPicPr>
          <p:cNvPr id="117763" name="Content Placeholder 4" descr="HC3x0.jpg"/>
          <p:cNvPicPr>
            <a:picLocks noGrp="1" noChangeAspect="1"/>
          </p:cNvPicPr>
          <p:nvPr>
            <p:ph sz="quarter" idx="1"/>
          </p:nvPr>
        </p:nvPicPr>
        <p:blipFill>
          <a:blip r:embed="rId2" cstate="print"/>
          <a:srcRect/>
          <a:stretch>
            <a:fillRect/>
          </a:stretch>
        </p:blipFill>
        <p:spPr>
          <a:xfrm>
            <a:off x="473075" y="1600200"/>
            <a:ext cx="3625850" cy="4572000"/>
          </a:xfrm>
        </p:spPr>
      </p:pic>
      <p:pic>
        <p:nvPicPr>
          <p:cNvPr id="117764" name="Content Placeholder 5" descr="HC3x8.jpg"/>
          <p:cNvPicPr>
            <a:picLocks noGrp="1" noChangeAspect="1"/>
          </p:cNvPicPr>
          <p:nvPr>
            <p:ph sz="quarter" idx="2"/>
          </p:nvPr>
        </p:nvPicPr>
        <p:blipFill>
          <a:blip r:embed="rId3" cstate="print"/>
          <a:srcRect/>
          <a:stretch>
            <a:fillRect/>
          </a:stretch>
        </p:blipFill>
        <p:spPr>
          <a:xfrm>
            <a:off x="4270375" y="1773238"/>
            <a:ext cx="3657600" cy="4225925"/>
          </a:xfrm>
        </p:spPr>
      </p:pic>
    </p:spTree>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fontAlgn="auto" hangingPunct="1">
              <a:spcAft>
                <a:spcPts val="0"/>
              </a:spcAft>
              <a:defRPr/>
            </a:pPr>
            <a:endParaRPr lang="en-US" smtClean="0"/>
          </a:p>
        </p:txBody>
      </p:sp>
      <p:pic>
        <p:nvPicPr>
          <p:cNvPr id="121859" name="Content Placeholder 4" descr="492px-Theodore_Roosevelt_laughing.jpg"/>
          <p:cNvPicPr>
            <a:picLocks noGrp="1" noChangeAspect="1"/>
          </p:cNvPicPr>
          <p:nvPr>
            <p:ph sz="quarter" idx="1"/>
          </p:nvPr>
        </p:nvPicPr>
        <p:blipFill>
          <a:blip r:embed="rId2" cstate="print"/>
          <a:srcRect/>
          <a:stretch>
            <a:fillRect/>
          </a:stretch>
        </p:blipFill>
        <p:spPr>
          <a:xfrm>
            <a:off x="457200" y="1655763"/>
            <a:ext cx="3657600" cy="4460875"/>
          </a:xfrm>
        </p:spPr>
      </p:pic>
      <p:pic>
        <p:nvPicPr>
          <p:cNvPr id="121860" name="Content Placeholder 5" descr="HC4x1.jpg"/>
          <p:cNvPicPr>
            <a:picLocks noGrp="1" noChangeAspect="1"/>
          </p:cNvPicPr>
          <p:nvPr>
            <p:ph sz="quarter" idx="2"/>
          </p:nvPr>
        </p:nvPicPr>
        <p:blipFill>
          <a:blip r:embed="rId3" cstate="print"/>
          <a:srcRect/>
          <a:stretch>
            <a:fillRect/>
          </a:stretch>
        </p:blipFill>
        <p:spPr>
          <a:xfrm>
            <a:off x="4276725" y="1600200"/>
            <a:ext cx="3644900" cy="4572000"/>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52400"/>
            <a:ext cx="8229600" cy="1250950"/>
          </a:xfrm>
        </p:spPr>
        <p:txBody>
          <a:bodyPr>
            <a:normAutofit/>
          </a:bodyPr>
          <a:lstStyle/>
          <a:p>
            <a:pPr eaLnBrk="1" fontAlgn="auto" hangingPunct="1">
              <a:spcAft>
                <a:spcPts val="0"/>
              </a:spcAft>
              <a:defRPr/>
            </a:pPr>
            <a:r>
              <a:rPr lang="en-US" smtClean="0">
                <a:solidFill>
                  <a:schemeClr val="accent1">
                    <a:satMod val="150000"/>
                  </a:schemeClr>
                </a:solidFill>
              </a:rPr>
              <a:t>Washington and Du Bois</a:t>
            </a:r>
          </a:p>
        </p:txBody>
      </p:sp>
      <p:pic>
        <p:nvPicPr>
          <p:cNvPr id="31747" name="Content Placeholder 4" descr="Booker%20T%20Washington.jpg"/>
          <p:cNvPicPr>
            <a:picLocks noGrp="1" noChangeAspect="1"/>
          </p:cNvPicPr>
          <p:nvPr>
            <p:ph sz="half" idx="1"/>
          </p:nvPr>
        </p:nvPicPr>
        <p:blipFill>
          <a:blip r:embed="rId2" cstate="print"/>
          <a:srcRect/>
          <a:stretch>
            <a:fillRect/>
          </a:stretch>
        </p:blipFill>
        <p:spPr>
          <a:xfrm>
            <a:off x="852488" y="1798638"/>
            <a:ext cx="3248025" cy="4572000"/>
          </a:xfrm>
        </p:spPr>
      </p:pic>
      <p:pic>
        <p:nvPicPr>
          <p:cNvPr id="31748" name="Content Placeholder 5" descr="dubois.jpg"/>
          <p:cNvPicPr>
            <a:picLocks noGrp="1" noChangeAspect="1"/>
          </p:cNvPicPr>
          <p:nvPr>
            <p:ph sz="half" idx="2"/>
          </p:nvPr>
        </p:nvPicPr>
        <p:blipFill>
          <a:blip r:embed="rId3" cstate="print"/>
          <a:srcRect/>
          <a:stretch>
            <a:fillRect/>
          </a:stretch>
        </p:blipFill>
        <p:spPr>
          <a:xfrm>
            <a:off x="4800600" y="1798638"/>
            <a:ext cx="3733800" cy="4572000"/>
          </a:xfrm>
        </p:spPr>
      </p:pic>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p:cNvSpPr>
          <p:nvPr>
            <p:ph type="title"/>
          </p:nvPr>
        </p:nvSpPr>
        <p:spPr/>
        <p:txBody>
          <a:bodyPr/>
          <a:lstStyle/>
          <a:p>
            <a:pPr eaLnBrk="1" fontAlgn="auto" hangingPunct="1">
              <a:spcAft>
                <a:spcPts val="0"/>
              </a:spcAft>
              <a:defRPr/>
            </a:pPr>
            <a:r>
              <a:rPr lang="en-US" smtClean="0"/>
              <a:t>Roosevelt and Taft </a:t>
            </a:r>
          </a:p>
        </p:txBody>
      </p:sp>
      <p:sp>
        <p:nvSpPr>
          <p:cNvPr id="122883" name="Rectangle 3"/>
          <p:cNvSpPr>
            <a:spLocks noGrp="1"/>
          </p:cNvSpPr>
          <p:nvPr>
            <p:ph sz="quarter" idx="1"/>
          </p:nvPr>
        </p:nvSpPr>
        <p:spPr/>
        <p:txBody>
          <a:bodyPr/>
          <a:lstStyle/>
          <a:p>
            <a:pPr eaLnBrk="1" hangingPunct="1"/>
            <a:r>
              <a:rPr lang="en-US" smtClean="0"/>
              <a:t>TR picked Taft to be the Republican Candidate for President in 1908</a:t>
            </a:r>
          </a:p>
          <a:p>
            <a:pPr eaLnBrk="1" hangingPunct="1"/>
            <a:endParaRPr lang="en-US" smtClean="0"/>
          </a:p>
          <a:p>
            <a:pPr eaLnBrk="1" hangingPunct="1"/>
            <a:r>
              <a:rPr lang="en-US" smtClean="0"/>
              <a:t>Taft had been the Secretary of War under TR </a:t>
            </a:r>
          </a:p>
        </p:txBody>
      </p:sp>
      <p:sp>
        <p:nvSpPr>
          <p:cNvPr id="122884" name="Rectangle 4"/>
          <p:cNvSpPr>
            <a:spLocks noGrp="1"/>
          </p:cNvSpPr>
          <p:nvPr>
            <p:ph sz="quarter" idx="2"/>
          </p:nvPr>
        </p:nvSpPr>
        <p:spPr>
          <a:xfrm>
            <a:off x="4270375" y="1600200"/>
            <a:ext cx="3657600" cy="4572000"/>
          </a:xfrm>
        </p:spPr>
        <p:txBody>
          <a:bodyPr/>
          <a:lstStyle/>
          <a:p>
            <a:pPr eaLnBrk="1" hangingPunct="1"/>
            <a:r>
              <a:rPr lang="en-US" smtClean="0"/>
              <a:t>TR expected many of the policies he had enacted to be carried on by Taft </a:t>
            </a:r>
          </a:p>
          <a:p>
            <a:pPr eaLnBrk="1" hangingPunct="1"/>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title"/>
          </p:nvPr>
        </p:nvSpPr>
        <p:spPr/>
        <p:txBody>
          <a:bodyPr/>
          <a:lstStyle/>
          <a:p>
            <a:pPr eaLnBrk="1" fontAlgn="auto" hangingPunct="1">
              <a:spcAft>
                <a:spcPts val="0"/>
              </a:spcAft>
              <a:defRPr/>
            </a:pPr>
            <a:r>
              <a:rPr lang="en-US" smtClean="0"/>
              <a:t>William Howard Taft </a:t>
            </a:r>
          </a:p>
        </p:txBody>
      </p:sp>
      <p:sp>
        <p:nvSpPr>
          <p:cNvPr id="123907" name="Rectangle 3"/>
          <p:cNvSpPr>
            <a:spLocks noGrp="1"/>
          </p:cNvSpPr>
          <p:nvPr>
            <p:ph sz="quarter" idx="1"/>
          </p:nvPr>
        </p:nvSpPr>
        <p:spPr>
          <a:xfrm>
            <a:off x="457200" y="1600200"/>
            <a:ext cx="7467600" cy="4873625"/>
          </a:xfrm>
        </p:spPr>
        <p:txBody>
          <a:bodyPr/>
          <a:lstStyle/>
          <a:p>
            <a:pPr algn="ctr" eaLnBrk="1" hangingPunct="1"/>
            <a:endParaRPr lang="en-US" smtClean="0"/>
          </a:p>
        </p:txBody>
      </p:sp>
      <p:pic>
        <p:nvPicPr>
          <p:cNvPr id="123908" name="Picture 5" descr="Image:William Howard Taft.jpg">
            <a:hlinkClick r:id="rId2"/>
          </p:cNvPr>
          <p:cNvPicPr>
            <a:picLocks noChangeAspect="1" noChangeArrowheads="1"/>
          </p:cNvPicPr>
          <p:nvPr/>
        </p:nvPicPr>
        <p:blipFill>
          <a:blip r:embed="rId3" cstate="print"/>
          <a:srcRect/>
          <a:stretch>
            <a:fillRect/>
          </a:stretch>
        </p:blipFill>
        <p:spPr bwMode="auto">
          <a:xfrm>
            <a:off x="2667000" y="1524000"/>
            <a:ext cx="3587750" cy="4648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177800"/>
            <a:ext cx="9144000" cy="604838"/>
          </a:xfrm>
        </p:spPr>
        <p:txBody>
          <a:bodyPr/>
          <a:lstStyle/>
          <a:p>
            <a:r>
              <a:rPr lang="en-US" sz="4000" b="1"/>
              <a:t>Progressivism under President Taft</a:t>
            </a:r>
          </a:p>
        </p:txBody>
      </p:sp>
      <p:sp>
        <p:nvSpPr>
          <p:cNvPr id="102404" name="Rectangle 4"/>
          <p:cNvSpPr>
            <a:spLocks noGrp="1" noChangeArrowheads="1"/>
          </p:cNvSpPr>
          <p:nvPr>
            <p:ph type="body" sz="half" idx="1"/>
          </p:nvPr>
        </p:nvSpPr>
        <p:spPr>
          <a:xfrm>
            <a:off x="388938" y="1041400"/>
            <a:ext cx="4106862" cy="5435600"/>
          </a:xfrm>
        </p:spPr>
        <p:txBody>
          <a:bodyPr/>
          <a:lstStyle/>
          <a:p>
            <a:r>
              <a:rPr lang="en-US" sz="2000" b="1"/>
              <a:t>Republican William Howard Taft easily defeated Democrat William Jennings Bryan in the 1908 presidential election.</a:t>
            </a:r>
          </a:p>
          <a:p>
            <a:r>
              <a:rPr lang="en-US" sz="2000" b="1"/>
              <a:t>Among his accomplishments, Taft “busted” 90 trusts during his four years in office – more than Theodore Roosevelt during his eight years in office.</a:t>
            </a:r>
          </a:p>
          <a:p>
            <a:endParaRPr lang="en-US" sz="2000" b="1"/>
          </a:p>
          <a:p>
            <a:endParaRPr lang="en-US" sz="2000" b="1"/>
          </a:p>
        </p:txBody>
      </p:sp>
      <p:pic>
        <p:nvPicPr>
          <p:cNvPr id="102406" name="Picture 6" descr="taft"/>
          <p:cNvPicPr>
            <a:picLocks noGrp="1" noChangeAspect="1" noChangeArrowheads="1"/>
          </p:cNvPicPr>
          <p:nvPr>
            <p:ph sz="half" idx="2"/>
          </p:nvPr>
        </p:nvPicPr>
        <p:blipFill>
          <a:blip r:embed="rId2" cstate="print"/>
          <a:srcRect/>
          <a:stretch>
            <a:fillRect/>
          </a:stretch>
        </p:blipFill>
        <p:spPr>
          <a:xfrm>
            <a:off x="4654550" y="936625"/>
            <a:ext cx="4210050" cy="5437188"/>
          </a:xfrm>
        </p:spPr>
      </p:pic>
      <p:sp>
        <p:nvSpPr>
          <p:cNvPr id="102407" name="Text Box 7"/>
          <p:cNvSpPr txBox="1">
            <a:spLocks noChangeArrowheads="1"/>
          </p:cNvSpPr>
          <p:nvPr/>
        </p:nvSpPr>
        <p:spPr bwMode="auto">
          <a:xfrm>
            <a:off x="4222750" y="6413500"/>
            <a:ext cx="4883150" cy="366713"/>
          </a:xfrm>
          <a:prstGeom prst="rect">
            <a:avLst/>
          </a:prstGeom>
          <a:noFill/>
          <a:ln w="9525">
            <a:noFill/>
            <a:miter lim="800000"/>
            <a:headEnd/>
            <a:tailEnd/>
          </a:ln>
          <a:effectLst/>
        </p:spPr>
        <p:txBody>
          <a:bodyPr>
            <a:spAutoFit/>
          </a:bodyPr>
          <a:lstStyle/>
          <a:p>
            <a:pPr algn="ctr" eaLnBrk="1" hangingPunct="1">
              <a:spcBef>
                <a:spcPct val="50000"/>
              </a:spcBef>
            </a:pPr>
            <a:r>
              <a:rPr lang="en-US" b="1" i="1" smtClean="0">
                <a:solidFill>
                  <a:srgbClr val="000000"/>
                </a:solidFill>
              </a:rPr>
              <a:t>Taft, right, was Roosevelt’s War Secretary</a:t>
            </a:r>
          </a:p>
        </p:txBody>
      </p:sp>
    </p:spTree>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p:txBody>
          <a:bodyPr/>
          <a:lstStyle/>
          <a:p>
            <a:pPr eaLnBrk="1" fontAlgn="auto" hangingPunct="1">
              <a:spcAft>
                <a:spcPts val="0"/>
              </a:spcAft>
              <a:defRPr/>
            </a:pPr>
            <a:r>
              <a:rPr lang="en-US" smtClean="0"/>
              <a:t>Taft </a:t>
            </a:r>
          </a:p>
        </p:txBody>
      </p:sp>
      <p:sp>
        <p:nvSpPr>
          <p:cNvPr id="124931" name="Rectangle 3"/>
          <p:cNvSpPr>
            <a:spLocks noGrp="1"/>
          </p:cNvSpPr>
          <p:nvPr>
            <p:ph sz="quarter" idx="1"/>
          </p:nvPr>
        </p:nvSpPr>
        <p:spPr>
          <a:xfrm>
            <a:off x="457200" y="1600200"/>
            <a:ext cx="7467600" cy="4873625"/>
          </a:xfrm>
        </p:spPr>
        <p:txBody>
          <a:bodyPr/>
          <a:lstStyle/>
          <a:p>
            <a:pPr eaLnBrk="1" hangingPunct="1"/>
            <a:r>
              <a:rPr lang="en-US" smtClean="0"/>
              <a:t>Quickly Taft passed two significant laws </a:t>
            </a:r>
          </a:p>
          <a:p>
            <a:pPr eaLnBrk="1" hangingPunct="1"/>
            <a:r>
              <a:rPr lang="en-US" smtClean="0"/>
              <a:t>The Payne-Aldrich Act in 1909- lowered tariffs but not as much a TR would have liked </a:t>
            </a:r>
          </a:p>
          <a:p>
            <a:pPr eaLnBrk="1" hangingPunct="1"/>
            <a:r>
              <a:rPr lang="en-US" smtClean="0"/>
              <a:t>The Mann-Elkins Act of 1910 which gave the ICC control over telephone and telegraph rates </a:t>
            </a:r>
          </a:p>
          <a:p>
            <a:pPr eaLnBrk="1" hangingPunct="1"/>
            <a:r>
              <a:rPr lang="en-US" smtClean="0"/>
              <a:t>Taft also passed a federal income taxe </a:t>
            </a:r>
          </a:p>
        </p:txBody>
      </p:sp>
    </p:spTree>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p:txBody>
          <a:bodyPr/>
          <a:lstStyle/>
          <a:p>
            <a:pPr eaLnBrk="1" fontAlgn="auto" hangingPunct="1">
              <a:spcAft>
                <a:spcPts val="0"/>
              </a:spcAft>
              <a:defRPr/>
            </a:pPr>
            <a:endParaRPr lang="en-US" smtClean="0"/>
          </a:p>
        </p:txBody>
      </p:sp>
      <p:sp>
        <p:nvSpPr>
          <p:cNvPr id="125955" name="Rectangle 3"/>
          <p:cNvSpPr>
            <a:spLocks noGrp="1"/>
          </p:cNvSpPr>
          <p:nvPr>
            <p:ph sz="quarter" idx="1"/>
          </p:nvPr>
        </p:nvSpPr>
        <p:spPr>
          <a:xfrm>
            <a:off x="228600" y="1524000"/>
            <a:ext cx="3749040" cy="4572000"/>
          </a:xfrm>
        </p:spPr>
        <p:txBody>
          <a:bodyPr/>
          <a:lstStyle/>
          <a:p>
            <a:pPr eaLnBrk="1" hangingPunct="1">
              <a:lnSpc>
                <a:spcPct val="90000"/>
              </a:lnSpc>
            </a:pPr>
            <a:r>
              <a:rPr lang="en-US" dirty="0" smtClean="0"/>
              <a:t>Taft did lose the distinction of good and bad trust that TR had kept</a:t>
            </a:r>
          </a:p>
          <a:p>
            <a:pPr eaLnBrk="1" hangingPunct="1">
              <a:lnSpc>
                <a:spcPct val="90000"/>
              </a:lnSpc>
            </a:pPr>
            <a:r>
              <a:rPr lang="en-US" dirty="0" smtClean="0"/>
              <a:t>Under Taft the Justice Department brought lawsuits against the mighty Standard Oil </a:t>
            </a:r>
          </a:p>
          <a:p>
            <a:pPr eaLnBrk="1" hangingPunct="1">
              <a:lnSpc>
                <a:spcPct val="90000"/>
              </a:lnSpc>
            </a:pPr>
            <a:r>
              <a:rPr lang="en-US" dirty="0" smtClean="0"/>
              <a:t>The company was effectively “busted” </a:t>
            </a:r>
          </a:p>
          <a:p>
            <a:pPr eaLnBrk="1" hangingPunct="1">
              <a:lnSpc>
                <a:spcPct val="90000"/>
              </a:lnSpc>
            </a:pPr>
            <a:endParaRPr lang="en-US" dirty="0" smtClean="0"/>
          </a:p>
        </p:txBody>
      </p:sp>
      <p:sp>
        <p:nvSpPr>
          <p:cNvPr id="125956" name="Rectangle 4"/>
          <p:cNvSpPr>
            <a:spLocks noGrp="1"/>
          </p:cNvSpPr>
          <p:nvPr>
            <p:ph sz="quarter" idx="2"/>
          </p:nvPr>
        </p:nvSpPr>
        <p:spPr>
          <a:xfrm>
            <a:off x="4876800" y="1600200"/>
            <a:ext cx="3657600" cy="4572000"/>
          </a:xfrm>
        </p:spPr>
        <p:txBody>
          <a:bodyPr/>
          <a:lstStyle/>
          <a:p>
            <a:pPr eaLnBrk="1" hangingPunct="1">
              <a:lnSpc>
                <a:spcPct val="90000"/>
              </a:lnSpc>
            </a:pPr>
            <a:r>
              <a:rPr lang="en-US" dirty="0" smtClean="0"/>
              <a:t>Taft also supported the “rule of reason” which stated that big companies were not bad, so long as they were “reasonable” to smaller companies </a:t>
            </a:r>
          </a:p>
          <a:p>
            <a:pPr eaLnBrk="1" hangingPunct="1">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98500" y="274638"/>
            <a:ext cx="7772400" cy="668337"/>
          </a:xfrm>
        </p:spPr>
        <p:txBody>
          <a:bodyPr/>
          <a:lstStyle/>
          <a:p>
            <a:r>
              <a:rPr lang="en-US" b="1"/>
              <a:t>Taft Loses Power</a:t>
            </a:r>
          </a:p>
        </p:txBody>
      </p:sp>
      <p:sp>
        <p:nvSpPr>
          <p:cNvPr id="104453" name="Rectangle 5"/>
          <p:cNvSpPr>
            <a:spLocks noGrp="1" noChangeArrowheads="1"/>
          </p:cNvSpPr>
          <p:nvPr>
            <p:ph type="body" sz="half" idx="2"/>
          </p:nvPr>
        </p:nvSpPr>
        <p:spPr>
          <a:xfrm>
            <a:off x="388938" y="1011238"/>
            <a:ext cx="4292600" cy="5457825"/>
          </a:xfrm>
        </p:spPr>
        <p:txBody>
          <a:bodyPr/>
          <a:lstStyle/>
          <a:p>
            <a:r>
              <a:rPr lang="en-US" b="1"/>
              <a:t>Taft was not popular with the American public or reform-minded Republicans. He </a:t>
            </a:r>
            <a:r>
              <a:rPr kumimoji="0" lang="en-US" b="1"/>
              <a:t>called the Presidency, the “lonesomest” job in the world.”</a:t>
            </a:r>
            <a:r>
              <a:rPr lang="en-US"/>
              <a:t> </a:t>
            </a:r>
            <a:r>
              <a:rPr lang="en-US" b="1"/>
              <a:t>By 1910, Democrats had regained control of the House of Representatives.</a:t>
            </a:r>
            <a:endParaRPr lang="en-US"/>
          </a:p>
          <a:p>
            <a:endParaRPr lang="en-US"/>
          </a:p>
        </p:txBody>
      </p:sp>
      <p:pic>
        <p:nvPicPr>
          <p:cNvPr id="104459" name="Picture 11" descr="taft"/>
          <p:cNvPicPr>
            <a:picLocks noChangeAspect="1" noChangeArrowheads="1"/>
          </p:cNvPicPr>
          <p:nvPr/>
        </p:nvPicPr>
        <p:blipFill>
          <a:blip r:embed="rId2" cstate="print"/>
          <a:srcRect/>
          <a:stretch>
            <a:fillRect/>
          </a:stretch>
        </p:blipFill>
        <p:spPr bwMode="auto">
          <a:xfrm>
            <a:off x="4773613" y="1225550"/>
            <a:ext cx="4168775" cy="47688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p:txBody>
          <a:bodyPr/>
          <a:lstStyle/>
          <a:p>
            <a:pPr eaLnBrk="1" fontAlgn="auto" hangingPunct="1">
              <a:spcAft>
                <a:spcPts val="0"/>
              </a:spcAft>
              <a:defRPr/>
            </a:pPr>
            <a:r>
              <a:rPr lang="en-US" smtClean="0"/>
              <a:t>Taft Displeases TR </a:t>
            </a:r>
          </a:p>
        </p:txBody>
      </p:sp>
      <p:sp>
        <p:nvSpPr>
          <p:cNvPr id="126979" name="Rectangle 3"/>
          <p:cNvSpPr>
            <a:spLocks noGrp="1"/>
          </p:cNvSpPr>
          <p:nvPr>
            <p:ph sz="quarter" idx="1"/>
          </p:nvPr>
        </p:nvSpPr>
        <p:spPr/>
        <p:txBody>
          <a:bodyPr/>
          <a:lstStyle/>
          <a:p>
            <a:pPr eaLnBrk="1" hangingPunct="1"/>
            <a:r>
              <a:rPr lang="en-US" smtClean="0"/>
              <a:t>Taft got a bit carried away and “busted” the U.S Steel Company- TR had approved the forming of the company</a:t>
            </a:r>
          </a:p>
          <a:p>
            <a:pPr eaLnBrk="1" hangingPunct="1"/>
            <a:r>
              <a:rPr lang="en-US" smtClean="0"/>
              <a:t>Taft also fires Pinchot who was a professional and personal friend of TR </a:t>
            </a:r>
          </a:p>
        </p:txBody>
      </p:sp>
      <p:sp>
        <p:nvSpPr>
          <p:cNvPr id="126980" name="Rectangle 4"/>
          <p:cNvSpPr>
            <a:spLocks noGrp="1"/>
          </p:cNvSpPr>
          <p:nvPr>
            <p:ph sz="quarter" idx="2"/>
          </p:nvPr>
        </p:nvSpPr>
        <p:spPr>
          <a:xfrm>
            <a:off x="4800600" y="1524000"/>
            <a:ext cx="3657600" cy="4572000"/>
          </a:xfrm>
        </p:spPr>
        <p:txBody>
          <a:bodyPr/>
          <a:lstStyle/>
          <a:p>
            <a:pPr eaLnBrk="1" hangingPunct="1"/>
            <a:r>
              <a:rPr lang="en-US" dirty="0" smtClean="0"/>
              <a:t>You’ll remember Taft also gave up determining “good” and “bad” trust </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36600" y="101600"/>
            <a:ext cx="7772400" cy="673100"/>
          </a:xfrm>
        </p:spPr>
        <p:txBody>
          <a:bodyPr/>
          <a:lstStyle/>
          <a:p>
            <a:r>
              <a:rPr lang="en-US" b="1"/>
              <a:t>1912 Election</a:t>
            </a:r>
            <a:r>
              <a:rPr lang="en-US"/>
              <a:t> </a:t>
            </a:r>
          </a:p>
        </p:txBody>
      </p:sp>
      <p:sp>
        <p:nvSpPr>
          <p:cNvPr id="109572" name="Rectangle 4"/>
          <p:cNvSpPr>
            <a:spLocks noGrp="1" noChangeArrowheads="1"/>
          </p:cNvSpPr>
          <p:nvPr>
            <p:ph type="body" sz="half" idx="1"/>
          </p:nvPr>
        </p:nvSpPr>
        <p:spPr>
          <a:xfrm>
            <a:off x="4457700" y="1060450"/>
            <a:ext cx="4295775" cy="4489450"/>
          </a:xfrm>
        </p:spPr>
        <p:txBody>
          <a:bodyPr/>
          <a:lstStyle/>
          <a:p>
            <a:pPr>
              <a:lnSpc>
                <a:spcPct val="80000"/>
              </a:lnSpc>
            </a:pPr>
            <a:r>
              <a:rPr lang="en-US" sz="2400" b="1"/>
              <a:t>Republicans split in 1912 between Taft and Roosevelt (who returned after a safari to Africa).</a:t>
            </a:r>
          </a:p>
          <a:p>
            <a:pPr>
              <a:lnSpc>
                <a:spcPct val="80000"/>
              </a:lnSpc>
            </a:pPr>
            <a:r>
              <a:rPr lang="en-US" sz="2400" b="1"/>
              <a:t>Convention delegates nominated Taft and discontented Republicans formed a third party, the Progressive Party (nicknamed the Bull Moose Party), and nominated Roosevelt.</a:t>
            </a:r>
          </a:p>
          <a:p>
            <a:pPr>
              <a:lnSpc>
                <a:spcPct val="80000"/>
              </a:lnSpc>
            </a:pPr>
            <a:r>
              <a:rPr lang="en-US" sz="2400" b="1"/>
              <a:t>The Democrats put forward a reform-minded New Jersey governor, Woodrow Wilson.</a:t>
            </a:r>
          </a:p>
        </p:txBody>
      </p:sp>
      <p:pic>
        <p:nvPicPr>
          <p:cNvPr id="109579" name="Picture 11" descr="328836910_bdda8188d5"/>
          <p:cNvPicPr>
            <a:picLocks noChangeAspect="1" noChangeArrowheads="1"/>
          </p:cNvPicPr>
          <p:nvPr/>
        </p:nvPicPr>
        <p:blipFill>
          <a:blip r:embed="rId2" cstate="print"/>
          <a:srcRect/>
          <a:stretch>
            <a:fillRect/>
          </a:stretch>
        </p:blipFill>
        <p:spPr bwMode="auto">
          <a:xfrm>
            <a:off x="331788" y="1038225"/>
            <a:ext cx="4017962" cy="50180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endParaRPr lang="en-US" smtClean="0"/>
          </a:p>
        </p:txBody>
      </p:sp>
      <p:pic>
        <p:nvPicPr>
          <p:cNvPr id="142339" name="Picture 2" descr="http://3.bp.blogspot.com/_Qy0kpotAUl8/Sc7XnOwOflI/AAAAAAAAAdM/jsZ1UQyXuFM/s200/PresidentialCandidates.jpg"/>
          <p:cNvPicPr>
            <a:picLocks noChangeAspect="1" noChangeArrowheads="1"/>
          </p:cNvPicPr>
          <p:nvPr/>
        </p:nvPicPr>
        <p:blipFill>
          <a:blip r:embed="rId2" cstate="print"/>
          <a:srcRect/>
          <a:stretch>
            <a:fillRect/>
          </a:stretch>
        </p:blipFill>
        <p:spPr bwMode="auto">
          <a:xfrm>
            <a:off x="1447800" y="323850"/>
            <a:ext cx="5521325" cy="6534150"/>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Election of 1912</a:t>
            </a:r>
            <a:endParaRPr lang="en-US" dirty="0"/>
          </a:p>
        </p:txBody>
      </p:sp>
      <p:sp>
        <p:nvSpPr>
          <p:cNvPr id="128003" name="Content Placeholder 2"/>
          <p:cNvSpPr>
            <a:spLocks noGrp="1"/>
          </p:cNvSpPr>
          <p:nvPr>
            <p:ph sz="quarter" idx="1"/>
          </p:nvPr>
        </p:nvSpPr>
        <p:spPr>
          <a:xfrm>
            <a:off x="457200" y="1600200"/>
            <a:ext cx="7467600" cy="4873625"/>
          </a:xfrm>
        </p:spPr>
        <p:txBody>
          <a:bodyPr/>
          <a:lstStyle/>
          <a:p>
            <a:pPr eaLnBrk="1" hangingPunct="1"/>
            <a:r>
              <a:rPr lang="en-US" smtClean="0"/>
              <a:t>Taft (Republican)  </a:t>
            </a:r>
          </a:p>
          <a:p>
            <a:pPr eaLnBrk="1" hangingPunct="1"/>
            <a:r>
              <a:rPr lang="en-US" smtClean="0"/>
              <a:t> Roosevelt (Bull Moose)                          </a:t>
            </a:r>
          </a:p>
          <a:p>
            <a:pPr eaLnBrk="1" hangingPunct="1"/>
            <a:r>
              <a:rPr lang="en-US" smtClean="0"/>
              <a:t> W. Wilson (Democrats)</a:t>
            </a:r>
          </a:p>
          <a:p>
            <a:pPr eaLnBrk="1" hangingPunct="1"/>
            <a:r>
              <a:rPr lang="en-US" smtClean="0"/>
              <a:t>E. Debbs (Socialists) </a:t>
            </a:r>
          </a:p>
          <a:p>
            <a:pPr eaLnBrk="1" hangingPunct="1">
              <a:buFont typeface="Wingdings" pitchFamily="2" charset="2"/>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dirty="0" smtClean="0"/>
              <a:t>US.10</a:t>
            </a:r>
          </a:p>
        </p:txBody>
      </p:sp>
      <p:sp>
        <p:nvSpPr>
          <p:cNvPr id="14339" name="Rectangle 3"/>
          <p:cNvSpPr>
            <a:spLocks noGrp="1" noChangeArrowheads="1"/>
          </p:cNvSpPr>
          <p:nvPr>
            <p:ph sz="quarter" idx="1"/>
          </p:nvPr>
        </p:nvSpPr>
        <p:spPr/>
        <p:txBody>
          <a:bodyPr/>
          <a:lstStyle/>
          <a:p>
            <a:pPr eaLnBrk="1" hangingPunct="1"/>
            <a:r>
              <a:rPr lang="en-US" dirty="0" smtClean="0"/>
              <a:t>Analyze the similarities and differences between the ideologies of Social Darwinism and Social Gospel.</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799294" cy="1461247"/>
          </a:xfrm>
          <a:extLst/>
        </p:spPr>
        <p:txBody>
          <a:bodyPr rtlCol="0">
            <a:noAutofit/>
          </a:bodyPr>
          <a:lstStyle/>
          <a:p>
            <a:pPr eaLnBrk="1" fontAlgn="auto" hangingPunct="1">
              <a:spcAft>
                <a:spcPts val="0"/>
              </a:spcAft>
              <a:defRPr/>
            </a:pPr>
            <a:r>
              <a:rPr lang="en-US" sz="5400" b="1" u="sng" dirty="0">
                <a:solidFill>
                  <a:schemeClr val="tx2">
                    <a:satMod val="200000"/>
                  </a:schemeClr>
                </a:solidFill>
                <a:effectLst>
                  <a:innerShdw blurRad="38100">
                    <a:schemeClr val="tx1">
                      <a:lumMod val="85000"/>
                    </a:schemeClr>
                  </a:innerShdw>
                </a:effectLst>
              </a:rPr>
              <a:t>Booker T. Washington</a:t>
            </a:r>
          </a:p>
        </p:txBody>
      </p:sp>
      <p:sp>
        <p:nvSpPr>
          <p:cNvPr id="32771" name="Content Placeholder 2"/>
          <p:cNvSpPr>
            <a:spLocks noGrp="1"/>
          </p:cNvSpPr>
          <p:nvPr>
            <p:ph idx="4294967295"/>
          </p:nvPr>
        </p:nvSpPr>
        <p:spPr>
          <a:xfrm>
            <a:off x="0" y="1828800"/>
            <a:ext cx="9144000" cy="3962400"/>
          </a:xfrm>
        </p:spPr>
        <p:txBody>
          <a:bodyPr/>
          <a:lstStyle/>
          <a:p>
            <a:pPr eaLnBrk="1" hangingPunct="1"/>
            <a:r>
              <a:rPr lang="en-US" sz="3500" b="1" dirty="0" smtClean="0"/>
              <a:t>(1856-1915) The most famous black leader during the late 19</a:t>
            </a:r>
            <a:r>
              <a:rPr lang="en-US" sz="3500" b="1" baseline="30000" dirty="0" smtClean="0"/>
              <a:t>th</a:t>
            </a:r>
            <a:r>
              <a:rPr lang="en-US" sz="3500" b="1" dirty="0" smtClean="0"/>
              <a:t> century; Washington argued that African Americans should not focus their energy on trying to overturn Jim Crow, but instead should build up their economic resources and establish their reputations as hardworking and honest citizens.</a:t>
            </a:r>
          </a:p>
        </p:txBody>
      </p:sp>
      <p:pic>
        <p:nvPicPr>
          <p:cNvPr id="32772" name="Picture 5" descr="http://tbn0.google.com/images?q=tbn:lU58CZafMspMEM:http://miphgl.org/mi/images/ph/Booker%252520T%252520Washington.jpg">
            <a:hlinkClick r:id="rId2"/>
          </p:cNvPr>
          <p:cNvPicPr>
            <a:picLocks noChangeAspect="1" noChangeArrowheads="1"/>
          </p:cNvPicPr>
          <p:nvPr/>
        </p:nvPicPr>
        <p:blipFill>
          <a:blip r:embed="rId3" cstate="print"/>
          <a:srcRect/>
          <a:stretch>
            <a:fillRect/>
          </a:stretch>
        </p:blipFill>
        <p:spPr bwMode="auto">
          <a:xfrm>
            <a:off x="6781800" y="228600"/>
            <a:ext cx="2055813" cy="1600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Election of 1912</a:t>
            </a:r>
            <a:endParaRPr lang="en-US" dirty="0"/>
          </a:p>
        </p:txBody>
      </p:sp>
      <p:sp>
        <p:nvSpPr>
          <p:cNvPr id="129027" name="Content Placeholder 2"/>
          <p:cNvSpPr>
            <a:spLocks noGrp="1"/>
          </p:cNvSpPr>
          <p:nvPr>
            <p:ph sz="quarter" idx="1"/>
          </p:nvPr>
        </p:nvSpPr>
        <p:spPr>
          <a:xfrm>
            <a:off x="457200" y="1600200"/>
            <a:ext cx="7467600" cy="4873625"/>
          </a:xfrm>
        </p:spPr>
        <p:txBody>
          <a:bodyPr/>
          <a:lstStyle/>
          <a:p>
            <a:pPr algn="ctr" eaLnBrk="1" hangingPunct="1">
              <a:buFont typeface="Wingdings" pitchFamily="2" charset="2"/>
              <a:buNone/>
            </a:pPr>
            <a:r>
              <a:rPr lang="en-US" b="1" u="sng" smtClean="0"/>
              <a:t>The Candidates:</a:t>
            </a:r>
            <a:endParaRPr lang="en-US" smtClean="0"/>
          </a:p>
          <a:p>
            <a:pPr eaLnBrk="1" hangingPunct="1"/>
            <a:r>
              <a:rPr lang="en-US" b="1" u="sng" smtClean="0"/>
              <a:t>Republicans: </a:t>
            </a:r>
            <a:r>
              <a:rPr lang="en-US" smtClean="0"/>
              <a:t> William H. Taft, but Republican Party split. Progressive Republicans walked out.</a:t>
            </a:r>
          </a:p>
          <a:p>
            <a:pPr eaLnBrk="1" hangingPunct="1"/>
            <a:r>
              <a:rPr lang="en-US" b="1" u="sng" smtClean="0"/>
              <a:t>Progressive Republicans or Bull Moose: </a:t>
            </a:r>
            <a:r>
              <a:rPr lang="en-US" smtClean="0"/>
              <a:t>Theodore Roosevelt</a:t>
            </a:r>
          </a:p>
          <a:p>
            <a:pPr eaLnBrk="1" hangingPunct="1"/>
            <a:r>
              <a:rPr lang="en-US" smtClean="0"/>
              <a:t>Tariff reduction                                       </a:t>
            </a:r>
          </a:p>
          <a:p>
            <a:pPr eaLnBrk="1" hangingPunct="1"/>
            <a:r>
              <a:rPr lang="en-US" smtClean="0"/>
              <a:t>Child Labor ban</a:t>
            </a:r>
          </a:p>
          <a:p>
            <a:pPr eaLnBrk="1" hangingPunct="1"/>
            <a:r>
              <a:rPr lang="en-US" smtClean="0"/>
              <a:t>Women’s suffrage                                   </a:t>
            </a:r>
          </a:p>
          <a:p>
            <a:pPr eaLnBrk="1" hangingPunct="1"/>
            <a:r>
              <a:rPr lang="en-US" smtClean="0"/>
              <a:t> eight hour workday</a:t>
            </a:r>
          </a:p>
          <a:p>
            <a:pPr eaLnBrk="1" hangingPunct="1"/>
            <a:r>
              <a:rPr lang="en-US" smtClean="0"/>
              <a:t>More business regulation</a:t>
            </a: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Election of 1912</a:t>
            </a:r>
            <a:endParaRPr lang="en-US" dirty="0"/>
          </a:p>
        </p:txBody>
      </p:sp>
      <p:sp>
        <p:nvSpPr>
          <p:cNvPr id="130051" name="Content Placeholder 2"/>
          <p:cNvSpPr>
            <a:spLocks noGrp="1"/>
          </p:cNvSpPr>
          <p:nvPr>
            <p:ph sz="quarter" idx="1"/>
          </p:nvPr>
        </p:nvSpPr>
        <p:spPr>
          <a:xfrm>
            <a:off x="457200" y="1600200"/>
            <a:ext cx="7467600" cy="4873625"/>
          </a:xfrm>
        </p:spPr>
        <p:txBody>
          <a:bodyPr/>
          <a:lstStyle/>
          <a:p>
            <a:pPr algn="ctr" eaLnBrk="1" hangingPunct="1">
              <a:buFont typeface="Wingdings" pitchFamily="2" charset="2"/>
              <a:buNone/>
            </a:pPr>
            <a:r>
              <a:rPr lang="en-US" b="1" u="sng" smtClean="0"/>
              <a:t>The Candidates Continued:</a:t>
            </a:r>
            <a:endParaRPr lang="en-US" smtClean="0"/>
          </a:p>
          <a:p>
            <a:pPr eaLnBrk="1" hangingPunct="1"/>
            <a:r>
              <a:rPr lang="en-US" smtClean="0"/>
              <a:t>More business regulation</a:t>
            </a:r>
          </a:p>
          <a:p>
            <a:pPr eaLnBrk="1" hangingPunct="1"/>
            <a:r>
              <a:rPr lang="en-US" smtClean="0"/>
              <a:t>Attempt made on Teddy Roosevelt’s life in Milwaukee to deliver a 50 pg speech.</a:t>
            </a:r>
          </a:p>
          <a:p>
            <a:pPr eaLnBrk="1" hangingPunct="1"/>
            <a:r>
              <a:rPr lang="en-US" smtClean="0"/>
              <a:t>When he was shot the bullet traveled through his coat, vest, eyeglass case, speech, &amp; his 5</a:t>
            </a:r>
            <a:r>
              <a:rPr lang="en-US" baseline="30000" smtClean="0"/>
              <a:t>th</a:t>
            </a:r>
            <a:r>
              <a:rPr lang="en-US" smtClean="0"/>
              <a:t> rib</a:t>
            </a:r>
          </a:p>
          <a:p>
            <a:pPr eaLnBrk="1" hangingPunct="1"/>
            <a:r>
              <a:rPr lang="en-US" smtClean="0"/>
              <a:t>Speech slowed bullet down or it would have killed him</a:t>
            </a:r>
          </a:p>
          <a:p>
            <a:pPr eaLnBrk="1" hangingPunct="1"/>
            <a:r>
              <a:rPr lang="en-US" smtClean="0"/>
              <a:t>Delivered the entire speech</a:t>
            </a:r>
          </a:p>
          <a:p>
            <a:pPr eaLnBrk="1" hangingPunct="1">
              <a:buFont typeface="Wingdings" pitchFamily="2" charset="2"/>
              <a:buNone/>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Election of 1912</a:t>
            </a:r>
            <a:endParaRPr lang="en-US" dirty="0"/>
          </a:p>
        </p:txBody>
      </p:sp>
      <p:sp>
        <p:nvSpPr>
          <p:cNvPr id="131075" name="Content Placeholder 2"/>
          <p:cNvSpPr>
            <a:spLocks noGrp="1"/>
          </p:cNvSpPr>
          <p:nvPr>
            <p:ph sz="quarter" idx="1"/>
          </p:nvPr>
        </p:nvSpPr>
        <p:spPr>
          <a:xfrm>
            <a:off x="457200" y="1600200"/>
            <a:ext cx="7467600" cy="4873625"/>
          </a:xfrm>
        </p:spPr>
        <p:txBody>
          <a:bodyPr/>
          <a:lstStyle/>
          <a:p>
            <a:pPr algn="ctr" eaLnBrk="1" hangingPunct="1">
              <a:buFont typeface="Wingdings" pitchFamily="2" charset="2"/>
              <a:buNone/>
            </a:pPr>
            <a:r>
              <a:rPr lang="en-US" b="1" u="sng" smtClean="0"/>
              <a:t>The Candidates Continued:</a:t>
            </a:r>
            <a:endParaRPr lang="en-US" smtClean="0"/>
          </a:p>
          <a:p>
            <a:pPr eaLnBrk="1" hangingPunct="1"/>
            <a:r>
              <a:rPr lang="en-US" b="1" u="sng" smtClean="0"/>
              <a:t>Democrats </a:t>
            </a:r>
            <a:r>
              <a:rPr lang="en-US" smtClean="0"/>
              <a:t>Woodrow Wilson (former governor of New Jersey) reform Platform ---New Freedom Policy</a:t>
            </a:r>
          </a:p>
          <a:p>
            <a:pPr eaLnBrk="1" hangingPunct="1"/>
            <a:r>
              <a:rPr lang="en-US" smtClean="0"/>
              <a:t>Criticized big business &amp; big government</a:t>
            </a:r>
          </a:p>
          <a:p>
            <a:pPr eaLnBrk="1" hangingPunct="1"/>
            <a:r>
              <a:rPr lang="en-US" smtClean="0"/>
              <a:t>Enforce antitrust laws</a:t>
            </a:r>
          </a:p>
          <a:p>
            <a:pPr eaLnBrk="1" hangingPunct="1">
              <a:buFont typeface="Wingdings" pitchFamily="2" charset="2"/>
              <a:buNone/>
            </a:pPr>
            <a:endParaRPr lang="en-US" smtClean="0"/>
          </a:p>
          <a:p>
            <a:pPr eaLnBrk="1" hangingPunct="1"/>
            <a:r>
              <a:rPr lang="en-US" b="1" u="sng" smtClean="0"/>
              <a:t>Socialists</a:t>
            </a:r>
            <a:r>
              <a:rPr lang="en-US" smtClean="0"/>
              <a:t> Eugene Debs (labor leader)</a:t>
            </a:r>
          </a:p>
          <a:p>
            <a:pPr eaLnBrk="1" hangingPunct="1"/>
            <a:r>
              <a:rPr lang="en-US" smtClean="0"/>
              <a:t>Wilson pretty much was assured the election due to the republican party split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pPr eaLnBrk="1" fontAlgn="auto" hangingPunct="1">
              <a:spcAft>
                <a:spcPts val="0"/>
              </a:spcAft>
              <a:defRPr/>
            </a:pPr>
            <a:r>
              <a:rPr lang="en-US" smtClean="0"/>
              <a:t>TR’s feeling like a “Bull Moose”</a:t>
            </a:r>
          </a:p>
        </p:txBody>
      </p:sp>
      <p:sp>
        <p:nvSpPr>
          <p:cNvPr id="132099" name="Rectangle 3"/>
          <p:cNvSpPr>
            <a:spLocks noGrp="1"/>
          </p:cNvSpPr>
          <p:nvPr>
            <p:ph sz="quarter" idx="1"/>
          </p:nvPr>
        </p:nvSpPr>
        <p:spPr/>
        <p:txBody>
          <a:bodyPr/>
          <a:lstStyle/>
          <a:p>
            <a:pPr eaLnBrk="1" hangingPunct="1"/>
            <a:r>
              <a:rPr lang="en-US" smtClean="0"/>
              <a:t>TR, feeling like Taft had done it all wrong, decided to run for a 3</a:t>
            </a:r>
            <a:r>
              <a:rPr lang="en-US" baseline="30000" smtClean="0"/>
              <a:t>rd</a:t>
            </a:r>
            <a:r>
              <a:rPr lang="en-US" smtClean="0"/>
              <a:t> term of office in 1912 </a:t>
            </a:r>
          </a:p>
          <a:p>
            <a:pPr eaLnBrk="1" hangingPunct="1"/>
            <a:r>
              <a:rPr lang="en-US" smtClean="0"/>
              <a:t>TR’s leaving the Republicans to form the Progressive party split the Republicans </a:t>
            </a:r>
          </a:p>
          <a:p>
            <a:pPr eaLnBrk="1" hangingPunct="1"/>
            <a:endParaRPr lang="en-US" smtClean="0"/>
          </a:p>
        </p:txBody>
      </p:sp>
      <p:sp>
        <p:nvSpPr>
          <p:cNvPr id="132100" name="Rectangle 4"/>
          <p:cNvSpPr>
            <a:spLocks noGrp="1"/>
          </p:cNvSpPr>
          <p:nvPr>
            <p:ph sz="quarter" idx="2"/>
          </p:nvPr>
        </p:nvSpPr>
        <p:spPr>
          <a:xfrm>
            <a:off x="4270375" y="1600200"/>
            <a:ext cx="3657600" cy="4572000"/>
          </a:xfrm>
        </p:spPr>
        <p:txBody>
          <a:bodyPr/>
          <a:lstStyle/>
          <a:p>
            <a:pPr eaLnBrk="1" hangingPunct="1"/>
            <a:r>
              <a:rPr lang="en-US" smtClean="0"/>
              <a:t>Jane Addams nominated TR on the Republican ticket, but eventually Taft was nominated </a:t>
            </a:r>
          </a:p>
          <a:p>
            <a:pPr eaLnBrk="1" hangingPunct="1"/>
            <a:r>
              <a:rPr lang="en-US" smtClean="0"/>
              <a:t>The election saw TR carry many votes away from the Reps and Woodrow Wilson won </a:t>
            </a:r>
          </a:p>
        </p:txBody>
      </p:sp>
    </p:spTree>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1912 election"/>
          <p:cNvPicPr>
            <a:picLocks noChangeAspect="1" noChangeArrowheads="1"/>
          </p:cNvPicPr>
          <p:nvPr/>
        </p:nvPicPr>
        <p:blipFill>
          <a:blip r:embed="rId2" cstate="print"/>
          <a:srcRect/>
          <a:stretch>
            <a:fillRect/>
          </a:stretch>
        </p:blipFill>
        <p:spPr bwMode="auto">
          <a:xfrm>
            <a:off x="1814513" y="203200"/>
            <a:ext cx="5419725" cy="642143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p:cNvSpPr>
            <a:spLocks noGrp="1"/>
          </p:cNvSpPr>
          <p:nvPr>
            <p:ph type="title"/>
          </p:nvPr>
        </p:nvSpPr>
        <p:spPr/>
        <p:txBody>
          <a:bodyPr>
            <a:normAutofit/>
          </a:bodyPr>
          <a:lstStyle/>
          <a:p>
            <a:pPr eaLnBrk="1" fontAlgn="auto" hangingPunct="1">
              <a:spcAft>
                <a:spcPts val="0"/>
              </a:spcAft>
              <a:defRPr/>
            </a:pPr>
            <a:r>
              <a:rPr lang="en-US" dirty="0" smtClean="0">
                <a:solidFill>
                  <a:schemeClr val="tx1">
                    <a:lumMod val="95000"/>
                    <a:lumOff val="5000"/>
                  </a:schemeClr>
                </a:solidFill>
              </a:rPr>
              <a:t>Woodrow Wilson</a:t>
            </a:r>
          </a:p>
        </p:txBody>
      </p:sp>
      <p:sp>
        <p:nvSpPr>
          <p:cNvPr id="6148" name="Text Placeholder 8"/>
          <p:cNvSpPr>
            <a:spLocks noGrp="1"/>
          </p:cNvSpPr>
          <p:nvPr>
            <p:ph type="body" idx="2"/>
          </p:nvPr>
        </p:nvSpPr>
        <p:spPr/>
        <p:txBody>
          <a:bodyPr rtlCol="0">
            <a:normAutofit/>
          </a:bodyPr>
          <a:lstStyle/>
          <a:p>
            <a:pPr eaLnBrk="1" fontAlgn="auto" hangingPunct="1">
              <a:spcBef>
                <a:spcPts val="0"/>
              </a:spcBef>
              <a:spcAft>
                <a:spcPts val="0"/>
              </a:spcAft>
              <a:buFont typeface="Wingdings 2"/>
              <a:buNone/>
              <a:defRPr/>
            </a:pPr>
            <a:r>
              <a:rPr lang="en-US" sz="2000" b="1" dirty="0" smtClean="0">
                <a:solidFill>
                  <a:schemeClr val="tx1">
                    <a:lumMod val="95000"/>
                    <a:lumOff val="5000"/>
                  </a:schemeClr>
                </a:solidFill>
              </a:rPr>
              <a:t>Originally From Staunton, Virginia</a:t>
            </a:r>
          </a:p>
          <a:p>
            <a:pPr eaLnBrk="1" fontAlgn="auto" hangingPunct="1">
              <a:spcBef>
                <a:spcPts val="0"/>
              </a:spcBef>
              <a:spcAft>
                <a:spcPts val="0"/>
              </a:spcAft>
              <a:buFont typeface="Wingdings 2"/>
              <a:buNone/>
              <a:defRPr/>
            </a:pPr>
            <a:endParaRPr lang="en-US" sz="2000" b="1" dirty="0" smtClean="0">
              <a:solidFill>
                <a:schemeClr val="tx1">
                  <a:lumMod val="95000"/>
                  <a:lumOff val="5000"/>
                </a:schemeClr>
              </a:solidFill>
            </a:endParaRPr>
          </a:p>
          <a:p>
            <a:pPr eaLnBrk="1" fontAlgn="auto" hangingPunct="1">
              <a:spcBef>
                <a:spcPts val="0"/>
              </a:spcBef>
              <a:spcAft>
                <a:spcPts val="0"/>
              </a:spcAft>
              <a:buFont typeface="Wingdings 2"/>
              <a:buNone/>
              <a:defRPr/>
            </a:pPr>
            <a:r>
              <a:rPr lang="en-US" sz="2000" b="1" dirty="0" smtClean="0">
                <a:solidFill>
                  <a:schemeClr val="tx1">
                    <a:lumMod val="95000"/>
                    <a:lumOff val="5000"/>
                  </a:schemeClr>
                </a:solidFill>
              </a:rPr>
              <a:t>Served as President of Princeton University</a:t>
            </a:r>
          </a:p>
          <a:p>
            <a:pPr eaLnBrk="1" fontAlgn="auto" hangingPunct="1">
              <a:spcBef>
                <a:spcPts val="0"/>
              </a:spcBef>
              <a:spcAft>
                <a:spcPts val="0"/>
              </a:spcAft>
              <a:buFont typeface="Wingdings 2"/>
              <a:buNone/>
              <a:defRPr/>
            </a:pPr>
            <a:endParaRPr lang="en-US" sz="2000" b="1" dirty="0" smtClean="0">
              <a:solidFill>
                <a:schemeClr val="tx1">
                  <a:lumMod val="95000"/>
                  <a:lumOff val="5000"/>
                </a:schemeClr>
              </a:solidFill>
            </a:endParaRPr>
          </a:p>
        </p:txBody>
      </p:sp>
      <p:pic>
        <p:nvPicPr>
          <p:cNvPr id="9220" name="Content Placeholder 9" descr="Woodrow-Wilson-008.jpg"/>
          <p:cNvPicPr>
            <a:picLocks noGrp="1" noChangeAspect="1"/>
          </p:cNvPicPr>
          <p:nvPr>
            <p:ph sz="quarter" idx="1"/>
          </p:nvPr>
        </p:nvPicPr>
        <p:blipFill>
          <a:blip r:embed="rId2" cstate="print"/>
          <a:srcRect/>
          <a:stretch>
            <a:fillRect/>
          </a:stretch>
        </p:blipFill>
        <p:spPr>
          <a:xfrm>
            <a:off x="3381375" y="2057400"/>
            <a:ext cx="4895850" cy="3581400"/>
          </a:xfrm>
        </p:spPr>
      </p:pic>
    </p:spTree>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723900" y="0"/>
            <a:ext cx="7772400" cy="993775"/>
          </a:xfrm>
        </p:spPr>
        <p:txBody>
          <a:bodyPr/>
          <a:lstStyle/>
          <a:p>
            <a:r>
              <a:rPr lang="en-US" b="1"/>
              <a:t>Wilson’s New Freedom</a:t>
            </a:r>
          </a:p>
        </p:txBody>
      </p:sp>
      <p:sp>
        <p:nvSpPr>
          <p:cNvPr id="112645" name="Rectangle 5"/>
          <p:cNvSpPr>
            <a:spLocks noGrp="1" noChangeArrowheads="1"/>
          </p:cNvSpPr>
          <p:nvPr>
            <p:ph type="body" sz="half" idx="2"/>
          </p:nvPr>
        </p:nvSpPr>
        <p:spPr>
          <a:xfrm>
            <a:off x="238125" y="1271588"/>
            <a:ext cx="4454525" cy="4114800"/>
          </a:xfrm>
        </p:spPr>
        <p:txBody>
          <a:bodyPr/>
          <a:lstStyle/>
          <a:p>
            <a:r>
              <a:rPr lang="en-US" b="1"/>
              <a:t>With a strong mandate from the American people, Wilson moved to enact his program, the “New Freedom.”</a:t>
            </a:r>
          </a:p>
          <a:p>
            <a:r>
              <a:rPr lang="en-US" b="1"/>
              <a:t>He planned his attack on what he called the triple wall of privilege: trusts, tariffs, and high finance.</a:t>
            </a:r>
          </a:p>
        </p:txBody>
      </p:sp>
      <p:pic>
        <p:nvPicPr>
          <p:cNvPr id="112650" name="Picture 10" descr="woodrow"/>
          <p:cNvPicPr>
            <a:picLocks noChangeAspect="1" noChangeArrowheads="1"/>
          </p:cNvPicPr>
          <p:nvPr/>
        </p:nvPicPr>
        <p:blipFill>
          <a:blip r:embed="rId2" cstate="print"/>
          <a:srcRect/>
          <a:stretch>
            <a:fillRect/>
          </a:stretch>
        </p:blipFill>
        <p:spPr bwMode="auto">
          <a:xfrm>
            <a:off x="4724400" y="1412875"/>
            <a:ext cx="4171950" cy="41084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fontAlgn="auto" hangingPunct="1">
              <a:spcAft>
                <a:spcPts val="0"/>
              </a:spcAft>
              <a:defRPr/>
            </a:pPr>
            <a:r>
              <a:rPr lang="en-US" smtClean="0"/>
              <a:t>Muckrakers And Reform</a:t>
            </a:r>
          </a:p>
        </p:txBody>
      </p:sp>
      <p:sp>
        <p:nvSpPr>
          <p:cNvPr id="3" name="Content Placeholder 2"/>
          <p:cNvSpPr>
            <a:spLocks noGrp="1"/>
          </p:cNvSpPr>
          <p:nvPr>
            <p:ph sz="quarter" idx="1"/>
          </p:nvPr>
        </p:nvSpPr>
        <p:spPr/>
        <p:txBody>
          <a:bodyPr rtlCol="0">
            <a:normAutofit/>
          </a:bodyPr>
          <a:lstStyle/>
          <a:p>
            <a:pPr marL="274320" indent="-274320" eaLnBrk="1" fontAlgn="auto" hangingPunct="1">
              <a:spcAft>
                <a:spcPts val="0"/>
              </a:spcAft>
              <a:buFont typeface="Arial" pitchFamily="34" charset="0"/>
              <a:buChar char="•"/>
              <a:defRPr/>
            </a:pPr>
            <a:r>
              <a:rPr lang="en-US" dirty="0" smtClean="0"/>
              <a:t>Sensational reports from newspapers and books uncovered a wide range of ills in the U.S at this time</a:t>
            </a:r>
          </a:p>
          <a:p>
            <a:pPr marL="274320" indent="-274320" eaLnBrk="1" fontAlgn="auto" hangingPunct="1">
              <a:spcAft>
                <a:spcPts val="0"/>
              </a:spcAft>
              <a:buFont typeface="Arial" pitchFamily="34" charset="0"/>
              <a:buChar char="•"/>
              <a:defRPr/>
            </a:pPr>
            <a:r>
              <a:rPr lang="en-US" dirty="0" smtClean="0"/>
              <a:t>Theodore Roosevelt (TR) coined the term muckrakers to describe these writers </a:t>
            </a:r>
          </a:p>
        </p:txBody>
      </p:sp>
      <p:sp>
        <p:nvSpPr>
          <p:cNvPr id="4" name="Content Placeholder 3"/>
          <p:cNvSpPr>
            <a:spLocks noGrp="1"/>
          </p:cNvSpPr>
          <p:nvPr>
            <p:ph sz="quarter" idx="2"/>
          </p:nvPr>
        </p:nvSpPr>
        <p:spPr>
          <a:xfrm>
            <a:off x="4270375" y="1600200"/>
            <a:ext cx="3657600" cy="4572000"/>
          </a:xfrm>
        </p:spPr>
        <p:txBody>
          <a:bodyPr rtlCol="0">
            <a:normAutofit/>
          </a:bodyPr>
          <a:lstStyle/>
          <a:p>
            <a:pPr marL="274320" indent="-274320" eaLnBrk="1" fontAlgn="auto" hangingPunct="1">
              <a:spcAft>
                <a:spcPts val="0"/>
              </a:spcAft>
              <a:buFont typeface="Arial" pitchFamily="34" charset="0"/>
              <a:buChar char="•"/>
              <a:defRPr/>
            </a:pPr>
            <a:r>
              <a:rPr lang="en-US" dirty="0" smtClean="0"/>
              <a:t>TR thought they focused too much on the worst of everything</a:t>
            </a:r>
          </a:p>
          <a:p>
            <a:pPr marL="274320" indent="-274320" eaLnBrk="1" fontAlgn="auto" hangingPunct="1">
              <a:spcAft>
                <a:spcPts val="0"/>
              </a:spcAft>
              <a:buFont typeface="Arial" pitchFamily="34" charset="0"/>
              <a:buChar char="•"/>
              <a:defRPr/>
            </a:pPr>
            <a:r>
              <a:rPr lang="en-US" dirty="0" smtClean="0"/>
              <a:t>Taken back by the name, muckrakers eventually embraced the name </a:t>
            </a:r>
          </a:p>
          <a:p>
            <a:pPr marL="274320" indent="-274320" eaLnBrk="1" fontAlgn="auto" hangingPunct="1">
              <a:spcAft>
                <a:spcPts val="0"/>
              </a:spcAft>
              <a:buFont typeface="Arial" pitchFamily="34" charset="0"/>
              <a:buChar char="•"/>
              <a:defRPr/>
            </a:pPr>
            <a:r>
              <a:rPr lang="en-US" dirty="0" smtClean="0"/>
              <a:t>Millions of Americans read their articles and were exposed to the hardships within them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smtClean="0"/>
              <a:t>Muckrakers:</a:t>
            </a:r>
          </a:p>
        </p:txBody>
      </p:sp>
      <p:sp>
        <p:nvSpPr>
          <p:cNvPr id="11267" name="Rectangle 3"/>
          <p:cNvSpPr>
            <a:spLocks noGrp="1" noChangeArrowheads="1"/>
          </p:cNvSpPr>
          <p:nvPr>
            <p:ph type="body" sz="half" idx="1"/>
          </p:nvPr>
        </p:nvSpPr>
        <p:spPr/>
        <p:txBody>
          <a:bodyPr/>
          <a:lstStyle/>
          <a:p>
            <a:pPr eaLnBrk="1" hangingPunct="1"/>
            <a:r>
              <a:rPr lang="en-US" sz="2800" smtClean="0"/>
              <a:t>Journalists on a “crusade” to expose political corruption and investigate social problems</a:t>
            </a:r>
          </a:p>
        </p:txBody>
      </p:sp>
      <p:pic>
        <p:nvPicPr>
          <p:cNvPr id="143364" name="Picture 6" descr="http://upload.wikimedia.org/wikipedia/commons/thumb/a/ad/McCluresCoverJan1901.jpg/180px-McCluresCoverJan1901.jpg">
            <a:hlinkClick r:id="rId2"/>
          </p:cNvPr>
          <p:cNvPicPr>
            <a:picLocks noChangeAspect="1" noChangeArrowheads="1"/>
          </p:cNvPicPr>
          <p:nvPr/>
        </p:nvPicPr>
        <p:blipFill>
          <a:blip r:embed="rId3" cstate="print"/>
          <a:srcRect/>
          <a:stretch>
            <a:fillRect/>
          </a:stretch>
        </p:blipFill>
        <p:spPr bwMode="auto">
          <a:xfrm>
            <a:off x="5562600" y="2209800"/>
            <a:ext cx="2590800" cy="37290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checkerboard(across)">
                                      <p:cBhvr>
                                        <p:cTn id="7" dur="5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uckraking"/>
          <p:cNvPicPr>
            <a:picLocks noChangeAspect="1" noChangeArrowheads="1"/>
          </p:cNvPicPr>
          <p:nvPr/>
        </p:nvPicPr>
        <p:blipFill>
          <a:blip r:embed="rId2" cstate="print"/>
          <a:srcRect/>
          <a:stretch>
            <a:fillRect/>
          </a:stretch>
        </p:blipFill>
        <p:spPr bwMode="auto">
          <a:xfrm>
            <a:off x="4502150" y="1066800"/>
            <a:ext cx="4641850" cy="5610225"/>
          </a:xfrm>
          <a:prstGeom prst="rect">
            <a:avLst/>
          </a:prstGeom>
          <a:noFill/>
        </p:spPr>
      </p:pic>
      <p:pic>
        <p:nvPicPr>
          <p:cNvPr id="5128" name="Picture 8" descr="housewives"/>
          <p:cNvPicPr>
            <a:picLocks noChangeAspect="1" noChangeArrowheads="1"/>
          </p:cNvPicPr>
          <p:nvPr/>
        </p:nvPicPr>
        <p:blipFill>
          <a:blip r:embed="rId3" cstate="print"/>
          <a:srcRect/>
          <a:stretch>
            <a:fillRect/>
          </a:stretch>
        </p:blipFill>
        <p:spPr bwMode="auto">
          <a:xfrm>
            <a:off x="4495800" y="990600"/>
            <a:ext cx="4648200" cy="3475038"/>
          </a:xfrm>
          <a:prstGeom prst="rect">
            <a:avLst/>
          </a:prstGeom>
          <a:noFill/>
        </p:spPr>
      </p:pic>
      <p:sp>
        <p:nvSpPr>
          <p:cNvPr id="5122"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Igniting Reform</a:t>
            </a:r>
          </a:p>
        </p:txBody>
      </p:sp>
      <p:sp>
        <p:nvSpPr>
          <p:cNvPr id="5123" name="Rectangle 3"/>
          <p:cNvSpPr>
            <a:spLocks noGrp="1" noChangeArrowheads="1"/>
          </p:cNvSpPr>
          <p:nvPr>
            <p:ph type="body" idx="1"/>
          </p:nvPr>
        </p:nvSpPr>
        <p:spPr>
          <a:xfrm>
            <a:off x="152400" y="1066800"/>
            <a:ext cx="4343400" cy="5562600"/>
          </a:xfrm>
          <a:solidFill>
            <a:schemeClr val="tx1">
              <a:alpha val="50000"/>
            </a:schemeClr>
          </a:solidFill>
        </p:spPr>
        <p:txBody>
          <a:bodyPr/>
          <a:lstStyle/>
          <a:p>
            <a:pPr>
              <a:lnSpc>
                <a:spcPct val="90000"/>
              </a:lnSpc>
            </a:pPr>
            <a:r>
              <a:rPr lang="en-US" sz="2800">
                <a:solidFill>
                  <a:schemeClr val="bg1"/>
                </a:solidFill>
                <a:latin typeface="Sylfaen" pitchFamily="18" charset="0"/>
              </a:rPr>
              <a:t>At first, journalists and other writers had enormous influence on public opinion.</a:t>
            </a:r>
          </a:p>
          <a:p>
            <a:pPr lvl="1">
              <a:lnSpc>
                <a:spcPct val="90000"/>
              </a:lnSpc>
            </a:pPr>
            <a:r>
              <a:rPr lang="en-US" sz="2400" u="sng">
                <a:solidFill>
                  <a:schemeClr val="bg1"/>
                </a:solidFill>
                <a:latin typeface="Sylfaen" pitchFamily="18" charset="0"/>
              </a:rPr>
              <a:t>Muckrakers</a:t>
            </a:r>
            <a:endParaRPr lang="en-US" sz="2400">
              <a:solidFill>
                <a:schemeClr val="bg1"/>
              </a:solidFill>
              <a:latin typeface="Sylfaen" pitchFamily="18" charset="0"/>
            </a:endParaRPr>
          </a:p>
          <a:p>
            <a:pPr lvl="2">
              <a:lnSpc>
                <a:spcPct val="90000"/>
              </a:lnSpc>
            </a:pPr>
            <a:r>
              <a:rPr lang="en-US" sz="2000">
                <a:solidFill>
                  <a:schemeClr val="bg1"/>
                </a:solidFill>
                <a:latin typeface="Sylfaen" pitchFamily="18" charset="0"/>
              </a:rPr>
              <a:t>Journalists alerting the public to wrongdoing in politics and business.</a:t>
            </a:r>
          </a:p>
          <a:p>
            <a:pPr>
              <a:lnSpc>
                <a:spcPct val="90000"/>
              </a:lnSpc>
            </a:pPr>
            <a:r>
              <a:rPr lang="en-US" sz="2800">
                <a:solidFill>
                  <a:schemeClr val="bg1"/>
                </a:solidFill>
                <a:latin typeface="Sylfaen" pitchFamily="18" charset="0"/>
              </a:rPr>
              <a:t>Many Americans were inspired to take action through </a:t>
            </a:r>
            <a:r>
              <a:rPr lang="en-US" sz="2800" u="sng">
                <a:solidFill>
                  <a:schemeClr val="bg1"/>
                </a:solidFill>
                <a:latin typeface="Sylfaen" pitchFamily="18" charset="0"/>
              </a:rPr>
              <a:t>reform</a:t>
            </a:r>
            <a:r>
              <a:rPr lang="en-US" sz="2800">
                <a:solidFill>
                  <a:schemeClr val="bg1"/>
                </a:solidFill>
                <a:latin typeface="Sylfaen" pitchFamily="18" charset="0"/>
              </a:rPr>
              <a:t>.</a:t>
            </a:r>
          </a:p>
          <a:p>
            <a:pPr lvl="1">
              <a:lnSpc>
                <a:spcPct val="90000"/>
              </a:lnSpc>
            </a:pPr>
            <a:r>
              <a:rPr lang="en-US" sz="2400">
                <a:solidFill>
                  <a:schemeClr val="bg1"/>
                </a:solidFill>
                <a:latin typeface="Sylfaen" pitchFamily="18" charset="0"/>
              </a:rPr>
              <a:t>To put or change into an improved form or condition.</a:t>
            </a:r>
          </a:p>
        </p:txBody>
      </p:sp>
      <p:pic>
        <p:nvPicPr>
          <p:cNvPr id="5125" name="Picture 5" descr="cartoon-of-president-theodore-roosevelt-as-a-muckraker-cleaning-up-the-meat-scandal"/>
          <p:cNvPicPr>
            <a:picLocks noChangeAspect="1" noChangeArrowheads="1"/>
          </p:cNvPicPr>
          <p:nvPr/>
        </p:nvPicPr>
        <p:blipFill>
          <a:blip r:embed="rId4" cstate="print"/>
          <a:srcRect/>
          <a:stretch>
            <a:fillRect/>
          </a:stretch>
        </p:blipFill>
        <p:spPr bwMode="auto">
          <a:xfrm>
            <a:off x="4495800" y="990600"/>
            <a:ext cx="4648200" cy="348615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 calcmode="lin" valueType="num">
                                      <p:cBhvr additive="base">
                                        <p:cTn id="7" dur="500" fill="hold"/>
                                        <p:tgtEl>
                                          <p:spTgt spid="512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3">
                                            <p:txEl>
                                              <p:pRg st="0" end="0"/>
                                            </p:txEl>
                                          </p:spTgt>
                                        </p:tgtEl>
                                        <p:attrNameLst>
                                          <p:attrName>style.visibility</p:attrName>
                                        </p:attrNameLst>
                                      </p:cBhvr>
                                      <p:to>
                                        <p:strVal val="visible"/>
                                      </p:to>
                                    </p:set>
                                    <p:anim calcmode="lin" valueType="num">
                                      <p:cBhvr additive="base">
                                        <p:cTn id="13"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3">
                                            <p:txEl>
                                              <p:pRg st="1" end="1"/>
                                            </p:txEl>
                                          </p:spTgt>
                                        </p:tgtEl>
                                        <p:attrNameLst>
                                          <p:attrName>style.visibility</p:attrName>
                                        </p:attrNameLst>
                                      </p:cBhvr>
                                      <p:to>
                                        <p:strVal val="visible"/>
                                      </p:to>
                                    </p:set>
                                    <p:anim calcmode="lin" valueType="num">
                                      <p:cBhvr additive="base">
                                        <p:cTn id="19"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3">
                                            <p:txEl>
                                              <p:pRg st="2" end="2"/>
                                            </p:txEl>
                                          </p:spTgt>
                                        </p:tgtEl>
                                        <p:attrNameLst>
                                          <p:attrName>style.visibility</p:attrName>
                                        </p:attrNameLst>
                                      </p:cBhvr>
                                      <p:to>
                                        <p:strVal val="visible"/>
                                      </p:to>
                                    </p:set>
                                    <p:anim calcmode="lin" valueType="num">
                                      <p:cBhvr additive="base">
                                        <p:cTn id="25"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123">
                                            <p:txEl>
                                              <p:pRg st="2" end="2"/>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125"/>
                                        </p:tgtEl>
                                        <p:attrNameLst>
                                          <p:attrName>style.visibility</p:attrName>
                                        </p:attrNameLst>
                                      </p:cBhvr>
                                      <p:to>
                                        <p:strVal val="visible"/>
                                      </p:to>
                                    </p:set>
                                    <p:anim calcmode="lin" valueType="num">
                                      <p:cBhvr additive="base">
                                        <p:cTn id="29" dur="500" fill="hold"/>
                                        <p:tgtEl>
                                          <p:spTgt spid="5125"/>
                                        </p:tgtEl>
                                        <p:attrNameLst>
                                          <p:attrName>ppt_x</p:attrName>
                                        </p:attrNameLst>
                                      </p:cBhvr>
                                      <p:tavLst>
                                        <p:tav tm="0">
                                          <p:val>
                                            <p:strVal val="1+#ppt_w/2"/>
                                          </p:val>
                                        </p:tav>
                                        <p:tav tm="100000">
                                          <p:val>
                                            <p:strVal val="#ppt_x"/>
                                          </p:val>
                                        </p:tav>
                                      </p:tavLst>
                                    </p:anim>
                                    <p:anim calcmode="lin" valueType="num">
                                      <p:cBhvr additive="base">
                                        <p:cTn id="30"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1+#ppt_w/2"/>
                                          </p:val>
                                        </p:tav>
                                        <p:tav tm="100000">
                                          <p:val>
                                            <p:strVal val="#ppt_x"/>
                                          </p:val>
                                        </p:tav>
                                      </p:tavLst>
                                    </p:anim>
                                    <p:anim calcmode="lin" valueType="num">
                                      <p:cBhvr additive="base">
                                        <p:cTn id="36" dur="500" fill="hold"/>
                                        <p:tgtEl>
                                          <p:spTgt spid="5126"/>
                                        </p:tgtEl>
                                        <p:attrNameLst>
                                          <p:attrName>ppt_y</p:attrName>
                                        </p:attrNameLst>
                                      </p:cBhvr>
                                      <p:tavLst>
                                        <p:tav tm="0">
                                          <p:val>
                                            <p:strVal val="#ppt_y"/>
                                          </p:val>
                                        </p:tav>
                                        <p:tav tm="100000">
                                          <p:val>
                                            <p:strVal val="#ppt_y"/>
                                          </p:val>
                                        </p:tav>
                                      </p:tavLst>
                                    </p:anim>
                                  </p:childTnLst>
                                </p:cTn>
                              </p:par>
                              <p:par>
                                <p:cTn id="37" presetID="2" presetClass="exit" presetSubtype="2" fill="hold" nodeType="withEffect">
                                  <p:stCondLst>
                                    <p:cond delay="0"/>
                                  </p:stCondLst>
                                  <p:childTnLst>
                                    <p:anim calcmode="lin" valueType="num">
                                      <p:cBhvr additive="base">
                                        <p:cTn id="38" dur="500"/>
                                        <p:tgtEl>
                                          <p:spTgt spid="5125"/>
                                        </p:tgtEl>
                                        <p:attrNameLst>
                                          <p:attrName>ppt_x</p:attrName>
                                        </p:attrNameLst>
                                      </p:cBhvr>
                                      <p:tavLst>
                                        <p:tav tm="0">
                                          <p:val>
                                            <p:strVal val="ppt_x"/>
                                          </p:val>
                                        </p:tav>
                                        <p:tav tm="100000">
                                          <p:val>
                                            <p:strVal val="1+ppt_w/2"/>
                                          </p:val>
                                        </p:tav>
                                      </p:tavLst>
                                    </p:anim>
                                    <p:anim calcmode="lin" valueType="num">
                                      <p:cBhvr additive="base">
                                        <p:cTn id="39" dur="500"/>
                                        <p:tgtEl>
                                          <p:spTgt spid="5125"/>
                                        </p:tgtEl>
                                        <p:attrNameLst>
                                          <p:attrName>ppt_y</p:attrName>
                                        </p:attrNameLst>
                                      </p:cBhvr>
                                      <p:tavLst>
                                        <p:tav tm="0">
                                          <p:val>
                                            <p:strVal val="ppt_y"/>
                                          </p:val>
                                        </p:tav>
                                        <p:tav tm="100000">
                                          <p:val>
                                            <p:strVal val="ppt_y"/>
                                          </p:val>
                                        </p:tav>
                                      </p:tavLst>
                                    </p:anim>
                                    <p:set>
                                      <p:cBhvr>
                                        <p:cTn id="40" dur="1" fill="hold">
                                          <p:stCondLst>
                                            <p:cond delay="499"/>
                                          </p:stCondLst>
                                        </p:cTn>
                                        <p:tgtEl>
                                          <p:spTgt spid="512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5123">
                                            <p:txEl>
                                              <p:pRg st="3" end="3"/>
                                            </p:txEl>
                                          </p:spTgt>
                                        </p:tgtEl>
                                        <p:attrNameLst>
                                          <p:attrName>style.visibility</p:attrName>
                                        </p:attrNameLst>
                                      </p:cBhvr>
                                      <p:to>
                                        <p:strVal val="visible"/>
                                      </p:to>
                                    </p:set>
                                    <p:anim calcmode="lin" valueType="num">
                                      <p:cBhvr additive="base">
                                        <p:cTn id="45"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123">
                                            <p:txEl>
                                              <p:pRg st="3" end="3"/>
                                            </p:txEl>
                                          </p:spTgt>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1+#ppt_w/2"/>
                                          </p:val>
                                        </p:tav>
                                        <p:tav tm="100000">
                                          <p:val>
                                            <p:strVal val="#ppt_x"/>
                                          </p:val>
                                        </p:tav>
                                      </p:tavLst>
                                    </p:anim>
                                    <p:anim calcmode="lin" valueType="num">
                                      <p:cBhvr additive="base">
                                        <p:cTn id="50" dur="500" fill="hold"/>
                                        <p:tgtEl>
                                          <p:spTgt spid="5128"/>
                                        </p:tgtEl>
                                        <p:attrNameLst>
                                          <p:attrName>ppt_y</p:attrName>
                                        </p:attrNameLst>
                                      </p:cBhvr>
                                      <p:tavLst>
                                        <p:tav tm="0">
                                          <p:val>
                                            <p:strVal val="#ppt_y"/>
                                          </p:val>
                                        </p:tav>
                                        <p:tav tm="100000">
                                          <p:val>
                                            <p:strVal val="#ppt_y"/>
                                          </p:val>
                                        </p:tav>
                                      </p:tavLst>
                                    </p:anim>
                                  </p:childTnLst>
                                </p:cTn>
                              </p:par>
                              <p:par>
                                <p:cTn id="51" presetID="2" presetClass="exit" presetSubtype="2" fill="hold" nodeType="withEffect">
                                  <p:stCondLst>
                                    <p:cond delay="0"/>
                                  </p:stCondLst>
                                  <p:childTnLst>
                                    <p:anim calcmode="lin" valueType="num">
                                      <p:cBhvr additive="base">
                                        <p:cTn id="52" dur="500"/>
                                        <p:tgtEl>
                                          <p:spTgt spid="5126"/>
                                        </p:tgtEl>
                                        <p:attrNameLst>
                                          <p:attrName>ppt_x</p:attrName>
                                        </p:attrNameLst>
                                      </p:cBhvr>
                                      <p:tavLst>
                                        <p:tav tm="0">
                                          <p:val>
                                            <p:strVal val="ppt_x"/>
                                          </p:val>
                                        </p:tav>
                                        <p:tav tm="100000">
                                          <p:val>
                                            <p:strVal val="1+ppt_w/2"/>
                                          </p:val>
                                        </p:tav>
                                      </p:tavLst>
                                    </p:anim>
                                    <p:anim calcmode="lin" valueType="num">
                                      <p:cBhvr additive="base">
                                        <p:cTn id="53" dur="500"/>
                                        <p:tgtEl>
                                          <p:spTgt spid="5126"/>
                                        </p:tgtEl>
                                        <p:attrNameLst>
                                          <p:attrName>ppt_y</p:attrName>
                                        </p:attrNameLst>
                                      </p:cBhvr>
                                      <p:tavLst>
                                        <p:tav tm="0">
                                          <p:val>
                                            <p:strVal val="ppt_y"/>
                                          </p:val>
                                        </p:tav>
                                        <p:tav tm="100000">
                                          <p:val>
                                            <p:strVal val="ppt_y"/>
                                          </p:val>
                                        </p:tav>
                                      </p:tavLst>
                                    </p:anim>
                                    <p:set>
                                      <p:cBhvr>
                                        <p:cTn id="54" dur="1" fill="hold">
                                          <p:stCondLst>
                                            <p:cond delay="499"/>
                                          </p:stCondLst>
                                        </p:cTn>
                                        <p:tgtEl>
                                          <p:spTgt spid="51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5123">
                                            <p:txEl>
                                              <p:pRg st="4" end="4"/>
                                            </p:txEl>
                                          </p:spTgt>
                                        </p:tgtEl>
                                        <p:attrNameLst>
                                          <p:attrName>style.visibility</p:attrName>
                                        </p:attrNameLst>
                                      </p:cBhvr>
                                      <p:to>
                                        <p:strVal val="visible"/>
                                      </p:to>
                                    </p:set>
                                    <p:anim calcmode="lin" valueType="num">
                                      <p:cBhvr additive="base">
                                        <p:cTn id="59"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12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52400"/>
            <a:ext cx="8229600" cy="1250950"/>
          </a:xfrm>
        </p:spPr>
        <p:txBody>
          <a:bodyPr>
            <a:normAutofit/>
          </a:bodyPr>
          <a:lstStyle/>
          <a:p>
            <a:pPr eaLnBrk="1" fontAlgn="auto" hangingPunct="1">
              <a:spcAft>
                <a:spcPts val="0"/>
              </a:spcAft>
              <a:defRPr/>
            </a:pPr>
            <a:r>
              <a:rPr lang="en-US" smtClean="0">
                <a:solidFill>
                  <a:schemeClr val="accent1">
                    <a:satMod val="150000"/>
                  </a:schemeClr>
                </a:solidFill>
              </a:rPr>
              <a:t>Booker T. Washington </a:t>
            </a:r>
          </a:p>
        </p:txBody>
      </p:sp>
      <p:sp>
        <p:nvSpPr>
          <p:cNvPr id="33795" name="Content Placeholder 2"/>
          <p:cNvSpPr>
            <a:spLocks noGrp="1"/>
          </p:cNvSpPr>
          <p:nvPr>
            <p:ph sz="half" idx="1"/>
          </p:nvPr>
        </p:nvSpPr>
        <p:spPr>
          <a:xfrm>
            <a:off x="457200" y="1773238"/>
            <a:ext cx="4038600" cy="4624387"/>
          </a:xfrm>
        </p:spPr>
        <p:txBody>
          <a:bodyPr/>
          <a:lstStyle/>
          <a:p>
            <a:pPr marL="438150" indent="-319088" eaLnBrk="1" hangingPunct="1">
              <a:spcBef>
                <a:spcPct val="0"/>
              </a:spcBef>
              <a:buFont typeface="Arial" pitchFamily="34" charset="0"/>
              <a:buChar char="•"/>
            </a:pPr>
            <a:r>
              <a:rPr lang="en-US" dirty="0" smtClean="0"/>
              <a:t>Born an slave in 1856, Washington argued that blacks should accommodate themselves to segregation</a:t>
            </a:r>
          </a:p>
          <a:p>
            <a:pPr marL="438150" indent="-319088" eaLnBrk="1" hangingPunct="1">
              <a:spcBef>
                <a:spcPct val="0"/>
              </a:spcBef>
              <a:buFont typeface="Arial" pitchFamily="34" charset="0"/>
              <a:buChar char="•"/>
            </a:pPr>
            <a:r>
              <a:rPr lang="en-US" dirty="0" smtClean="0"/>
              <a:t>This, rather than trying to fight Jim Crow, Washington believed would be a better strategy </a:t>
            </a:r>
          </a:p>
        </p:txBody>
      </p:sp>
      <p:sp>
        <p:nvSpPr>
          <p:cNvPr id="33796" name="Content Placeholder 3"/>
          <p:cNvSpPr>
            <a:spLocks noGrp="1"/>
          </p:cNvSpPr>
          <p:nvPr>
            <p:ph sz="half" idx="2"/>
          </p:nvPr>
        </p:nvSpPr>
        <p:spPr>
          <a:xfrm>
            <a:off x="4648200" y="1773238"/>
            <a:ext cx="4038600" cy="4624387"/>
          </a:xfrm>
        </p:spPr>
        <p:txBody>
          <a:bodyPr/>
          <a:lstStyle/>
          <a:p>
            <a:pPr marL="438150" indent="-319088" eaLnBrk="1" hangingPunct="1">
              <a:spcBef>
                <a:spcPct val="0"/>
              </a:spcBef>
              <a:buFont typeface="Arial" pitchFamily="34" charset="0"/>
              <a:buChar char="•"/>
            </a:pPr>
            <a:r>
              <a:rPr lang="en-US" dirty="0" smtClean="0"/>
              <a:t>Washington believed that blacks should</a:t>
            </a:r>
            <a:r>
              <a:rPr lang="en-US" b="1" dirty="0" smtClean="0"/>
              <a:t> “pull themselves up by the boot straps” </a:t>
            </a:r>
            <a:r>
              <a:rPr lang="en-US" dirty="0" smtClean="0"/>
              <a:t>by being educated and building economic resources</a:t>
            </a:r>
          </a:p>
          <a:p>
            <a:pPr marL="438150" indent="-319088" eaLnBrk="1" hangingPunct="1">
              <a:spcBef>
                <a:spcPct val="0"/>
              </a:spcBef>
              <a:buFont typeface="Arial" pitchFamily="34" charset="0"/>
              <a:buChar char="•"/>
            </a:pPr>
            <a:r>
              <a:rPr lang="en-US" dirty="0" smtClean="0"/>
              <a:t>This belief led Washington to become involved in the Tuskegee Institute which taught vocational training  </a:t>
            </a:r>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smtClean="0"/>
              <a:t>Ida Tarbell</a:t>
            </a:r>
          </a:p>
        </p:txBody>
      </p:sp>
      <p:sp>
        <p:nvSpPr>
          <p:cNvPr id="144387" name="Content Placeholder 2"/>
          <p:cNvSpPr>
            <a:spLocks noGrp="1"/>
          </p:cNvSpPr>
          <p:nvPr>
            <p:ph type="body" sz="half" idx="1"/>
          </p:nvPr>
        </p:nvSpPr>
        <p:spPr/>
        <p:txBody>
          <a:bodyPr/>
          <a:lstStyle/>
          <a:p>
            <a:pPr eaLnBrk="1" hangingPunct="1"/>
            <a:r>
              <a:rPr lang="en-US" sz="2800" i="1" smtClean="0"/>
              <a:t>History of the Standard Oil Company</a:t>
            </a:r>
          </a:p>
        </p:txBody>
      </p:sp>
      <p:sp>
        <p:nvSpPr>
          <p:cNvPr id="144388" name="Rectangle 4"/>
          <p:cNvSpPr>
            <a:spLocks noGrp="1" noChangeArrowheads="1" noTextEdit="1"/>
          </p:cNvSpPr>
          <p:nvPr>
            <p:ph type="chart" sz="half" idx="2"/>
          </p:nvPr>
        </p:nvSpPr>
        <p:spPr/>
      </p:sp>
      <p:pic>
        <p:nvPicPr>
          <p:cNvPr id="144389" name="Picture 2" descr="http://t3.gstatic.com/images?q=tbn:ANd9GcRsoKCRujeoYqFkh13LfCxEIOlpqFtrJUcYnpl04sfg7bYVdRAYo7ki2469">
            <a:hlinkClick r:id="rId2"/>
          </p:cNvPr>
          <p:cNvPicPr>
            <a:picLocks noChangeAspect="1" noChangeArrowheads="1"/>
          </p:cNvPicPr>
          <p:nvPr/>
        </p:nvPicPr>
        <p:blipFill>
          <a:blip r:embed="rId3" cstate="print"/>
          <a:srcRect/>
          <a:stretch>
            <a:fillRect/>
          </a:stretch>
        </p:blipFill>
        <p:spPr bwMode="auto">
          <a:xfrm>
            <a:off x="762000" y="3276600"/>
            <a:ext cx="2400300" cy="3240088"/>
          </a:xfrm>
          <a:prstGeom prst="rect">
            <a:avLst/>
          </a:prstGeom>
          <a:noFill/>
          <a:ln w="9525">
            <a:noFill/>
            <a:miter lim="800000"/>
            <a:headEnd/>
            <a:tailEnd/>
          </a:ln>
        </p:spPr>
      </p:pic>
      <p:pic>
        <p:nvPicPr>
          <p:cNvPr id="144390" name="Picture 4" descr="http://think.ingcreative.com/images/tarbell-images/tarbell-page1b.jpg"/>
          <p:cNvPicPr>
            <a:picLocks noChangeAspect="1" noChangeArrowheads="1"/>
          </p:cNvPicPr>
          <p:nvPr/>
        </p:nvPicPr>
        <p:blipFill>
          <a:blip r:embed="rId4" cstate="print"/>
          <a:srcRect/>
          <a:stretch>
            <a:fillRect/>
          </a:stretch>
        </p:blipFill>
        <p:spPr bwMode="auto">
          <a:xfrm>
            <a:off x="4343400" y="381000"/>
            <a:ext cx="4183063" cy="6134100"/>
          </a:xfrm>
          <a:prstGeom prst="rect">
            <a:avLst/>
          </a:prstGeom>
          <a:noFill/>
          <a:ln w="9525">
            <a:noFill/>
            <a:miter lim="800000"/>
            <a:headEnd/>
            <a:tailEnd/>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Muckraker: Ida Tarbell</a:t>
            </a:r>
          </a:p>
        </p:txBody>
      </p:sp>
      <p:sp>
        <p:nvSpPr>
          <p:cNvPr id="7171" name="Rectangle 3"/>
          <p:cNvSpPr>
            <a:spLocks noGrp="1" noChangeArrowheads="1"/>
          </p:cNvSpPr>
          <p:nvPr>
            <p:ph type="body" idx="1"/>
          </p:nvPr>
        </p:nvSpPr>
        <p:spPr>
          <a:xfrm>
            <a:off x="457200" y="914400"/>
            <a:ext cx="4343400" cy="3048000"/>
          </a:xfrm>
          <a:solidFill>
            <a:schemeClr val="tx1">
              <a:alpha val="50000"/>
            </a:schemeClr>
          </a:solidFill>
        </p:spPr>
        <p:txBody>
          <a:bodyPr/>
          <a:lstStyle/>
          <a:p>
            <a:r>
              <a:rPr lang="en-US">
                <a:solidFill>
                  <a:schemeClr val="bg1"/>
                </a:solidFill>
                <a:latin typeface="Sylfaen" pitchFamily="18" charset="0"/>
              </a:rPr>
              <a:t>Author – </a:t>
            </a:r>
            <a:r>
              <a:rPr lang="en-US" i="1">
                <a:solidFill>
                  <a:schemeClr val="bg1"/>
                </a:solidFill>
                <a:latin typeface="Sylfaen" pitchFamily="18" charset="0"/>
              </a:rPr>
              <a:t>The History of the Standard Oil Company</a:t>
            </a:r>
          </a:p>
          <a:p>
            <a:pPr lvl="1"/>
            <a:r>
              <a:rPr lang="en-US">
                <a:solidFill>
                  <a:schemeClr val="bg1"/>
                </a:solidFill>
                <a:latin typeface="Sylfaen" pitchFamily="18" charset="0"/>
              </a:rPr>
              <a:t>Condemnation of Standard Oil’s monopoly.</a:t>
            </a:r>
          </a:p>
          <a:p>
            <a:endParaRPr lang="en-US">
              <a:solidFill>
                <a:schemeClr val="bg1"/>
              </a:solidFill>
              <a:latin typeface="Sylfaen" pitchFamily="18" charset="0"/>
            </a:endParaRPr>
          </a:p>
        </p:txBody>
      </p:sp>
      <p:pic>
        <p:nvPicPr>
          <p:cNvPr id="7173" name="Picture 5" descr="Ida Tarbell"/>
          <p:cNvPicPr>
            <a:picLocks noChangeAspect="1" noChangeArrowheads="1"/>
          </p:cNvPicPr>
          <p:nvPr/>
        </p:nvPicPr>
        <p:blipFill>
          <a:blip r:embed="rId2" cstate="print"/>
          <a:srcRect/>
          <a:stretch>
            <a:fillRect/>
          </a:stretch>
        </p:blipFill>
        <p:spPr bwMode="auto">
          <a:xfrm>
            <a:off x="5257800" y="990600"/>
            <a:ext cx="3549650" cy="5305425"/>
          </a:xfrm>
          <a:prstGeom prst="rect">
            <a:avLst/>
          </a:prstGeom>
          <a:noFill/>
        </p:spPr>
      </p:pic>
      <p:pic>
        <p:nvPicPr>
          <p:cNvPr id="7175" name="Picture 7" descr="Ida Tarbell's The History of the Standard Oil Company"/>
          <p:cNvPicPr>
            <a:picLocks noChangeAspect="1" noChangeArrowheads="1"/>
          </p:cNvPicPr>
          <p:nvPr/>
        </p:nvPicPr>
        <p:blipFill>
          <a:blip r:embed="rId3" cstate="print"/>
          <a:srcRect/>
          <a:stretch>
            <a:fillRect/>
          </a:stretch>
        </p:blipFill>
        <p:spPr bwMode="auto">
          <a:xfrm>
            <a:off x="5715000" y="4648200"/>
            <a:ext cx="2790825" cy="2095500"/>
          </a:xfrm>
          <a:prstGeom prst="rect">
            <a:avLst/>
          </a:prstGeom>
          <a:noFill/>
        </p:spPr>
      </p:pic>
      <p:sp>
        <p:nvSpPr>
          <p:cNvPr id="7176" name="Rectangle 8"/>
          <p:cNvSpPr>
            <a:spLocks noChangeArrowheads="1"/>
          </p:cNvSpPr>
          <p:nvPr/>
        </p:nvSpPr>
        <p:spPr bwMode="auto">
          <a:xfrm>
            <a:off x="457200" y="4060825"/>
            <a:ext cx="4267200" cy="2530475"/>
          </a:xfrm>
          <a:prstGeom prst="rect">
            <a:avLst/>
          </a:prstGeom>
          <a:solidFill>
            <a:schemeClr val="tx1">
              <a:alpha val="50000"/>
            </a:schemeClr>
          </a:solidFill>
          <a:ln w="9525">
            <a:noFill/>
            <a:miter lim="800000"/>
            <a:headEnd/>
            <a:tailEnd/>
          </a:ln>
          <a:effectLst/>
        </p:spPr>
        <p:txBody>
          <a:bodyPr anchor="ctr">
            <a:spAutoFit/>
          </a:bodyPr>
          <a:lstStyle/>
          <a:p>
            <a:pPr eaLnBrk="1" hangingPunct="1"/>
            <a:r>
              <a:rPr lang="en-US" sz="2000" i="1" smtClean="0">
                <a:solidFill>
                  <a:srgbClr val="FFFFFF"/>
                </a:solidFill>
                <a:latin typeface="Sylfaen" pitchFamily="18" charset="0"/>
              </a:rPr>
              <a:t>“Rockefeller and his associates did not build the Standard Oil Co. in the board rooms of Wall Street banks. They fought their way to control by rebate and drawback, bribe and blackmail, espionage and price cutting, by ruthless ... efficiency of organization.”</a:t>
            </a:r>
            <a:r>
              <a:rPr lang="en-US" smtClean="0">
                <a:solidFill>
                  <a:srgbClr val="FFFFFF"/>
                </a:solidFill>
                <a:latin typeface="Sylfaen" pitchFamily="18"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 calcmode="lin" valueType="num">
                                      <p:cBhvr additive="base">
                                        <p:cTn id="7" dur="500" fill="hold"/>
                                        <p:tgtEl>
                                          <p:spTgt spid="7171">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anim calcmode="lin" valueType="num">
                                      <p:cBhvr additive="base">
                                        <p:cTn id="13"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173"/>
                                        </p:tgtEl>
                                        <p:attrNameLst>
                                          <p:attrName>style.visibility</p:attrName>
                                        </p:attrNameLst>
                                      </p:cBhvr>
                                      <p:to>
                                        <p:strVal val="visible"/>
                                      </p:to>
                                    </p:set>
                                    <p:anim calcmode="lin" valueType="num">
                                      <p:cBhvr additive="base">
                                        <p:cTn id="17" dur="500" fill="hold"/>
                                        <p:tgtEl>
                                          <p:spTgt spid="7173"/>
                                        </p:tgtEl>
                                        <p:attrNameLst>
                                          <p:attrName>ppt_x</p:attrName>
                                        </p:attrNameLst>
                                      </p:cBhvr>
                                      <p:tavLst>
                                        <p:tav tm="0">
                                          <p:val>
                                            <p:strVal val="1+#ppt_w/2"/>
                                          </p:val>
                                        </p:tav>
                                        <p:tav tm="100000">
                                          <p:val>
                                            <p:strVal val="#ppt_x"/>
                                          </p:val>
                                        </p:tav>
                                      </p:tavLst>
                                    </p:anim>
                                    <p:anim calcmode="lin" valueType="num">
                                      <p:cBhvr additive="base">
                                        <p:cTn id="18" dur="500" fill="hold"/>
                                        <p:tgtEl>
                                          <p:spTgt spid="717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175"/>
                                        </p:tgtEl>
                                        <p:attrNameLst>
                                          <p:attrName>style.visibility</p:attrName>
                                        </p:attrNameLst>
                                      </p:cBhvr>
                                      <p:to>
                                        <p:strVal val="visible"/>
                                      </p:to>
                                    </p:set>
                                    <p:anim calcmode="lin" valueType="num">
                                      <p:cBhvr additive="base">
                                        <p:cTn id="21" dur="500" fill="hold"/>
                                        <p:tgtEl>
                                          <p:spTgt spid="7175"/>
                                        </p:tgtEl>
                                        <p:attrNameLst>
                                          <p:attrName>ppt_x</p:attrName>
                                        </p:attrNameLst>
                                      </p:cBhvr>
                                      <p:tavLst>
                                        <p:tav tm="0">
                                          <p:val>
                                            <p:strVal val="1+#ppt_w/2"/>
                                          </p:val>
                                        </p:tav>
                                        <p:tav tm="100000">
                                          <p:val>
                                            <p:strVal val="#ppt_x"/>
                                          </p:val>
                                        </p:tav>
                                      </p:tavLst>
                                    </p:anim>
                                    <p:anim calcmode="lin" valueType="num">
                                      <p:cBhvr additive="base">
                                        <p:cTn id="22" dur="500" fill="hold"/>
                                        <p:tgtEl>
                                          <p:spTgt spid="717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7171">
                                            <p:txEl>
                                              <p:pRg st="1" end="1"/>
                                            </p:txEl>
                                          </p:spTgt>
                                        </p:tgtEl>
                                        <p:attrNameLst>
                                          <p:attrName>style.visibility</p:attrName>
                                        </p:attrNameLst>
                                      </p:cBhvr>
                                      <p:to>
                                        <p:strVal val="visible"/>
                                      </p:to>
                                    </p:set>
                                    <p:anim calcmode="lin" valueType="num">
                                      <p:cBhvr additive="base">
                                        <p:cTn id="27"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176"/>
                                        </p:tgtEl>
                                        <p:attrNameLst>
                                          <p:attrName>style.visibility</p:attrName>
                                        </p:attrNameLst>
                                      </p:cBhvr>
                                      <p:to>
                                        <p:strVal val="visible"/>
                                      </p:to>
                                    </p:set>
                                    <p:anim calcmode="lin" valueType="num">
                                      <p:cBhvr>
                                        <p:cTn id="33" dur="1000" fill="hold"/>
                                        <p:tgtEl>
                                          <p:spTgt spid="7176"/>
                                        </p:tgtEl>
                                        <p:attrNameLst>
                                          <p:attrName>ppt_w</p:attrName>
                                        </p:attrNameLst>
                                      </p:cBhvr>
                                      <p:tavLst>
                                        <p:tav tm="0">
                                          <p:val>
                                            <p:strVal val="#ppt_w*0.70"/>
                                          </p:val>
                                        </p:tav>
                                        <p:tav tm="100000">
                                          <p:val>
                                            <p:strVal val="#ppt_w"/>
                                          </p:val>
                                        </p:tav>
                                      </p:tavLst>
                                    </p:anim>
                                    <p:anim calcmode="lin" valueType="num">
                                      <p:cBhvr>
                                        <p:cTn id="34" dur="1000" fill="hold"/>
                                        <p:tgtEl>
                                          <p:spTgt spid="7176"/>
                                        </p:tgtEl>
                                        <p:attrNameLst>
                                          <p:attrName>ppt_h</p:attrName>
                                        </p:attrNameLst>
                                      </p:cBhvr>
                                      <p:tavLst>
                                        <p:tav tm="0">
                                          <p:val>
                                            <p:strVal val="#ppt_h"/>
                                          </p:val>
                                        </p:tav>
                                        <p:tav tm="100000">
                                          <p:val>
                                            <p:strVal val="#ppt_h"/>
                                          </p:val>
                                        </p:tav>
                                      </p:tavLst>
                                    </p:anim>
                                    <p:animEffect transition="in" filter="fade">
                                      <p:cBhvr>
                                        <p:cTn id="35"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P spid="7176"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The Muckrakers</a:t>
            </a:r>
            <a:br>
              <a:rPr lang="en-US" b="1" dirty="0" smtClean="0">
                <a:solidFill>
                  <a:srgbClr val="FFC000"/>
                </a:solidFill>
                <a:effectLst>
                  <a:outerShdw blurRad="38100" dist="38100" dir="2700000" algn="tl">
                    <a:srgbClr val="000000">
                      <a:alpha val="43137"/>
                    </a:srgbClr>
                  </a:outerShdw>
                </a:effectLst>
                <a:latin typeface="Ringbearer" pitchFamily="18" charset="0"/>
              </a:rPr>
            </a:b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3962400" y="1219200"/>
            <a:ext cx="4572000" cy="4953000"/>
          </a:xfrm>
        </p:spPr>
        <p:txBody>
          <a:bodyPr/>
          <a:lstStyle/>
          <a:p>
            <a:pPr eaLnBrk="1" hangingPunct="1">
              <a:buClr>
                <a:schemeClr val="bg1"/>
              </a:buClr>
              <a:defRPr/>
            </a:pPr>
            <a:r>
              <a:rPr lang="en-US" sz="28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Ida Tarbell</a:t>
            </a:r>
            <a:r>
              <a:rPr lang="en-US" sz="28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buClr>
                <a:schemeClr val="bg1"/>
              </a:buClr>
              <a:defRPr/>
            </a:pPr>
            <a:r>
              <a:rPr lang="en-US" sz="2400" b="1" dirty="0" smtClean="0">
                <a:effectLst>
                  <a:outerShdw blurRad="38100" dist="38100" dir="2700000" algn="tl">
                    <a:srgbClr val="000000">
                      <a:alpha val="43137"/>
                    </a:srgbClr>
                  </a:outerShdw>
                </a:effectLst>
                <a:latin typeface="Arial" pitchFamily="34" charset="0"/>
                <a:cs typeface="Arial" pitchFamily="34" charset="0"/>
              </a:rPr>
              <a:t>Attacked the Standard Oil Trust by publishing 19 articles attacking its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business practices, bribes, and treatment of employees</a:t>
            </a:r>
            <a:r>
              <a:rPr lang="en-US" sz="2400" b="1" dirty="0" smtClean="0">
                <a:effectLst>
                  <a:outerShdw blurRad="38100" dist="38100" dir="2700000" algn="tl">
                    <a:srgbClr val="000000">
                      <a:alpha val="43137"/>
                    </a:srgbClr>
                  </a:outerShdw>
                </a:effectLst>
                <a:latin typeface="Arial" pitchFamily="34" charset="0"/>
                <a:cs typeface="Arial" pitchFamily="34" charset="0"/>
              </a:rPr>
              <a:t>.</a:t>
            </a:r>
          </a:p>
          <a:p>
            <a:pPr eaLnBrk="1" hangingPunct="1">
              <a:buClr>
                <a:schemeClr val="bg1"/>
              </a:buClr>
              <a:defRPr/>
            </a:pPr>
            <a:r>
              <a:rPr lang="en-US" sz="28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Lincoln Steffens</a:t>
            </a:r>
            <a:r>
              <a:rPr lang="en-US" sz="28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400" b="1" dirty="0" smtClean="0">
                <a:effectLst>
                  <a:outerShdw blurRad="38100" dist="38100" dir="2700000" algn="tl">
                    <a:srgbClr val="000000">
                      <a:alpha val="43137"/>
                    </a:srgbClr>
                  </a:outerShdw>
                </a:effectLst>
                <a:latin typeface="Arial" pitchFamily="34" charset="0"/>
                <a:cs typeface="Arial" pitchFamily="34" charset="0"/>
              </a:rPr>
              <a:t>Targeted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political machines</a:t>
            </a:r>
            <a:r>
              <a:rPr lang="en-US" sz="2400" b="1" dirty="0" smtClean="0">
                <a:effectLst>
                  <a:outerShdw blurRad="38100" dist="38100" dir="2700000" algn="tl">
                    <a:srgbClr val="000000">
                      <a:alpha val="43137"/>
                    </a:srgbClr>
                  </a:outerShdw>
                </a:effectLst>
                <a:latin typeface="Arial" pitchFamily="34" charset="0"/>
                <a:cs typeface="Arial" pitchFamily="34" charset="0"/>
              </a:rPr>
              <a:t>, but praised honest government officials.</a:t>
            </a:r>
          </a:p>
        </p:txBody>
      </p:sp>
      <p:sp>
        <p:nvSpPr>
          <p:cNvPr id="68611" name="Text Box 3"/>
          <p:cNvSpPr txBox="1">
            <a:spLocks noChangeArrowheads="1"/>
          </p:cNvSpPr>
          <p:nvPr/>
        </p:nvSpPr>
        <p:spPr bwMode="auto">
          <a:xfrm>
            <a:off x="533400" y="5562600"/>
            <a:ext cx="3581400" cy="430213"/>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Ida Tarbell</a:t>
            </a:r>
          </a:p>
          <a:p>
            <a:pPr algn="ctr" eaLnBrk="1" hangingPunct="1"/>
            <a:r>
              <a:rPr lang="en-US" sz="800" smtClean="0">
                <a:solidFill>
                  <a:srgbClr val="FFC000"/>
                </a:solidFill>
                <a:latin typeface="Times New Roman" pitchFamily="18" charset="0"/>
                <a:cs typeface="Times New Roman" pitchFamily="18" charset="0"/>
              </a:rPr>
              <a:t>http://www.noonewatching.com/archives/2007/09/ida%20tarbell-thumb.jpeg</a:t>
            </a:r>
          </a:p>
        </p:txBody>
      </p:sp>
      <p:pic>
        <p:nvPicPr>
          <p:cNvPr id="87042" name="Picture 2" descr="http://www.noonewatching.com/archives/2007/09/ida%20tarbell-thumb.jpeg"/>
          <p:cNvPicPr>
            <a:picLocks noChangeAspect="1" noChangeArrowheads="1"/>
          </p:cNvPicPr>
          <p:nvPr/>
        </p:nvPicPr>
        <p:blipFill>
          <a:blip r:embed="rId3" cstate="print"/>
          <a:srcRect/>
          <a:stretch>
            <a:fillRect/>
          </a:stretch>
        </p:blipFill>
        <p:spPr bwMode="auto">
          <a:xfrm>
            <a:off x="609600" y="1600200"/>
            <a:ext cx="3416300" cy="3962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8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8610"/>
                                        </p:tgtEl>
                                        <p:attrNameLst>
                                          <p:attrName>ppt_y</p:attrName>
                                        </p:attrNameLst>
                                      </p:cBhvr>
                                      <p:tavLst>
                                        <p:tav tm="0">
                                          <p:val>
                                            <p:strVal val="#ppt_y"/>
                                          </p:val>
                                        </p:tav>
                                        <p:tav tm="100000">
                                          <p:val>
                                            <p:strVal val="#ppt_y"/>
                                          </p:val>
                                        </p:tav>
                                      </p:tavLst>
                                    </p:anim>
                                    <p:animEffect transition="in" filter="fade">
                                      <p:cBhvr>
                                        <p:cTn id="10" dur="1000"/>
                                        <p:tgtEl>
                                          <p:spTgt spid="68610"/>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p:cTn id="13" dur="1000" fill="hold"/>
                                        <p:tgtEl>
                                          <p:spTgt spid="68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6861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68612"/>
                                        </p:tgtEl>
                                        <p:attrNameLst>
                                          <p:attrName>ppt_y</p:attrName>
                                        </p:attrNameLst>
                                      </p:cBhvr>
                                      <p:tavLst>
                                        <p:tav tm="0">
                                          <p:val>
                                            <p:strVal val="#ppt_y"/>
                                          </p:val>
                                        </p:tav>
                                        <p:tav tm="100000">
                                          <p:val>
                                            <p:strVal val="#ppt_y"/>
                                          </p:val>
                                        </p:tav>
                                      </p:tavLst>
                                    </p:anim>
                                    <p:animEffect transition="in" filter="fade">
                                      <p:cBhvr>
                                        <p:cTn id="16" dur="1000"/>
                                        <p:tgtEl>
                                          <p:spTgt spid="68612"/>
                                        </p:tgtEl>
                                      </p:cBhvr>
                                    </p:animEffect>
                                  </p:childTnLst>
                                  <p:subTnLst>
                                    <p:audio>
                                      <p:cMediaNode>
                                        <p:cTn display="0" masterRel="sameClick">
                                          <p:stCondLst>
                                            <p:cond evt="begin" delay="0">
                                              <p:tn val="11"/>
                                            </p:cond>
                                          </p:stCondLst>
                                          <p:endCondLst>
                                            <p:cond evt="onStopAudio" delay="0">
                                              <p:tgtEl>
                                                <p:sldTgt/>
                                              </p:tgtEl>
                                            </p:cond>
                                          </p:endCondLst>
                                        </p:cTn>
                                        <p:tgtEl>
                                          <p:sndTgt r:embed="rId2" name="kingpin-- Not Legal.wav"/>
                                        </p:tgtEl>
                                      </p:cMediaNode>
                                    </p:audio>
                                  </p:subTnLst>
                                </p:cTn>
                              </p:par>
                              <p:par>
                                <p:cTn id="17" presetID="48" presetClass="entr" presetSubtype="0" accel="50000" fill="hold" nodeType="withEffect">
                                  <p:stCondLst>
                                    <p:cond delay="0"/>
                                  </p:stCondLst>
                                  <p:childTnLst>
                                    <p:set>
                                      <p:cBhvr>
                                        <p:cTn id="18" dur="1" fill="hold">
                                          <p:stCondLst>
                                            <p:cond delay="0"/>
                                          </p:stCondLst>
                                        </p:cTn>
                                        <p:tgtEl>
                                          <p:spTgt spid="87042"/>
                                        </p:tgtEl>
                                        <p:attrNameLst>
                                          <p:attrName>style.visibility</p:attrName>
                                        </p:attrNameLst>
                                      </p:cBhvr>
                                      <p:to>
                                        <p:strVal val="visible"/>
                                      </p:to>
                                    </p:set>
                                    <p:anim calcmode="lin" valueType="num">
                                      <p:cBhvr>
                                        <p:cTn id="19" dur="1000" fill="hold"/>
                                        <p:tgtEl>
                                          <p:spTgt spid="8704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7042"/>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7042"/>
                                        </p:tgtEl>
                                        <p:attrNameLst>
                                          <p:attrName>ppt_y</p:attrName>
                                        </p:attrNameLst>
                                      </p:cBhvr>
                                      <p:tavLst>
                                        <p:tav tm="0">
                                          <p:val>
                                            <p:strVal val="#ppt_y"/>
                                          </p:val>
                                        </p:tav>
                                        <p:tav tm="100000">
                                          <p:val>
                                            <p:strVal val="#ppt_y"/>
                                          </p:val>
                                        </p:tav>
                                      </p:tavLst>
                                    </p:anim>
                                    <p:animEffect transition="in" filter="fade">
                                      <p:cBhvr>
                                        <p:cTn id="22" dur="1000"/>
                                        <p:tgtEl>
                                          <p:spTgt spid="87042"/>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68611"/>
                                        </p:tgtEl>
                                        <p:attrNameLst>
                                          <p:attrName>style.visibility</p:attrName>
                                        </p:attrNameLst>
                                      </p:cBhvr>
                                      <p:to>
                                        <p:strVal val="visible"/>
                                      </p:to>
                                    </p:set>
                                    <p:anim calcmode="lin" valueType="num">
                                      <p:cBhvr>
                                        <p:cTn id="25" dur="1000" fill="hold"/>
                                        <p:tgtEl>
                                          <p:spTgt spid="686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68611"/>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68611"/>
                                        </p:tgtEl>
                                        <p:attrNameLst>
                                          <p:attrName>ppt_y</p:attrName>
                                        </p:attrNameLst>
                                      </p:cBhvr>
                                      <p:tavLst>
                                        <p:tav tm="0">
                                          <p:val>
                                            <p:strVal val="#ppt_y"/>
                                          </p:val>
                                        </p:tav>
                                        <p:tav tm="100000">
                                          <p:val>
                                            <p:strVal val="#ppt_y"/>
                                          </p:val>
                                        </p:tav>
                                      </p:tavLst>
                                    </p:anim>
                                    <p:animEffect transition="in" filter="fade">
                                      <p:cBhvr>
                                        <p:cTn id="28" dur="1000"/>
                                        <p:tgtEl>
                                          <p:spTgt spid="6861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68610"/>
                                        </p:tgtEl>
                                      </p:cBhvr>
                                    </p:animEffect>
                                    <p:anim calcmode="lin" valueType="num">
                                      <p:cBhvr>
                                        <p:cTn id="33" dur="1000"/>
                                        <p:tgtEl>
                                          <p:spTgt spid="68610"/>
                                        </p:tgtEl>
                                        <p:attrNameLst>
                                          <p:attrName>ppt_x</p:attrName>
                                        </p:attrNameLst>
                                      </p:cBhvr>
                                      <p:tavLst>
                                        <p:tav tm="0">
                                          <p:val>
                                            <p:strVal val="ppt_x"/>
                                          </p:val>
                                        </p:tav>
                                        <p:tav tm="100000">
                                          <p:val>
                                            <p:strVal val="ppt_x"/>
                                          </p:val>
                                        </p:tav>
                                      </p:tavLst>
                                    </p:anim>
                                    <p:anim calcmode="lin" valueType="num">
                                      <p:cBhvr>
                                        <p:cTn id="34" dur="100" decel="100000"/>
                                        <p:tgtEl>
                                          <p:spTgt spid="68610"/>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8610"/>
                                        </p:tgtEl>
                                        <p:attrNameLst>
                                          <p:attrName>ppt_y</p:attrName>
                                        </p:attrNameLst>
                                      </p:cBhvr>
                                      <p:tavLst>
                                        <p:tav tm="0">
                                          <p:val>
                                            <p:strVal val="ppt_y"/>
                                          </p:val>
                                        </p:tav>
                                        <p:tav tm="100000">
                                          <p:val>
                                            <p:strVal val="ppt_y+1"/>
                                          </p:val>
                                        </p:tav>
                                      </p:tavLst>
                                    </p:anim>
                                    <p:set>
                                      <p:cBhvr>
                                        <p:cTn id="36" dur="1" fill="hold">
                                          <p:stCondLst>
                                            <p:cond delay="999"/>
                                          </p:stCondLst>
                                        </p:cTn>
                                        <p:tgtEl>
                                          <p:spTgt spid="68610"/>
                                        </p:tgtEl>
                                        <p:attrNameLst>
                                          <p:attrName>style.visibility</p:attrName>
                                        </p:attrNameLst>
                                      </p:cBhvr>
                                      <p:to>
                                        <p:strVal val="hidden"/>
                                      </p:to>
                                    </p:set>
                                  </p:childTnLst>
                                </p:cTn>
                              </p:par>
                              <p:par>
                                <p:cTn id="37" presetID="37" presetClass="exit" presetSubtype="0" fill="hold" grpId="1" nodeType="withEffect">
                                  <p:stCondLst>
                                    <p:cond delay="0"/>
                                  </p:stCondLst>
                                  <p:childTnLst>
                                    <p:animEffect transition="out" filter="fade">
                                      <p:cBhvr>
                                        <p:cTn id="38" dur="1000"/>
                                        <p:tgtEl>
                                          <p:spTgt spid="68612"/>
                                        </p:tgtEl>
                                      </p:cBhvr>
                                    </p:animEffect>
                                    <p:anim calcmode="lin" valueType="num">
                                      <p:cBhvr>
                                        <p:cTn id="39" dur="1000"/>
                                        <p:tgtEl>
                                          <p:spTgt spid="68612"/>
                                        </p:tgtEl>
                                        <p:attrNameLst>
                                          <p:attrName>ppt_x</p:attrName>
                                        </p:attrNameLst>
                                      </p:cBhvr>
                                      <p:tavLst>
                                        <p:tav tm="0">
                                          <p:val>
                                            <p:strVal val="ppt_x"/>
                                          </p:val>
                                        </p:tav>
                                        <p:tav tm="100000">
                                          <p:val>
                                            <p:strVal val="ppt_x"/>
                                          </p:val>
                                        </p:tav>
                                      </p:tavLst>
                                    </p:anim>
                                    <p:anim calcmode="lin" valueType="num">
                                      <p:cBhvr>
                                        <p:cTn id="40" dur="100" decel="100000"/>
                                        <p:tgtEl>
                                          <p:spTgt spid="68612"/>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68612"/>
                                        </p:tgtEl>
                                        <p:attrNameLst>
                                          <p:attrName>ppt_y</p:attrName>
                                        </p:attrNameLst>
                                      </p:cBhvr>
                                      <p:tavLst>
                                        <p:tav tm="0">
                                          <p:val>
                                            <p:strVal val="ppt_y"/>
                                          </p:val>
                                        </p:tav>
                                        <p:tav tm="100000">
                                          <p:val>
                                            <p:strVal val="ppt_y+1"/>
                                          </p:val>
                                        </p:tav>
                                      </p:tavLst>
                                    </p:anim>
                                    <p:set>
                                      <p:cBhvr>
                                        <p:cTn id="42" dur="1" fill="hold">
                                          <p:stCondLst>
                                            <p:cond delay="999"/>
                                          </p:stCondLst>
                                        </p:cTn>
                                        <p:tgtEl>
                                          <p:spTgt spid="68612"/>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87042"/>
                                        </p:tgtEl>
                                      </p:cBhvr>
                                    </p:animEffect>
                                    <p:anim calcmode="lin" valueType="num">
                                      <p:cBhvr>
                                        <p:cTn id="45" dur="1000"/>
                                        <p:tgtEl>
                                          <p:spTgt spid="87042"/>
                                        </p:tgtEl>
                                        <p:attrNameLst>
                                          <p:attrName>ppt_x</p:attrName>
                                        </p:attrNameLst>
                                      </p:cBhvr>
                                      <p:tavLst>
                                        <p:tav tm="0">
                                          <p:val>
                                            <p:strVal val="ppt_x"/>
                                          </p:val>
                                        </p:tav>
                                        <p:tav tm="100000">
                                          <p:val>
                                            <p:strVal val="ppt_x"/>
                                          </p:val>
                                        </p:tav>
                                      </p:tavLst>
                                    </p:anim>
                                    <p:anim calcmode="lin" valueType="num">
                                      <p:cBhvr>
                                        <p:cTn id="46" dur="100" decel="100000"/>
                                        <p:tgtEl>
                                          <p:spTgt spid="87042"/>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87042"/>
                                        </p:tgtEl>
                                        <p:attrNameLst>
                                          <p:attrName>ppt_y</p:attrName>
                                        </p:attrNameLst>
                                      </p:cBhvr>
                                      <p:tavLst>
                                        <p:tav tm="0">
                                          <p:val>
                                            <p:strVal val="ppt_y"/>
                                          </p:val>
                                        </p:tav>
                                        <p:tav tm="100000">
                                          <p:val>
                                            <p:strVal val="ppt_y+1"/>
                                          </p:val>
                                        </p:tav>
                                      </p:tavLst>
                                    </p:anim>
                                    <p:set>
                                      <p:cBhvr>
                                        <p:cTn id="48" dur="1" fill="hold">
                                          <p:stCondLst>
                                            <p:cond delay="999"/>
                                          </p:stCondLst>
                                        </p:cTn>
                                        <p:tgtEl>
                                          <p:spTgt spid="87042"/>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8611"/>
                                        </p:tgtEl>
                                      </p:cBhvr>
                                    </p:animEffect>
                                    <p:anim calcmode="lin" valueType="num">
                                      <p:cBhvr>
                                        <p:cTn id="51" dur="1000"/>
                                        <p:tgtEl>
                                          <p:spTgt spid="68611"/>
                                        </p:tgtEl>
                                        <p:attrNameLst>
                                          <p:attrName>ppt_x</p:attrName>
                                        </p:attrNameLst>
                                      </p:cBhvr>
                                      <p:tavLst>
                                        <p:tav tm="0">
                                          <p:val>
                                            <p:strVal val="ppt_x"/>
                                          </p:val>
                                        </p:tav>
                                        <p:tav tm="100000">
                                          <p:val>
                                            <p:strVal val="ppt_x"/>
                                          </p:val>
                                        </p:tav>
                                      </p:tavLst>
                                    </p:anim>
                                    <p:anim calcmode="lin" valueType="num">
                                      <p:cBhvr>
                                        <p:cTn id="52" dur="100" decel="100000"/>
                                        <p:tgtEl>
                                          <p:spTgt spid="68611"/>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8611"/>
                                        </p:tgtEl>
                                        <p:attrNameLst>
                                          <p:attrName>ppt_y</p:attrName>
                                        </p:attrNameLst>
                                      </p:cBhvr>
                                      <p:tavLst>
                                        <p:tav tm="0">
                                          <p:val>
                                            <p:strVal val="ppt_y"/>
                                          </p:val>
                                        </p:tav>
                                        <p:tav tm="100000">
                                          <p:val>
                                            <p:strVal val="ppt_y+1"/>
                                          </p:val>
                                        </p:tav>
                                      </p:tavLst>
                                    </p:anim>
                                    <p:set>
                                      <p:cBhvr>
                                        <p:cTn id="54" dur="1" fill="hold">
                                          <p:stCondLst>
                                            <p:cond delay="999"/>
                                          </p:stCondLst>
                                        </p:cTn>
                                        <p:tgtEl>
                                          <p:spTgt spid="68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68611" grpId="0"/>
      <p:bldP spid="68611" grpId="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fontAlgn="auto" hangingPunct="1">
              <a:spcAft>
                <a:spcPts val="0"/>
              </a:spcAft>
              <a:defRPr/>
            </a:pPr>
            <a:r>
              <a:rPr lang="en-US" smtClean="0"/>
              <a:t>Lincoln Steffens </a:t>
            </a:r>
          </a:p>
        </p:txBody>
      </p:sp>
      <p:sp>
        <p:nvSpPr>
          <p:cNvPr id="78851" name="Content Placeholder 2"/>
          <p:cNvSpPr>
            <a:spLocks noGrp="1"/>
          </p:cNvSpPr>
          <p:nvPr>
            <p:ph sz="quarter" idx="1"/>
          </p:nvPr>
        </p:nvSpPr>
        <p:spPr/>
        <p:txBody>
          <a:bodyPr/>
          <a:lstStyle/>
          <a:p>
            <a:pPr eaLnBrk="1" hangingPunct="1"/>
            <a:r>
              <a:rPr lang="en-US" smtClean="0"/>
              <a:t>In 1903 published </a:t>
            </a:r>
            <a:r>
              <a:rPr lang="en-US" i="1" smtClean="0"/>
              <a:t>The Shame Of The Cities </a:t>
            </a:r>
            <a:r>
              <a:rPr lang="en-US" smtClean="0"/>
              <a:t>a collection of articles on political corruption</a:t>
            </a:r>
          </a:p>
          <a:p>
            <a:pPr eaLnBrk="1" hangingPunct="1"/>
            <a:r>
              <a:rPr lang="en-US" smtClean="0"/>
              <a:t>Showed how politicians won elections by bribing and threatening votes </a:t>
            </a:r>
          </a:p>
        </p:txBody>
      </p:sp>
      <p:pic>
        <p:nvPicPr>
          <p:cNvPr id="78852" name="Content Placeholder 4" descr="387px-Lincoln_Steffens.jpg"/>
          <p:cNvPicPr>
            <a:picLocks noGrp="1" noChangeAspect="1"/>
          </p:cNvPicPr>
          <p:nvPr>
            <p:ph sz="quarter" idx="2"/>
          </p:nvPr>
        </p:nvPicPr>
        <p:blipFill>
          <a:blip r:embed="rId2" cstate="print"/>
          <a:srcRect/>
          <a:stretch>
            <a:fillRect/>
          </a:stretch>
        </p:blipFill>
        <p:spPr>
          <a:xfrm>
            <a:off x="4624388" y="1600200"/>
            <a:ext cx="2949575" cy="4572000"/>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ctr" eaLnBrk="1" hangingPunct="1"/>
            <a:r>
              <a:rPr lang="en-US" dirty="0" smtClean="0"/>
              <a:t>Jacob Riis: - </a:t>
            </a:r>
            <a:r>
              <a:rPr lang="en-US" sz="3600" i="1" dirty="0" smtClean="0"/>
              <a:t>How the Other Half Lives &amp; Children of the Poor</a:t>
            </a:r>
          </a:p>
        </p:txBody>
      </p:sp>
      <p:sp>
        <p:nvSpPr>
          <p:cNvPr id="145411" name="Rectangle 3"/>
          <p:cNvSpPr>
            <a:spLocks noGrp="1" noChangeArrowheads="1"/>
          </p:cNvSpPr>
          <p:nvPr>
            <p:ph type="body" sz="half" idx="1"/>
          </p:nvPr>
        </p:nvSpPr>
        <p:spPr/>
        <p:txBody>
          <a:bodyPr/>
          <a:lstStyle/>
          <a:p>
            <a:pPr eaLnBrk="1" hangingPunct="1"/>
            <a:endParaRPr lang="en-US" sz="2700" smtClean="0"/>
          </a:p>
        </p:txBody>
      </p:sp>
      <p:sp>
        <p:nvSpPr>
          <p:cNvPr id="145412" name="Rectangle 4"/>
          <p:cNvSpPr>
            <a:spLocks noGrp="1" noChangeArrowheads="1" noTextEdit="1"/>
          </p:cNvSpPr>
          <p:nvPr>
            <p:ph type="chart" sz="half" idx="2"/>
          </p:nvPr>
        </p:nvSpPr>
        <p:spPr/>
      </p:sp>
      <p:pic>
        <p:nvPicPr>
          <p:cNvPr id="145413" name="Picture 5" descr="File:Riischildren.jpg">
            <a:hlinkClick r:id="rId2"/>
          </p:cNvPr>
          <p:cNvPicPr>
            <a:picLocks noChangeAspect="1" noChangeArrowheads="1"/>
          </p:cNvPicPr>
          <p:nvPr/>
        </p:nvPicPr>
        <p:blipFill>
          <a:blip r:embed="rId3" cstate="print"/>
          <a:srcRect/>
          <a:stretch>
            <a:fillRect/>
          </a:stretch>
        </p:blipFill>
        <p:spPr bwMode="auto">
          <a:xfrm>
            <a:off x="990600" y="1828800"/>
            <a:ext cx="3449638" cy="3873500"/>
          </a:xfrm>
          <a:prstGeom prst="rect">
            <a:avLst/>
          </a:prstGeom>
          <a:noFill/>
          <a:ln w="9525">
            <a:noFill/>
            <a:miter lim="800000"/>
            <a:headEnd/>
            <a:tailEnd/>
          </a:ln>
        </p:spPr>
      </p:pic>
      <p:pic>
        <p:nvPicPr>
          <p:cNvPr id="145414" name="Picture 7" descr="File:Bandit's Roost by Jacob Riis.jpeg">
            <a:hlinkClick r:id="rId4"/>
          </p:cNvPr>
          <p:cNvPicPr>
            <a:picLocks noChangeAspect="1" noChangeArrowheads="1"/>
          </p:cNvPicPr>
          <p:nvPr/>
        </p:nvPicPr>
        <p:blipFill>
          <a:blip r:embed="rId5" cstate="print"/>
          <a:srcRect/>
          <a:stretch>
            <a:fillRect/>
          </a:stretch>
        </p:blipFill>
        <p:spPr bwMode="auto">
          <a:xfrm>
            <a:off x="4800600" y="1828800"/>
            <a:ext cx="3094038" cy="3857625"/>
          </a:xfrm>
          <a:prstGeom prst="rect">
            <a:avLst/>
          </a:prstGeom>
          <a:noFill/>
          <a:ln w="9525">
            <a:noFill/>
            <a:miter lim="800000"/>
            <a:headEnd/>
            <a:tailEnd/>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Jacob Riis"/>
          <p:cNvPicPr>
            <a:picLocks noChangeAspect="1" noChangeArrowheads="1"/>
          </p:cNvPicPr>
          <p:nvPr/>
        </p:nvPicPr>
        <p:blipFill>
          <a:blip r:embed="rId2" cstate="print"/>
          <a:srcRect/>
          <a:stretch>
            <a:fillRect/>
          </a:stretch>
        </p:blipFill>
        <p:spPr bwMode="auto">
          <a:xfrm>
            <a:off x="152400" y="914400"/>
            <a:ext cx="4160838" cy="5715000"/>
          </a:xfrm>
          <a:prstGeom prst="rect">
            <a:avLst/>
          </a:prstGeom>
          <a:noFill/>
        </p:spPr>
      </p:pic>
      <p:pic>
        <p:nvPicPr>
          <p:cNvPr id="8199" name="Picture 7" descr="Baxter Street Alley in Mulberry Bend(Riis)"/>
          <p:cNvPicPr>
            <a:picLocks noChangeAspect="1" noChangeArrowheads="1"/>
          </p:cNvPicPr>
          <p:nvPr/>
        </p:nvPicPr>
        <p:blipFill>
          <a:blip r:embed="rId3" cstate="print"/>
          <a:srcRect/>
          <a:stretch>
            <a:fillRect/>
          </a:stretch>
        </p:blipFill>
        <p:spPr bwMode="auto">
          <a:xfrm>
            <a:off x="152400" y="942975"/>
            <a:ext cx="4141788" cy="5686425"/>
          </a:xfrm>
          <a:prstGeom prst="rect">
            <a:avLst/>
          </a:prstGeom>
          <a:noFill/>
        </p:spPr>
      </p:pic>
      <p:sp>
        <p:nvSpPr>
          <p:cNvPr id="8194"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Muckraker: Jacob Riis</a:t>
            </a:r>
          </a:p>
        </p:txBody>
      </p:sp>
      <p:sp>
        <p:nvSpPr>
          <p:cNvPr id="8195" name="Rectangle 3"/>
          <p:cNvSpPr>
            <a:spLocks noGrp="1" noChangeArrowheads="1"/>
          </p:cNvSpPr>
          <p:nvPr>
            <p:ph type="body" idx="1"/>
          </p:nvPr>
        </p:nvSpPr>
        <p:spPr>
          <a:xfrm>
            <a:off x="4572000" y="990600"/>
            <a:ext cx="4114800" cy="2667000"/>
          </a:xfrm>
          <a:solidFill>
            <a:schemeClr val="tx1">
              <a:alpha val="50000"/>
            </a:schemeClr>
          </a:solidFill>
        </p:spPr>
        <p:txBody>
          <a:bodyPr/>
          <a:lstStyle/>
          <a:p>
            <a:r>
              <a:rPr lang="en-US" sz="2800">
                <a:solidFill>
                  <a:schemeClr val="bg1"/>
                </a:solidFill>
                <a:latin typeface="Sylfaen" pitchFamily="18" charset="0"/>
              </a:rPr>
              <a:t>Photographer – </a:t>
            </a:r>
            <a:r>
              <a:rPr lang="en-US" sz="2800" i="1">
                <a:solidFill>
                  <a:schemeClr val="bg1"/>
                </a:solidFill>
                <a:latin typeface="Sylfaen" pitchFamily="18" charset="0"/>
              </a:rPr>
              <a:t>How The Other Half Lives</a:t>
            </a:r>
          </a:p>
          <a:p>
            <a:pPr lvl="1"/>
            <a:r>
              <a:rPr lang="en-US" sz="2400">
                <a:solidFill>
                  <a:schemeClr val="bg1"/>
                </a:solidFill>
                <a:latin typeface="Sylfaen" pitchFamily="18" charset="0"/>
              </a:rPr>
              <a:t>Startling print and photographic exposés of conditions in New York City's slums.</a:t>
            </a:r>
          </a:p>
        </p:txBody>
      </p:sp>
      <p:sp>
        <p:nvSpPr>
          <p:cNvPr id="8200" name="Rectangle 8"/>
          <p:cNvSpPr>
            <a:spLocks noChangeArrowheads="1"/>
          </p:cNvSpPr>
          <p:nvPr/>
        </p:nvSpPr>
        <p:spPr bwMode="auto">
          <a:xfrm>
            <a:off x="4362450" y="4114800"/>
            <a:ext cx="4594225" cy="396875"/>
          </a:xfrm>
          <a:prstGeom prst="rect">
            <a:avLst/>
          </a:prstGeom>
          <a:solidFill>
            <a:schemeClr val="tx1">
              <a:alpha val="50000"/>
            </a:schemeClr>
          </a:solidFill>
          <a:ln w="9525">
            <a:noFill/>
            <a:miter lim="800000"/>
            <a:headEnd/>
            <a:tailEnd/>
          </a:ln>
          <a:effectLst/>
        </p:spPr>
        <p:txBody>
          <a:bodyPr wrap="none" anchor="ctr">
            <a:spAutoFit/>
          </a:bodyPr>
          <a:lstStyle/>
          <a:p>
            <a:pPr eaLnBrk="1" hangingPunct="1"/>
            <a:r>
              <a:rPr lang="en-US" sz="2000" i="1" smtClean="0">
                <a:solidFill>
                  <a:srgbClr val="FFFFFF"/>
                </a:solidFill>
                <a:latin typeface="Sylfaen" pitchFamily="18" charset="0"/>
              </a:rPr>
              <a:t>“The slum is the measure of civilization.”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 calcmode="lin" valueType="num">
                                      <p:cBhvr additive="base">
                                        <p:cTn id="7" dur="500" fill="hold"/>
                                        <p:tgtEl>
                                          <p:spTgt spid="819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5">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additive="base">
                                        <p:cTn id="17" dur="500" fill="hold"/>
                                        <p:tgtEl>
                                          <p:spTgt spid="8197"/>
                                        </p:tgtEl>
                                        <p:attrNameLst>
                                          <p:attrName>ppt_x</p:attrName>
                                        </p:attrNameLst>
                                      </p:cBhvr>
                                      <p:tavLst>
                                        <p:tav tm="0">
                                          <p:val>
                                            <p:strVal val="0-#ppt_w/2"/>
                                          </p:val>
                                        </p:tav>
                                        <p:tav tm="100000">
                                          <p:val>
                                            <p:strVal val="#ppt_x"/>
                                          </p:val>
                                        </p:tav>
                                      </p:tavLst>
                                    </p:anim>
                                    <p:anim calcmode="lin" valueType="num">
                                      <p:cBhvr additive="base">
                                        <p:cTn id="18" dur="500" fill="hold"/>
                                        <p:tgtEl>
                                          <p:spTgt spid="819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500"/>
                                        <p:tgtEl>
                                          <p:spTgt spid="8197"/>
                                        </p:tgtEl>
                                        <p:attrNameLst>
                                          <p:attrName>ppt_x</p:attrName>
                                        </p:attrNameLst>
                                      </p:cBhvr>
                                      <p:tavLst>
                                        <p:tav tm="0">
                                          <p:val>
                                            <p:strVal val="ppt_x"/>
                                          </p:val>
                                        </p:tav>
                                        <p:tav tm="100000">
                                          <p:val>
                                            <p:strVal val="0-ppt_w/2"/>
                                          </p:val>
                                        </p:tav>
                                      </p:tavLst>
                                    </p:anim>
                                    <p:anim calcmode="lin" valueType="num">
                                      <p:cBhvr additive="base">
                                        <p:cTn id="23" dur="500"/>
                                        <p:tgtEl>
                                          <p:spTgt spid="8197"/>
                                        </p:tgtEl>
                                        <p:attrNameLst>
                                          <p:attrName>ppt_y</p:attrName>
                                        </p:attrNameLst>
                                      </p:cBhvr>
                                      <p:tavLst>
                                        <p:tav tm="0">
                                          <p:val>
                                            <p:strVal val="ppt_y"/>
                                          </p:val>
                                        </p:tav>
                                        <p:tav tm="100000">
                                          <p:val>
                                            <p:strVal val="ppt_y"/>
                                          </p:val>
                                        </p:tav>
                                      </p:tavLst>
                                    </p:anim>
                                    <p:set>
                                      <p:cBhvr>
                                        <p:cTn id="24" dur="1" fill="hold">
                                          <p:stCondLst>
                                            <p:cond delay="499"/>
                                          </p:stCondLst>
                                        </p:cTn>
                                        <p:tgtEl>
                                          <p:spTgt spid="8197"/>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8199"/>
                                        </p:tgtEl>
                                        <p:attrNameLst>
                                          <p:attrName>style.visibility</p:attrName>
                                        </p:attrNameLst>
                                      </p:cBhvr>
                                      <p:to>
                                        <p:strVal val="visible"/>
                                      </p:to>
                                    </p:set>
                                    <p:anim calcmode="lin" valueType="num">
                                      <p:cBhvr additive="base">
                                        <p:cTn id="27" dur="500" fill="hold"/>
                                        <p:tgtEl>
                                          <p:spTgt spid="8199"/>
                                        </p:tgtEl>
                                        <p:attrNameLst>
                                          <p:attrName>ppt_x</p:attrName>
                                        </p:attrNameLst>
                                      </p:cBhvr>
                                      <p:tavLst>
                                        <p:tav tm="0">
                                          <p:val>
                                            <p:strVal val="0-#ppt_w/2"/>
                                          </p:val>
                                        </p:tav>
                                        <p:tav tm="100000">
                                          <p:val>
                                            <p:strVal val="#ppt_x"/>
                                          </p:val>
                                        </p:tav>
                                      </p:tavLst>
                                    </p:anim>
                                    <p:anim calcmode="lin" valueType="num">
                                      <p:cBhvr additive="base">
                                        <p:cTn id="28" dur="500" fill="hold"/>
                                        <p:tgtEl>
                                          <p:spTgt spid="819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8195">
                                            <p:txEl>
                                              <p:pRg st="1" end="1"/>
                                            </p:txEl>
                                          </p:spTgt>
                                        </p:tgtEl>
                                        <p:attrNameLst>
                                          <p:attrName>style.visibility</p:attrName>
                                        </p:attrNameLst>
                                      </p:cBhvr>
                                      <p:to>
                                        <p:strVal val="visible"/>
                                      </p:to>
                                    </p:set>
                                    <p:anim calcmode="lin" valueType="num">
                                      <p:cBhvr additive="base">
                                        <p:cTn id="33" dur="500" fill="hold"/>
                                        <p:tgtEl>
                                          <p:spTgt spid="8195">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8200"/>
                                        </p:tgtEl>
                                        <p:attrNameLst>
                                          <p:attrName>style.visibility</p:attrName>
                                        </p:attrNameLst>
                                      </p:cBhvr>
                                      <p:to>
                                        <p:strVal val="visible"/>
                                      </p:to>
                                    </p:set>
                                    <p:anim calcmode="lin" valueType="num">
                                      <p:cBhvr>
                                        <p:cTn id="39" dur="1000" fill="hold"/>
                                        <p:tgtEl>
                                          <p:spTgt spid="8200"/>
                                        </p:tgtEl>
                                        <p:attrNameLst>
                                          <p:attrName>ppt_w</p:attrName>
                                        </p:attrNameLst>
                                      </p:cBhvr>
                                      <p:tavLst>
                                        <p:tav tm="0">
                                          <p:val>
                                            <p:strVal val="#ppt_w*0.70"/>
                                          </p:val>
                                        </p:tav>
                                        <p:tav tm="100000">
                                          <p:val>
                                            <p:strVal val="#ppt_w"/>
                                          </p:val>
                                        </p:tav>
                                      </p:tavLst>
                                    </p:anim>
                                    <p:anim calcmode="lin" valueType="num">
                                      <p:cBhvr>
                                        <p:cTn id="40" dur="1000" fill="hold"/>
                                        <p:tgtEl>
                                          <p:spTgt spid="8200"/>
                                        </p:tgtEl>
                                        <p:attrNameLst>
                                          <p:attrName>ppt_h</p:attrName>
                                        </p:attrNameLst>
                                      </p:cBhvr>
                                      <p:tavLst>
                                        <p:tav tm="0">
                                          <p:val>
                                            <p:strVal val="#ppt_h"/>
                                          </p:val>
                                        </p:tav>
                                        <p:tav tm="100000">
                                          <p:val>
                                            <p:strVal val="#ppt_h"/>
                                          </p:val>
                                        </p:tav>
                                      </p:tavLst>
                                    </p:anim>
                                    <p:animEffect transition="in" filter="fade">
                                      <p:cBhvr>
                                        <p:cTn id="41" dur="1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P spid="8200" grpId="0" animBg="1"/>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The Muckrakers</a:t>
            </a:r>
            <a:br>
              <a:rPr lang="en-US" b="1" dirty="0" smtClean="0">
                <a:solidFill>
                  <a:srgbClr val="FFC000"/>
                </a:solidFill>
                <a:effectLst>
                  <a:outerShdw blurRad="38100" dist="38100" dir="2700000" algn="tl">
                    <a:srgbClr val="000000">
                      <a:alpha val="43137"/>
                    </a:srgbClr>
                  </a:outerShdw>
                </a:effectLst>
                <a:latin typeface="Ringbearer" pitchFamily="18" charset="0"/>
              </a:rPr>
            </a:b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609600" y="1295400"/>
            <a:ext cx="4800600" cy="4953000"/>
          </a:xfrm>
        </p:spPr>
        <p:txBody>
          <a:bodyPr/>
          <a:lstStyle/>
          <a:p>
            <a:pPr eaLnBrk="1" hangingPunct="1">
              <a:defRPr/>
            </a:pPr>
            <a:r>
              <a:rPr lang="en-US" sz="28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Jacob Riis</a:t>
            </a:r>
            <a:r>
              <a:rPr lang="en-US" sz="28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100" b="1" dirty="0" smtClean="0">
                <a:effectLst>
                  <a:outerShdw blurRad="38100" dist="38100" dir="2700000" algn="tl">
                    <a:srgbClr val="000000">
                      <a:alpha val="43137"/>
                    </a:srgbClr>
                  </a:outerShdw>
                </a:effectLst>
                <a:latin typeface="Arial" pitchFamily="34" charset="0"/>
                <a:cs typeface="Arial" pitchFamily="34" charset="0"/>
              </a:rPr>
              <a:t>Studied the life in the tenements of New York City.</a:t>
            </a:r>
          </a:p>
          <a:p>
            <a:pPr lvl="1" eaLnBrk="1" hangingPunct="1">
              <a:defRPr/>
            </a:pPr>
            <a:r>
              <a:rPr lang="en-US" sz="2100" b="1" dirty="0" smtClean="0">
                <a:effectLst>
                  <a:outerShdw blurRad="38100" dist="38100" dir="2700000" algn="tl">
                    <a:srgbClr val="000000">
                      <a:alpha val="43137"/>
                    </a:srgbClr>
                  </a:outerShdw>
                </a:effectLst>
                <a:latin typeface="Arial" pitchFamily="34" charset="0"/>
                <a:cs typeface="Arial" pitchFamily="34" charset="0"/>
              </a:rPr>
              <a:t>Photographs and essays captured </a:t>
            </a:r>
            <a:r>
              <a:rPr lang="en-US" sz="21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cramped conditions, dilapidated buildings, and filth</a:t>
            </a:r>
            <a:r>
              <a:rPr lang="en-US" sz="21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100" b="1" dirty="0" smtClean="0">
                <a:effectLst>
                  <a:outerShdw blurRad="38100" dist="38100" dir="2700000" algn="tl">
                    <a:srgbClr val="000000">
                      <a:alpha val="43137"/>
                    </a:srgbClr>
                  </a:outerShdw>
                </a:effectLst>
                <a:latin typeface="Arial" pitchFamily="34" charset="0"/>
                <a:cs typeface="Arial" pitchFamily="34" charset="0"/>
              </a:rPr>
              <a:t>Wrote </a:t>
            </a:r>
            <a:r>
              <a:rPr lang="en-US" sz="2100" b="1" i="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How the Other Half Lives</a:t>
            </a:r>
            <a:r>
              <a:rPr lang="en-US" sz="21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&amp; Children of the Poor</a:t>
            </a:r>
          </a:p>
          <a:p>
            <a:pPr eaLnBrk="1" hangingPunct="1">
              <a:defRPr/>
            </a:pPr>
            <a:r>
              <a:rPr lang="en-US" sz="28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Thomas Nast</a:t>
            </a:r>
            <a:r>
              <a:rPr lang="en-US" sz="28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100" b="1" dirty="0" smtClean="0">
                <a:effectLst>
                  <a:outerShdw blurRad="38100" dist="38100" dir="2700000" algn="tl">
                    <a:srgbClr val="000000">
                      <a:alpha val="43137"/>
                    </a:srgbClr>
                  </a:outerShdw>
                </a:effectLst>
                <a:latin typeface="Arial" pitchFamily="34" charset="0"/>
                <a:cs typeface="Arial" pitchFamily="34" charset="0"/>
              </a:rPr>
              <a:t>Cartoonist who attacked </a:t>
            </a:r>
            <a:r>
              <a:rPr lang="en-US" sz="21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Tammany Hall, Boss Tweed, and the robber barons</a:t>
            </a:r>
            <a:r>
              <a:rPr lang="en-US" sz="21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endParaRPr lang="en-US" sz="21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68611" name="Text Box 3"/>
          <p:cNvSpPr txBox="1">
            <a:spLocks noChangeArrowheads="1"/>
          </p:cNvSpPr>
          <p:nvPr/>
        </p:nvSpPr>
        <p:spPr bwMode="auto">
          <a:xfrm>
            <a:off x="5486400" y="5791200"/>
            <a:ext cx="3200400" cy="427038"/>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One Of Jacob Riis’s Pictures</a:t>
            </a:r>
          </a:p>
          <a:p>
            <a:pPr algn="ctr" eaLnBrk="1" hangingPunct="1"/>
            <a:r>
              <a:rPr lang="en-US" sz="800" smtClean="0">
                <a:solidFill>
                  <a:srgbClr val="FFC000"/>
                </a:solidFill>
                <a:latin typeface="Times New Roman" pitchFamily="18" charset="0"/>
                <a:cs typeface="Times New Roman" pitchFamily="18" charset="0"/>
              </a:rPr>
              <a:t>http://24.media.tumblr.com/tumblr_lhec1xPhbK1qa5mvpo1_400.jpg</a:t>
            </a:r>
          </a:p>
        </p:txBody>
      </p:sp>
      <p:pic>
        <p:nvPicPr>
          <p:cNvPr id="83970" name="Picture 2" descr="http://24.media.tumblr.com/tumblr_lhec1xPhbK1qa5mvpo1_400.jpg"/>
          <p:cNvPicPr>
            <a:picLocks noChangeAspect="1" noChangeArrowheads="1"/>
          </p:cNvPicPr>
          <p:nvPr/>
        </p:nvPicPr>
        <p:blipFill>
          <a:blip r:embed="rId4" cstate="print"/>
          <a:srcRect/>
          <a:stretch>
            <a:fillRect/>
          </a:stretch>
        </p:blipFill>
        <p:spPr bwMode="auto">
          <a:xfrm>
            <a:off x="5284788" y="1371600"/>
            <a:ext cx="3382962" cy="4314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8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8610"/>
                                        </p:tgtEl>
                                        <p:attrNameLst>
                                          <p:attrName>ppt_y</p:attrName>
                                        </p:attrNameLst>
                                      </p:cBhvr>
                                      <p:tavLst>
                                        <p:tav tm="0">
                                          <p:val>
                                            <p:strVal val="#ppt_y"/>
                                          </p:val>
                                        </p:tav>
                                        <p:tav tm="100000">
                                          <p:val>
                                            <p:strVal val="#ppt_y"/>
                                          </p:val>
                                        </p:tav>
                                      </p:tavLst>
                                    </p:anim>
                                    <p:animEffect transition="in" filter="fade">
                                      <p:cBhvr>
                                        <p:cTn id="10" dur="1000"/>
                                        <p:tgtEl>
                                          <p:spTgt spid="68610"/>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p:cTn id="13" dur="1000" fill="hold"/>
                                        <p:tgtEl>
                                          <p:spTgt spid="68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6861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68612"/>
                                        </p:tgtEl>
                                        <p:attrNameLst>
                                          <p:attrName>ppt_y</p:attrName>
                                        </p:attrNameLst>
                                      </p:cBhvr>
                                      <p:tavLst>
                                        <p:tav tm="0">
                                          <p:val>
                                            <p:strVal val="#ppt_y"/>
                                          </p:val>
                                        </p:tav>
                                        <p:tav tm="100000">
                                          <p:val>
                                            <p:strVal val="#ppt_y"/>
                                          </p:val>
                                        </p:tav>
                                      </p:tavLst>
                                    </p:anim>
                                    <p:animEffect transition="in" filter="fade">
                                      <p:cBhvr>
                                        <p:cTn id="16" dur="1000"/>
                                        <p:tgtEl>
                                          <p:spTgt spid="68612"/>
                                        </p:tgtEl>
                                      </p:cBhvr>
                                    </p:animEffect>
                                  </p:childTnLst>
                                  <p:subTnLst>
                                    <p:audio>
                                      <p:cMediaNode>
                                        <p:cTn display="0" masterRel="sameClick">
                                          <p:stCondLst>
                                            <p:cond evt="begin" delay="0">
                                              <p:tn val="11"/>
                                            </p:cond>
                                          </p:stCondLst>
                                          <p:endCondLst>
                                            <p:cond evt="onStopAudio" delay="0">
                                              <p:tgtEl>
                                                <p:sldTgt/>
                                              </p:tgtEl>
                                            </p:cond>
                                          </p:endCondLst>
                                        </p:cTn>
                                        <p:tgtEl>
                                          <p:sndTgt r:embed="rId2" name="loTR-- Thieves Steal.wav"/>
                                        </p:tgtEl>
                                      </p:cMediaNode>
                                    </p:audio>
                                  </p:subTnLst>
                                </p:cTn>
                              </p:par>
                              <p:par>
                                <p:cTn id="17" presetID="48" presetClass="entr" presetSubtype="0" accel="50000" fill="hold" nodeType="withEffect">
                                  <p:stCondLst>
                                    <p:cond delay="0"/>
                                  </p:stCondLst>
                                  <p:childTnLst>
                                    <p:set>
                                      <p:cBhvr>
                                        <p:cTn id="18" dur="1" fill="hold">
                                          <p:stCondLst>
                                            <p:cond delay="0"/>
                                          </p:stCondLst>
                                        </p:cTn>
                                        <p:tgtEl>
                                          <p:spTgt spid="83970"/>
                                        </p:tgtEl>
                                        <p:attrNameLst>
                                          <p:attrName>style.visibility</p:attrName>
                                        </p:attrNameLst>
                                      </p:cBhvr>
                                      <p:to>
                                        <p:strVal val="visible"/>
                                      </p:to>
                                    </p:set>
                                    <p:anim calcmode="lin" valueType="num">
                                      <p:cBhvr>
                                        <p:cTn id="19" dur="1000" fill="hold"/>
                                        <p:tgtEl>
                                          <p:spTgt spid="8397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3970"/>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3970"/>
                                        </p:tgtEl>
                                        <p:attrNameLst>
                                          <p:attrName>ppt_y</p:attrName>
                                        </p:attrNameLst>
                                      </p:cBhvr>
                                      <p:tavLst>
                                        <p:tav tm="0">
                                          <p:val>
                                            <p:strVal val="#ppt_y"/>
                                          </p:val>
                                        </p:tav>
                                        <p:tav tm="100000">
                                          <p:val>
                                            <p:strVal val="#ppt_y"/>
                                          </p:val>
                                        </p:tav>
                                      </p:tavLst>
                                    </p:anim>
                                    <p:animEffect transition="in" filter="fade">
                                      <p:cBhvr>
                                        <p:cTn id="22" dur="1000"/>
                                        <p:tgtEl>
                                          <p:spTgt spid="83970"/>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68611"/>
                                        </p:tgtEl>
                                        <p:attrNameLst>
                                          <p:attrName>style.visibility</p:attrName>
                                        </p:attrNameLst>
                                      </p:cBhvr>
                                      <p:to>
                                        <p:strVal val="visible"/>
                                      </p:to>
                                    </p:set>
                                    <p:anim calcmode="lin" valueType="num">
                                      <p:cBhvr>
                                        <p:cTn id="25" dur="1000" fill="hold"/>
                                        <p:tgtEl>
                                          <p:spTgt spid="686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68611"/>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68611"/>
                                        </p:tgtEl>
                                        <p:attrNameLst>
                                          <p:attrName>ppt_y</p:attrName>
                                        </p:attrNameLst>
                                      </p:cBhvr>
                                      <p:tavLst>
                                        <p:tav tm="0">
                                          <p:val>
                                            <p:strVal val="#ppt_y"/>
                                          </p:val>
                                        </p:tav>
                                        <p:tav tm="100000">
                                          <p:val>
                                            <p:strVal val="#ppt_y"/>
                                          </p:val>
                                        </p:tav>
                                      </p:tavLst>
                                    </p:anim>
                                    <p:animEffect transition="in" filter="fade">
                                      <p:cBhvr>
                                        <p:cTn id="28" dur="1000"/>
                                        <p:tgtEl>
                                          <p:spTgt spid="6861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68610"/>
                                        </p:tgtEl>
                                      </p:cBhvr>
                                    </p:animEffect>
                                    <p:anim calcmode="lin" valueType="num">
                                      <p:cBhvr>
                                        <p:cTn id="33" dur="1000"/>
                                        <p:tgtEl>
                                          <p:spTgt spid="68610"/>
                                        </p:tgtEl>
                                        <p:attrNameLst>
                                          <p:attrName>ppt_x</p:attrName>
                                        </p:attrNameLst>
                                      </p:cBhvr>
                                      <p:tavLst>
                                        <p:tav tm="0">
                                          <p:val>
                                            <p:strVal val="ppt_x"/>
                                          </p:val>
                                        </p:tav>
                                        <p:tav tm="100000">
                                          <p:val>
                                            <p:strVal val="ppt_x"/>
                                          </p:val>
                                        </p:tav>
                                      </p:tavLst>
                                    </p:anim>
                                    <p:anim calcmode="lin" valueType="num">
                                      <p:cBhvr>
                                        <p:cTn id="34" dur="100" decel="100000"/>
                                        <p:tgtEl>
                                          <p:spTgt spid="68610"/>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8610"/>
                                        </p:tgtEl>
                                        <p:attrNameLst>
                                          <p:attrName>ppt_y</p:attrName>
                                        </p:attrNameLst>
                                      </p:cBhvr>
                                      <p:tavLst>
                                        <p:tav tm="0">
                                          <p:val>
                                            <p:strVal val="ppt_y"/>
                                          </p:val>
                                        </p:tav>
                                        <p:tav tm="100000">
                                          <p:val>
                                            <p:strVal val="ppt_y+1"/>
                                          </p:val>
                                        </p:tav>
                                      </p:tavLst>
                                    </p:anim>
                                    <p:set>
                                      <p:cBhvr>
                                        <p:cTn id="36" dur="1" fill="hold">
                                          <p:stCondLst>
                                            <p:cond delay="999"/>
                                          </p:stCondLst>
                                        </p:cTn>
                                        <p:tgtEl>
                                          <p:spTgt spid="68610"/>
                                        </p:tgtEl>
                                        <p:attrNameLst>
                                          <p:attrName>style.visibility</p:attrName>
                                        </p:attrNameLst>
                                      </p:cBhvr>
                                      <p:to>
                                        <p:strVal val="hidden"/>
                                      </p:to>
                                    </p:set>
                                  </p:childTnLst>
                                </p:cTn>
                              </p:par>
                              <p:par>
                                <p:cTn id="37" presetID="37" presetClass="exit" presetSubtype="0" fill="hold" nodeType="withEffect">
                                  <p:stCondLst>
                                    <p:cond delay="0"/>
                                  </p:stCondLst>
                                  <p:childTnLst>
                                    <p:animEffect transition="out" filter="fade">
                                      <p:cBhvr>
                                        <p:cTn id="38" dur="1000"/>
                                        <p:tgtEl>
                                          <p:spTgt spid="83970"/>
                                        </p:tgtEl>
                                      </p:cBhvr>
                                    </p:animEffect>
                                    <p:anim calcmode="lin" valueType="num">
                                      <p:cBhvr>
                                        <p:cTn id="39" dur="1000"/>
                                        <p:tgtEl>
                                          <p:spTgt spid="83970"/>
                                        </p:tgtEl>
                                        <p:attrNameLst>
                                          <p:attrName>ppt_x</p:attrName>
                                        </p:attrNameLst>
                                      </p:cBhvr>
                                      <p:tavLst>
                                        <p:tav tm="0">
                                          <p:val>
                                            <p:strVal val="ppt_x"/>
                                          </p:val>
                                        </p:tav>
                                        <p:tav tm="100000">
                                          <p:val>
                                            <p:strVal val="ppt_x"/>
                                          </p:val>
                                        </p:tav>
                                      </p:tavLst>
                                    </p:anim>
                                    <p:anim calcmode="lin" valueType="num">
                                      <p:cBhvr>
                                        <p:cTn id="40" dur="100" decel="100000"/>
                                        <p:tgtEl>
                                          <p:spTgt spid="83970"/>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83970"/>
                                        </p:tgtEl>
                                        <p:attrNameLst>
                                          <p:attrName>ppt_y</p:attrName>
                                        </p:attrNameLst>
                                      </p:cBhvr>
                                      <p:tavLst>
                                        <p:tav tm="0">
                                          <p:val>
                                            <p:strVal val="ppt_y"/>
                                          </p:val>
                                        </p:tav>
                                        <p:tav tm="100000">
                                          <p:val>
                                            <p:strVal val="ppt_y+1"/>
                                          </p:val>
                                        </p:tav>
                                      </p:tavLst>
                                    </p:anim>
                                    <p:set>
                                      <p:cBhvr>
                                        <p:cTn id="42" dur="1" fill="hold">
                                          <p:stCondLst>
                                            <p:cond delay="999"/>
                                          </p:stCondLst>
                                        </p:cTn>
                                        <p:tgtEl>
                                          <p:spTgt spid="8397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South Park-- Poor Live In Clusters.wav"/>
                                        </p:tgtEl>
                                      </p:cMediaNode>
                                    </p:audio>
                                  </p:subTnLst>
                                </p:cTn>
                              </p:par>
                              <p:par>
                                <p:cTn id="43" presetID="37" presetClass="exit" presetSubtype="0" fill="hold" grpId="1" nodeType="withEffect">
                                  <p:stCondLst>
                                    <p:cond delay="0"/>
                                  </p:stCondLst>
                                  <p:childTnLst>
                                    <p:animEffect transition="out" filter="fade">
                                      <p:cBhvr>
                                        <p:cTn id="44" dur="1000"/>
                                        <p:tgtEl>
                                          <p:spTgt spid="68612"/>
                                        </p:tgtEl>
                                      </p:cBhvr>
                                    </p:animEffect>
                                    <p:anim calcmode="lin" valueType="num">
                                      <p:cBhvr>
                                        <p:cTn id="45" dur="1000"/>
                                        <p:tgtEl>
                                          <p:spTgt spid="68612"/>
                                        </p:tgtEl>
                                        <p:attrNameLst>
                                          <p:attrName>ppt_x</p:attrName>
                                        </p:attrNameLst>
                                      </p:cBhvr>
                                      <p:tavLst>
                                        <p:tav tm="0">
                                          <p:val>
                                            <p:strVal val="ppt_x"/>
                                          </p:val>
                                        </p:tav>
                                        <p:tav tm="100000">
                                          <p:val>
                                            <p:strVal val="ppt_x"/>
                                          </p:val>
                                        </p:tav>
                                      </p:tavLst>
                                    </p:anim>
                                    <p:anim calcmode="lin" valueType="num">
                                      <p:cBhvr>
                                        <p:cTn id="46" dur="100" decel="100000"/>
                                        <p:tgtEl>
                                          <p:spTgt spid="68612"/>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68612"/>
                                        </p:tgtEl>
                                        <p:attrNameLst>
                                          <p:attrName>ppt_y</p:attrName>
                                        </p:attrNameLst>
                                      </p:cBhvr>
                                      <p:tavLst>
                                        <p:tav tm="0">
                                          <p:val>
                                            <p:strVal val="ppt_y"/>
                                          </p:val>
                                        </p:tav>
                                        <p:tav tm="100000">
                                          <p:val>
                                            <p:strVal val="ppt_y+1"/>
                                          </p:val>
                                        </p:tav>
                                      </p:tavLst>
                                    </p:anim>
                                    <p:set>
                                      <p:cBhvr>
                                        <p:cTn id="48" dur="1" fill="hold">
                                          <p:stCondLst>
                                            <p:cond delay="999"/>
                                          </p:stCondLst>
                                        </p:cTn>
                                        <p:tgtEl>
                                          <p:spTgt spid="68612"/>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8611"/>
                                        </p:tgtEl>
                                      </p:cBhvr>
                                    </p:animEffect>
                                    <p:anim calcmode="lin" valueType="num">
                                      <p:cBhvr>
                                        <p:cTn id="51" dur="1000"/>
                                        <p:tgtEl>
                                          <p:spTgt spid="68611"/>
                                        </p:tgtEl>
                                        <p:attrNameLst>
                                          <p:attrName>ppt_x</p:attrName>
                                        </p:attrNameLst>
                                      </p:cBhvr>
                                      <p:tavLst>
                                        <p:tav tm="0">
                                          <p:val>
                                            <p:strVal val="ppt_x"/>
                                          </p:val>
                                        </p:tav>
                                        <p:tav tm="100000">
                                          <p:val>
                                            <p:strVal val="ppt_x"/>
                                          </p:val>
                                        </p:tav>
                                      </p:tavLst>
                                    </p:anim>
                                    <p:anim calcmode="lin" valueType="num">
                                      <p:cBhvr>
                                        <p:cTn id="52" dur="100" decel="100000"/>
                                        <p:tgtEl>
                                          <p:spTgt spid="68611"/>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8611"/>
                                        </p:tgtEl>
                                        <p:attrNameLst>
                                          <p:attrName>ppt_y</p:attrName>
                                        </p:attrNameLst>
                                      </p:cBhvr>
                                      <p:tavLst>
                                        <p:tav tm="0">
                                          <p:val>
                                            <p:strVal val="ppt_y"/>
                                          </p:val>
                                        </p:tav>
                                        <p:tav tm="100000">
                                          <p:val>
                                            <p:strVal val="ppt_y+1"/>
                                          </p:val>
                                        </p:tav>
                                      </p:tavLst>
                                    </p:anim>
                                    <p:set>
                                      <p:cBhvr>
                                        <p:cTn id="54" dur="1" fill="hold">
                                          <p:stCondLst>
                                            <p:cond delay="999"/>
                                          </p:stCondLst>
                                        </p:cTn>
                                        <p:tgtEl>
                                          <p:spTgt spid="68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68611" grpId="0"/>
      <p:bldP spid="68611" grpId="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t>Upton Sinclair: </a:t>
            </a:r>
            <a:r>
              <a:rPr lang="en-US" i="1" smtClean="0"/>
              <a:t>The Jungle</a:t>
            </a:r>
          </a:p>
        </p:txBody>
      </p:sp>
      <p:pic>
        <p:nvPicPr>
          <p:cNvPr id="146435" name="Picture 5" descr="File:Chicago meat inspection swift co 1906.jpg">
            <a:hlinkClick r:id="rId2"/>
          </p:cNvPr>
          <p:cNvPicPr>
            <a:picLocks noChangeAspect="1" noChangeArrowheads="1"/>
          </p:cNvPicPr>
          <p:nvPr/>
        </p:nvPicPr>
        <p:blipFill>
          <a:blip r:embed="rId3" cstate="print"/>
          <a:srcRect/>
          <a:stretch>
            <a:fillRect/>
          </a:stretch>
        </p:blipFill>
        <p:spPr bwMode="auto">
          <a:xfrm>
            <a:off x="1295400" y="1981200"/>
            <a:ext cx="3409950" cy="3810000"/>
          </a:xfrm>
          <a:prstGeom prst="rect">
            <a:avLst/>
          </a:prstGeom>
          <a:noFill/>
          <a:ln w="9525">
            <a:noFill/>
            <a:miter lim="800000"/>
            <a:headEnd/>
            <a:tailEnd/>
          </a:ln>
        </p:spPr>
      </p:pic>
      <p:pic>
        <p:nvPicPr>
          <p:cNvPr id="146436" name="Picture 8" descr="http://www.encyclopedia.chicagohistory.org/images/804_3402.jpg">
            <a:hlinkClick r:id="rId4"/>
          </p:cNvPr>
          <p:cNvPicPr>
            <a:picLocks noChangeAspect="1" noChangeArrowheads="1"/>
          </p:cNvPicPr>
          <p:nvPr/>
        </p:nvPicPr>
        <p:blipFill>
          <a:blip r:embed="rId5" cstate="print"/>
          <a:srcRect/>
          <a:stretch>
            <a:fillRect/>
          </a:stretch>
        </p:blipFill>
        <p:spPr bwMode="auto">
          <a:xfrm>
            <a:off x="4953000" y="2667000"/>
            <a:ext cx="3352800" cy="255905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b="1" u="sng" dirty="0" smtClean="0"/>
              <a:t>The Reformers:</a:t>
            </a:r>
            <a:endParaRPr lang="en-US" dirty="0"/>
          </a:p>
        </p:txBody>
      </p:sp>
      <p:sp>
        <p:nvSpPr>
          <p:cNvPr id="76803" name="Content Placeholder 5"/>
          <p:cNvSpPr>
            <a:spLocks noGrp="1"/>
          </p:cNvSpPr>
          <p:nvPr>
            <p:ph sz="quarter" idx="1"/>
          </p:nvPr>
        </p:nvSpPr>
        <p:spPr>
          <a:xfrm>
            <a:off x="457200" y="1600200"/>
            <a:ext cx="7467600" cy="4873625"/>
          </a:xfrm>
        </p:spPr>
        <p:txBody>
          <a:bodyPr/>
          <a:lstStyle/>
          <a:p>
            <a:pPr eaLnBrk="1" hangingPunct="1"/>
            <a:r>
              <a:rPr lang="en-US" dirty="0" smtClean="0"/>
              <a:t>---The Muckrakers journalist that focus on societies problems late 1800’s-early 1900’s</a:t>
            </a:r>
          </a:p>
          <a:p>
            <a:pPr eaLnBrk="1" hangingPunct="1"/>
            <a:endParaRPr lang="en-US" b="1" u="sng" dirty="0" smtClean="0"/>
          </a:p>
          <a:p>
            <a:pPr eaLnBrk="1" hangingPunct="1"/>
            <a:r>
              <a:rPr lang="en-US" b="1" u="sng" dirty="0" smtClean="0"/>
              <a:t>Upton Sinclair:</a:t>
            </a:r>
            <a:r>
              <a:rPr lang="en-US" dirty="0" smtClean="0"/>
              <a:t> probably the most famous of the Muckrakers wrote a book called </a:t>
            </a:r>
            <a:r>
              <a:rPr lang="en-US" u="sng" dirty="0" smtClean="0"/>
              <a:t>The Jungle</a:t>
            </a:r>
            <a:r>
              <a:rPr lang="en-US" dirty="0" smtClean="0"/>
              <a:t> deals with the meat packing industry in Chicago. ----Leads to the passage of the Pure Food &amp; Drug Act &amp; Meat Inspection Act by Teddy Roosevelt.</a:t>
            </a:r>
          </a:p>
          <a:p>
            <a:pPr eaLnBrk="1" hangingPunct="1"/>
            <a:r>
              <a:rPr lang="en-US" dirty="0" smtClean="0"/>
              <a:t>Inspired Americans to join reform groups</a:t>
            </a:r>
          </a:p>
          <a:p>
            <a:pPr eaLnBrk="1" hangingPunct="1">
              <a:buFont typeface="Wingdings" pitchFamily="2" charset="2"/>
              <a:buNone/>
            </a:pPr>
            <a:endParaRPr lang="en-US" dirty="0" smtClean="0"/>
          </a:p>
          <a:p>
            <a:pPr eaLnBrk="1" hangingPunct="1"/>
            <a:endParaRPr lang="en-US" dirty="0" smtClean="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sp>
        <p:nvSpPr>
          <p:cNvPr id="77827" name="Content Placeholder 2"/>
          <p:cNvSpPr>
            <a:spLocks noGrp="1"/>
          </p:cNvSpPr>
          <p:nvPr>
            <p:ph sz="quarter" idx="1"/>
          </p:nvPr>
        </p:nvSpPr>
        <p:spPr>
          <a:xfrm>
            <a:off x="457200" y="1600200"/>
            <a:ext cx="7467600" cy="4873625"/>
          </a:xfrm>
        </p:spPr>
        <p:txBody>
          <a:bodyPr/>
          <a:lstStyle/>
          <a:p>
            <a:pPr eaLnBrk="1" hangingPunct="1"/>
            <a:r>
              <a:rPr lang="en-US" b="1" u="sng" smtClean="0"/>
              <a:t>Socialism: </a:t>
            </a:r>
            <a:r>
              <a:rPr lang="en-US" smtClean="0"/>
              <a:t>popularity increased (Sinclair promoted it) did  not promote revolution but voting.</a:t>
            </a:r>
          </a:p>
          <a:p>
            <a:pPr eaLnBrk="1" hangingPunct="1"/>
            <a:r>
              <a:rPr lang="en-US" smtClean="0"/>
              <a:t>1912-over 1000 city/govt. offices held by socialists (Eugene Debbs)</a:t>
            </a:r>
          </a:p>
          <a:p>
            <a:pPr eaLnBrk="1" hangingPunct="1">
              <a:buFont typeface="Wingdings" pitchFamily="2" charset="2"/>
              <a:buNone/>
            </a:pPr>
            <a:endParaRPr lang="en-US" smtClean="0"/>
          </a:p>
          <a:p>
            <a:pPr eaLnBrk="1" hangingPunct="1"/>
            <a:r>
              <a:rPr lang="en-US" smtClean="0"/>
              <a:t>Most progressives did not support socialism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t>Booker T. Washington</a:t>
            </a:r>
          </a:p>
        </p:txBody>
      </p:sp>
      <p:pic>
        <p:nvPicPr>
          <p:cNvPr id="34819" name="Picture 4" descr="http://americanvision.org/wp-content/uploads/2011/10/Booker_T_Washington_Cropped.jpg"/>
          <p:cNvPicPr>
            <a:picLocks noChangeAspect="1" noChangeArrowheads="1"/>
          </p:cNvPicPr>
          <p:nvPr/>
        </p:nvPicPr>
        <p:blipFill>
          <a:blip r:embed="rId2" cstate="print"/>
          <a:srcRect t="5003" b="3267"/>
          <a:stretch>
            <a:fillRect/>
          </a:stretch>
        </p:blipFill>
        <p:spPr bwMode="auto">
          <a:xfrm>
            <a:off x="2039938" y="1874838"/>
            <a:ext cx="4513262" cy="4441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madcow"/>
          <p:cNvPicPr>
            <a:picLocks noChangeAspect="1" noChangeArrowheads="1"/>
          </p:cNvPicPr>
          <p:nvPr/>
        </p:nvPicPr>
        <p:blipFill>
          <a:blip r:embed="rId2" cstate="print"/>
          <a:srcRect/>
          <a:stretch>
            <a:fillRect/>
          </a:stretch>
        </p:blipFill>
        <p:spPr bwMode="auto">
          <a:xfrm>
            <a:off x="87313" y="990600"/>
            <a:ext cx="4332287" cy="4343400"/>
          </a:xfrm>
          <a:prstGeom prst="rect">
            <a:avLst/>
          </a:prstGeom>
          <a:noFill/>
        </p:spPr>
      </p:pic>
      <p:pic>
        <p:nvPicPr>
          <p:cNvPr id="6149" name="Picture 5" descr="Upton Sinclair"/>
          <p:cNvPicPr>
            <a:picLocks noChangeAspect="1" noChangeArrowheads="1"/>
          </p:cNvPicPr>
          <p:nvPr/>
        </p:nvPicPr>
        <p:blipFill>
          <a:blip r:embed="rId3" cstate="print"/>
          <a:srcRect/>
          <a:stretch>
            <a:fillRect/>
          </a:stretch>
        </p:blipFill>
        <p:spPr bwMode="auto">
          <a:xfrm>
            <a:off x="152400" y="838200"/>
            <a:ext cx="4191000" cy="3735388"/>
          </a:xfrm>
          <a:prstGeom prst="rect">
            <a:avLst/>
          </a:prstGeom>
          <a:noFill/>
        </p:spPr>
      </p:pic>
      <p:pic>
        <p:nvPicPr>
          <p:cNvPr id="6155" name="Picture 11" descr="TheJungle"/>
          <p:cNvPicPr>
            <a:picLocks noChangeAspect="1" noChangeArrowheads="1"/>
          </p:cNvPicPr>
          <p:nvPr/>
        </p:nvPicPr>
        <p:blipFill>
          <a:blip r:embed="rId4" cstate="print"/>
          <a:srcRect/>
          <a:stretch>
            <a:fillRect/>
          </a:stretch>
        </p:blipFill>
        <p:spPr bwMode="auto">
          <a:xfrm>
            <a:off x="1371600" y="4343400"/>
            <a:ext cx="1644650" cy="2514600"/>
          </a:xfrm>
          <a:prstGeom prst="rect">
            <a:avLst/>
          </a:prstGeom>
          <a:noFill/>
        </p:spPr>
      </p:pic>
      <p:pic>
        <p:nvPicPr>
          <p:cNvPr id="6151" name="Picture 7" descr="muckrakers_photo3"/>
          <p:cNvPicPr>
            <a:picLocks noChangeAspect="1" noChangeArrowheads="1"/>
          </p:cNvPicPr>
          <p:nvPr/>
        </p:nvPicPr>
        <p:blipFill>
          <a:blip r:embed="rId5" cstate="print"/>
          <a:srcRect/>
          <a:stretch>
            <a:fillRect/>
          </a:stretch>
        </p:blipFill>
        <p:spPr bwMode="auto">
          <a:xfrm>
            <a:off x="152400" y="1600200"/>
            <a:ext cx="4210050" cy="4505325"/>
          </a:xfrm>
          <a:prstGeom prst="rect">
            <a:avLst/>
          </a:prstGeom>
          <a:noFill/>
        </p:spPr>
      </p:pic>
      <p:sp>
        <p:nvSpPr>
          <p:cNvPr id="6146"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Muckraker: Upton Sinclair</a:t>
            </a:r>
          </a:p>
        </p:txBody>
      </p:sp>
      <p:sp>
        <p:nvSpPr>
          <p:cNvPr id="6147" name="Rectangle 3"/>
          <p:cNvSpPr>
            <a:spLocks noGrp="1" noChangeArrowheads="1"/>
          </p:cNvSpPr>
          <p:nvPr>
            <p:ph type="body" idx="1"/>
          </p:nvPr>
        </p:nvSpPr>
        <p:spPr>
          <a:xfrm>
            <a:off x="4572000" y="990600"/>
            <a:ext cx="4191000" cy="3810000"/>
          </a:xfrm>
          <a:solidFill>
            <a:schemeClr val="tx1">
              <a:alpha val="50000"/>
            </a:schemeClr>
          </a:solidFill>
        </p:spPr>
        <p:txBody>
          <a:bodyPr/>
          <a:lstStyle/>
          <a:p>
            <a:r>
              <a:rPr lang="en-US">
                <a:solidFill>
                  <a:schemeClr val="bg1"/>
                </a:solidFill>
                <a:latin typeface="Sylfaen" pitchFamily="18" charset="0"/>
              </a:rPr>
              <a:t>Author – </a:t>
            </a:r>
            <a:r>
              <a:rPr lang="en-US" i="1">
                <a:solidFill>
                  <a:schemeClr val="bg1"/>
                </a:solidFill>
                <a:latin typeface="Sylfaen" pitchFamily="18" charset="0"/>
              </a:rPr>
              <a:t>The Jungle</a:t>
            </a:r>
            <a:endParaRPr lang="en-US">
              <a:solidFill>
                <a:schemeClr val="bg1"/>
              </a:solidFill>
              <a:latin typeface="Sylfaen" pitchFamily="18" charset="0"/>
            </a:endParaRPr>
          </a:p>
          <a:p>
            <a:pPr lvl="1"/>
            <a:r>
              <a:rPr lang="en-US">
                <a:solidFill>
                  <a:schemeClr val="bg1"/>
                </a:solidFill>
                <a:latin typeface="Sylfaen" pitchFamily="18" charset="0"/>
              </a:rPr>
              <a:t>Graphic account of filthy handling, spoiled meat, and generally unsanitary conditions in stockyards.</a:t>
            </a:r>
          </a:p>
          <a:p>
            <a:pPr lvl="1"/>
            <a:r>
              <a:rPr lang="en-US" i="1">
                <a:solidFill>
                  <a:srgbClr val="FF0000"/>
                </a:solidFill>
                <a:latin typeface="Sylfaen" pitchFamily="18" charset="0"/>
              </a:rPr>
              <a:t>Socialist?</a:t>
            </a:r>
          </a:p>
        </p:txBody>
      </p:sp>
      <p:sp>
        <p:nvSpPr>
          <p:cNvPr id="6158" name="Rectangle 14"/>
          <p:cNvSpPr>
            <a:spLocks noChangeArrowheads="1"/>
          </p:cNvSpPr>
          <p:nvPr/>
        </p:nvSpPr>
        <p:spPr bwMode="auto">
          <a:xfrm>
            <a:off x="5181600" y="5181600"/>
            <a:ext cx="3190875" cy="1006475"/>
          </a:xfrm>
          <a:prstGeom prst="rect">
            <a:avLst/>
          </a:prstGeom>
          <a:solidFill>
            <a:schemeClr val="tx1">
              <a:alpha val="50000"/>
            </a:schemeClr>
          </a:solidFill>
          <a:ln w="9525">
            <a:noFill/>
            <a:miter lim="800000"/>
            <a:headEnd/>
            <a:tailEnd/>
          </a:ln>
          <a:effectLst/>
        </p:spPr>
        <p:txBody>
          <a:bodyPr anchor="ctr">
            <a:spAutoFit/>
          </a:bodyPr>
          <a:lstStyle/>
          <a:p>
            <a:pPr eaLnBrk="1" hangingPunct="1"/>
            <a:r>
              <a:rPr lang="en-US" sz="2000" i="1" smtClean="0">
                <a:solidFill>
                  <a:srgbClr val="FFFFFF"/>
                </a:solidFill>
                <a:latin typeface="Sylfaen" pitchFamily="18" charset="0"/>
              </a:rPr>
              <a:t>"I aimed at the public's heart, and by accident I hit it in the stomach."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 calcmode="lin" valueType="num">
                                      <p:cBhvr additive="base">
                                        <p:cTn id="7" dur="500" fill="hold"/>
                                        <p:tgtEl>
                                          <p:spTgt spid="6147">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614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6155"/>
                                        </p:tgtEl>
                                        <p:attrNameLst>
                                          <p:attrName>style.visibility</p:attrName>
                                        </p:attrNameLst>
                                      </p:cBhvr>
                                      <p:to>
                                        <p:strVal val="visible"/>
                                      </p:to>
                                    </p:set>
                                    <p:anim calcmode="lin" valueType="num">
                                      <p:cBhvr additive="base">
                                        <p:cTn id="17" dur="500" fill="hold"/>
                                        <p:tgtEl>
                                          <p:spTgt spid="6155"/>
                                        </p:tgtEl>
                                        <p:attrNameLst>
                                          <p:attrName>ppt_x</p:attrName>
                                        </p:attrNameLst>
                                      </p:cBhvr>
                                      <p:tavLst>
                                        <p:tav tm="0">
                                          <p:val>
                                            <p:strVal val="0-#ppt_w/2"/>
                                          </p:val>
                                        </p:tav>
                                        <p:tav tm="100000">
                                          <p:val>
                                            <p:strVal val="#ppt_x"/>
                                          </p:val>
                                        </p:tav>
                                      </p:tavLst>
                                    </p:anim>
                                    <p:anim calcmode="lin" valueType="num">
                                      <p:cBhvr additive="base">
                                        <p:cTn id="18" dur="500" fill="hold"/>
                                        <p:tgtEl>
                                          <p:spTgt spid="615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anim calcmode="lin" valueType="num">
                                      <p:cBhvr additive="base">
                                        <p:cTn id="21" dur="500" fill="hold"/>
                                        <p:tgtEl>
                                          <p:spTgt spid="6149"/>
                                        </p:tgtEl>
                                        <p:attrNameLst>
                                          <p:attrName>ppt_x</p:attrName>
                                        </p:attrNameLst>
                                      </p:cBhvr>
                                      <p:tavLst>
                                        <p:tav tm="0">
                                          <p:val>
                                            <p:strVal val="0-#ppt_w/2"/>
                                          </p:val>
                                        </p:tav>
                                        <p:tav tm="100000">
                                          <p:val>
                                            <p:strVal val="#ppt_x"/>
                                          </p:val>
                                        </p:tav>
                                      </p:tavLst>
                                    </p:anim>
                                    <p:anim calcmode="lin" valueType="num">
                                      <p:cBhvr additive="base">
                                        <p:cTn id="22"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anim calcmode="lin" valueType="num">
                                      <p:cBhvr additive="base">
                                        <p:cTn id="27" dur="500" fill="hold"/>
                                        <p:tgtEl>
                                          <p:spTgt spid="6147">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fill="hold" nodeType="clickEffect">
                                  <p:stCondLst>
                                    <p:cond delay="0"/>
                                  </p:stCondLst>
                                  <p:childTnLst>
                                    <p:anim calcmode="lin" valueType="num">
                                      <p:cBhvr additive="base">
                                        <p:cTn id="32" dur="500"/>
                                        <p:tgtEl>
                                          <p:spTgt spid="6149"/>
                                        </p:tgtEl>
                                        <p:attrNameLst>
                                          <p:attrName>ppt_x</p:attrName>
                                        </p:attrNameLst>
                                      </p:cBhvr>
                                      <p:tavLst>
                                        <p:tav tm="0">
                                          <p:val>
                                            <p:strVal val="ppt_x"/>
                                          </p:val>
                                        </p:tav>
                                        <p:tav tm="100000">
                                          <p:val>
                                            <p:strVal val="0-ppt_w/2"/>
                                          </p:val>
                                        </p:tav>
                                      </p:tavLst>
                                    </p:anim>
                                    <p:anim calcmode="lin" valueType="num">
                                      <p:cBhvr additive="base">
                                        <p:cTn id="33" dur="500"/>
                                        <p:tgtEl>
                                          <p:spTgt spid="6149"/>
                                        </p:tgtEl>
                                        <p:attrNameLst>
                                          <p:attrName>ppt_y</p:attrName>
                                        </p:attrNameLst>
                                      </p:cBhvr>
                                      <p:tavLst>
                                        <p:tav tm="0">
                                          <p:val>
                                            <p:strVal val="ppt_y"/>
                                          </p:val>
                                        </p:tav>
                                        <p:tav tm="100000">
                                          <p:val>
                                            <p:strVal val="ppt_y"/>
                                          </p:val>
                                        </p:tav>
                                      </p:tavLst>
                                    </p:anim>
                                    <p:set>
                                      <p:cBhvr>
                                        <p:cTn id="34" dur="1" fill="hold">
                                          <p:stCondLst>
                                            <p:cond delay="499"/>
                                          </p:stCondLst>
                                        </p:cTn>
                                        <p:tgtEl>
                                          <p:spTgt spid="6149"/>
                                        </p:tgtEl>
                                        <p:attrNameLst>
                                          <p:attrName>style.visibility</p:attrName>
                                        </p:attrNameLst>
                                      </p:cBhvr>
                                      <p:to>
                                        <p:strVal val="hidden"/>
                                      </p:to>
                                    </p:set>
                                  </p:childTnLst>
                                </p:cTn>
                              </p:par>
                              <p:par>
                                <p:cTn id="35" presetID="2" presetClass="exit" presetSubtype="8" fill="hold" nodeType="withEffect">
                                  <p:stCondLst>
                                    <p:cond delay="0"/>
                                  </p:stCondLst>
                                  <p:childTnLst>
                                    <p:anim calcmode="lin" valueType="num">
                                      <p:cBhvr additive="base">
                                        <p:cTn id="36" dur="500"/>
                                        <p:tgtEl>
                                          <p:spTgt spid="6155"/>
                                        </p:tgtEl>
                                        <p:attrNameLst>
                                          <p:attrName>ppt_x</p:attrName>
                                        </p:attrNameLst>
                                      </p:cBhvr>
                                      <p:tavLst>
                                        <p:tav tm="0">
                                          <p:val>
                                            <p:strVal val="ppt_x"/>
                                          </p:val>
                                        </p:tav>
                                        <p:tav tm="100000">
                                          <p:val>
                                            <p:strVal val="0-ppt_w/2"/>
                                          </p:val>
                                        </p:tav>
                                      </p:tavLst>
                                    </p:anim>
                                    <p:anim calcmode="lin" valueType="num">
                                      <p:cBhvr additive="base">
                                        <p:cTn id="37" dur="500"/>
                                        <p:tgtEl>
                                          <p:spTgt spid="6155"/>
                                        </p:tgtEl>
                                        <p:attrNameLst>
                                          <p:attrName>ppt_y</p:attrName>
                                        </p:attrNameLst>
                                      </p:cBhvr>
                                      <p:tavLst>
                                        <p:tav tm="0">
                                          <p:val>
                                            <p:strVal val="ppt_y"/>
                                          </p:val>
                                        </p:tav>
                                        <p:tav tm="100000">
                                          <p:val>
                                            <p:strVal val="ppt_y"/>
                                          </p:val>
                                        </p:tav>
                                      </p:tavLst>
                                    </p:anim>
                                    <p:set>
                                      <p:cBhvr>
                                        <p:cTn id="38" dur="1" fill="hold">
                                          <p:stCondLst>
                                            <p:cond delay="499"/>
                                          </p:stCondLst>
                                        </p:cTn>
                                        <p:tgtEl>
                                          <p:spTgt spid="6155"/>
                                        </p:tgtEl>
                                        <p:attrNameLst>
                                          <p:attrName>style.visibility</p:attrName>
                                        </p:attrNameLst>
                                      </p:cBhvr>
                                      <p:to>
                                        <p:strVal val="hidden"/>
                                      </p:to>
                                    </p:set>
                                  </p:childTnLst>
                                </p:cTn>
                              </p:par>
                              <p:par>
                                <p:cTn id="39" presetID="2" presetClass="entr" presetSubtype="8" fill="hold" nodeType="withEffect">
                                  <p:stCondLst>
                                    <p:cond delay="0"/>
                                  </p:stCondLst>
                                  <p:childTnLst>
                                    <p:set>
                                      <p:cBhvr>
                                        <p:cTn id="40" dur="1" fill="hold">
                                          <p:stCondLst>
                                            <p:cond delay="0"/>
                                          </p:stCondLst>
                                        </p:cTn>
                                        <p:tgtEl>
                                          <p:spTgt spid="6153"/>
                                        </p:tgtEl>
                                        <p:attrNameLst>
                                          <p:attrName>style.visibility</p:attrName>
                                        </p:attrNameLst>
                                      </p:cBhvr>
                                      <p:to>
                                        <p:strVal val="visible"/>
                                      </p:to>
                                    </p:set>
                                    <p:anim calcmode="lin" valueType="num">
                                      <p:cBhvr additive="base">
                                        <p:cTn id="41" dur="500" fill="hold"/>
                                        <p:tgtEl>
                                          <p:spTgt spid="6153"/>
                                        </p:tgtEl>
                                        <p:attrNameLst>
                                          <p:attrName>ppt_x</p:attrName>
                                        </p:attrNameLst>
                                      </p:cBhvr>
                                      <p:tavLst>
                                        <p:tav tm="0">
                                          <p:val>
                                            <p:strVal val="0-#ppt_w/2"/>
                                          </p:val>
                                        </p:tav>
                                        <p:tav tm="100000">
                                          <p:val>
                                            <p:strVal val="#ppt_x"/>
                                          </p:val>
                                        </p:tav>
                                      </p:tavLst>
                                    </p:anim>
                                    <p:anim calcmode="lin" valueType="num">
                                      <p:cBhvr additive="base">
                                        <p:cTn id="42" dur="500" fill="hold"/>
                                        <p:tgtEl>
                                          <p:spTgt spid="6153"/>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xit" presetSubtype="8" fill="hold" nodeType="clickEffect">
                                  <p:stCondLst>
                                    <p:cond delay="0"/>
                                  </p:stCondLst>
                                  <p:childTnLst>
                                    <p:anim calcmode="lin" valueType="num">
                                      <p:cBhvr additive="base">
                                        <p:cTn id="46" dur="500"/>
                                        <p:tgtEl>
                                          <p:spTgt spid="6153"/>
                                        </p:tgtEl>
                                        <p:attrNameLst>
                                          <p:attrName>ppt_x</p:attrName>
                                        </p:attrNameLst>
                                      </p:cBhvr>
                                      <p:tavLst>
                                        <p:tav tm="0">
                                          <p:val>
                                            <p:strVal val="ppt_x"/>
                                          </p:val>
                                        </p:tav>
                                        <p:tav tm="100000">
                                          <p:val>
                                            <p:strVal val="0-ppt_w/2"/>
                                          </p:val>
                                        </p:tav>
                                      </p:tavLst>
                                    </p:anim>
                                    <p:anim calcmode="lin" valueType="num">
                                      <p:cBhvr additive="base">
                                        <p:cTn id="47" dur="500"/>
                                        <p:tgtEl>
                                          <p:spTgt spid="6153"/>
                                        </p:tgtEl>
                                        <p:attrNameLst>
                                          <p:attrName>ppt_y</p:attrName>
                                        </p:attrNameLst>
                                      </p:cBhvr>
                                      <p:tavLst>
                                        <p:tav tm="0">
                                          <p:val>
                                            <p:strVal val="ppt_y"/>
                                          </p:val>
                                        </p:tav>
                                        <p:tav tm="100000">
                                          <p:val>
                                            <p:strVal val="ppt_y"/>
                                          </p:val>
                                        </p:tav>
                                      </p:tavLst>
                                    </p:anim>
                                    <p:set>
                                      <p:cBhvr>
                                        <p:cTn id="48" dur="1" fill="hold">
                                          <p:stCondLst>
                                            <p:cond delay="499"/>
                                          </p:stCondLst>
                                        </p:cTn>
                                        <p:tgtEl>
                                          <p:spTgt spid="6153"/>
                                        </p:tgtEl>
                                        <p:attrNameLst>
                                          <p:attrName>style.visibility</p:attrName>
                                        </p:attrNameLst>
                                      </p:cBhvr>
                                      <p:to>
                                        <p:strVal val="hidden"/>
                                      </p:to>
                                    </p:set>
                                  </p:childTnLst>
                                </p:cTn>
                              </p:par>
                              <p:par>
                                <p:cTn id="49" presetID="2" presetClass="entr" presetSubtype="8" fill="hold" nodeType="withEffect">
                                  <p:stCondLst>
                                    <p:cond delay="0"/>
                                  </p:stCondLst>
                                  <p:childTnLst>
                                    <p:set>
                                      <p:cBhvr>
                                        <p:cTn id="50" dur="1" fill="hold">
                                          <p:stCondLst>
                                            <p:cond delay="0"/>
                                          </p:stCondLst>
                                        </p:cTn>
                                        <p:tgtEl>
                                          <p:spTgt spid="6151"/>
                                        </p:tgtEl>
                                        <p:attrNameLst>
                                          <p:attrName>style.visibility</p:attrName>
                                        </p:attrNameLst>
                                      </p:cBhvr>
                                      <p:to>
                                        <p:strVal val="visible"/>
                                      </p:to>
                                    </p:set>
                                    <p:anim calcmode="lin" valueType="num">
                                      <p:cBhvr additive="base">
                                        <p:cTn id="51" dur="500" fill="hold"/>
                                        <p:tgtEl>
                                          <p:spTgt spid="6151"/>
                                        </p:tgtEl>
                                        <p:attrNameLst>
                                          <p:attrName>ppt_x</p:attrName>
                                        </p:attrNameLst>
                                      </p:cBhvr>
                                      <p:tavLst>
                                        <p:tav tm="0">
                                          <p:val>
                                            <p:strVal val="0-#ppt_w/2"/>
                                          </p:val>
                                        </p:tav>
                                        <p:tav tm="100000">
                                          <p:val>
                                            <p:strVal val="#ppt_x"/>
                                          </p:val>
                                        </p:tav>
                                      </p:tavLst>
                                    </p:anim>
                                    <p:anim calcmode="lin" valueType="num">
                                      <p:cBhvr additive="base">
                                        <p:cTn id="52"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6147">
                                            <p:txEl>
                                              <p:pRg st="2" end="2"/>
                                            </p:txEl>
                                          </p:spTgt>
                                        </p:tgtEl>
                                        <p:attrNameLst>
                                          <p:attrName>style.visibility</p:attrName>
                                        </p:attrNameLst>
                                      </p:cBhvr>
                                      <p:to>
                                        <p:strVal val="visible"/>
                                      </p:to>
                                    </p:set>
                                    <p:anim calcmode="lin" valueType="num">
                                      <p:cBhvr additive="base">
                                        <p:cTn id="57" dur="500" fill="hold"/>
                                        <p:tgtEl>
                                          <p:spTgt spid="6147">
                                            <p:txEl>
                                              <p:pRg st="2" end="2"/>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6158"/>
                                        </p:tgtEl>
                                        <p:attrNameLst>
                                          <p:attrName>style.visibility</p:attrName>
                                        </p:attrNameLst>
                                      </p:cBhvr>
                                      <p:to>
                                        <p:strVal val="visible"/>
                                      </p:to>
                                    </p:set>
                                    <p:anim calcmode="lin" valueType="num">
                                      <p:cBhvr>
                                        <p:cTn id="63" dur="1000" fill="hold"/>
                                        <p:tgtEl>
                                          <p:spTgt spid="6158"/>
                                        </p:tgtEl>
                                        <p:attrNameLst>
                                          <p:attrName>ppt_w</p:attrName>
                                        </p:attrNameLst>
                                      </p:cBhvr>
                                      <p:tavLst>
                                        <p:tav tm="0">
                                          <p:val>
                                            <p:strVal val="#ppt_w*0.70"/>
                                          </p:val>
                                        </p:tav>
                                        <p:tav tm="100000">
                                          <p:val>
                                            <p:strVal val="#ppt_w"/>
                                          </p:val>
                                        </p:tav>
                                      </p:tavLst>
                                    </p:anim>
                                    <p:anim calcmode="lin" valueType="num">
                                      <p:cBhvr>
                                        <p:cTn id="64" dur="1000" fill="hold"/>
                                        <p:tgtEl>
                                          <p:spTgt spid="6158"/>
                                        </p:tgtEl>
                                        <p:attrNameLst>
                                          <p:attrName>ppt_h</p:attrName>
                                        </p:attrNameLst>
                                      </p:cBhvr>
                                      <p:tavLst>
                                        <p:tav tm="0">
                                          <p:val>
                                            <p:strVal val="#ppt_h"/>
                                          </p:val>
                                        </p:tav>
                                        <p:tav tm="100000">
                                          <p:val>
                                            <p:strVal val="#ppt_h"/>
                                          </p:val>
                                        </p:tav>
                                      </p:tavLst>
                                    </p:anim>
                                    <p:animEffect transition="in" filter="fade">
                                      <p:cBhvr>
                                        <p:cTn id="65" dur="10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nimBg="1"/>
      <p:bldP spid="6158" grpId="0" animBg="1"/>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The Muckrakers</a:t>
            </a:r>
            <a:br>
              <a:rPr lang="en-US" b="1" dirty="0" smtClean="0">
                <a:solidFill>
                  <a:srgbClr val="FFC000"/>
                </a:solidFill>
                <a:effectLst>
                  <a:outerShdw blurRad="38100" dist="38100" dir="2700000" algn="tl">
                    <a:srgbClr val="000000">
                      <a:alpha val="43137"/>
                    </a:srgbClr>
                  </a:outerShdw>
                </a:effectLst>
                <a:latin typeface="Ringbearer" pitchFamily="18" charset="0"/>
              </a:rPr>
            </a:b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609600" y="1295400"/>
            <a:ext cx="4724400" cy="4953000"/>
          </a:xfrm>
        </p:spPr>
        <p:txBody>
          <a:bodyPr/>
          <a:lstStyle/>
          <a:p>
            <a:pPr eaLnBrk="1" hangingPunct="1">
              <a:buClr>
                <a:schemeClr val="bg1"/>
              </a:buClr>
              <a:defRPr/>
            </a:pPr>
            <a:r>
              <a:rPr lang="en-US" sz="26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Upton Sinclair</a:t>
            </a:r>
            <a:r>
              <a:rPr lang="en-US" sz="26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200" b="1" dirty="0" smtClean="0">
                <a:effectLst>
                  <a:outerShdw blurRad="38100" dist="38100" dir="2700000" algn="tl">
                    <a:srgbClr val="000000">
                      <a:alpha val="43137"/>
                    </a:srgbClr>
                  </a:outerShdw>
                </a:effectLst>
                <a:latin typeface="Arial" pitchFamily="34" charset="0"/>
                <a:cs typeface="Arial" pitchFamily="34" charset="0"/>
              </a:rPr>
              <a:t>Exposed the filthy conditions of Chicago slaughterhouses.</a:t>
            </a:r>
          </a:p>
          <a:p>
            <a:pPr lvl="2" eaLnBrk="1" hangingPunct="1">
              <a:defRPr/>
            </a:pPr>
            <a:r>
              <a:rPr lang="en-US" sz="1800" b="1" dirty="0" smtClean="0">
                <a:effectLst>
                  <a:outerShdw blurRad="38100" dist="38100" dir="2700000" algn="tl">
                    <a:srgbClr val="000000">
                      <a:alpha val="43137"/>
                    </a:srgbClr>
                  </a:outerShdw>
                </a:effectLst>
                <a:latin typeface="Arial" pitchFamily="34" charset="0"/>
                <a:cs typeface="Arial" pitchFamily="34" charset="0"/>
              </a:rPr>
              <a:t>Meat piled in unrefrigerated areas, left to rot until processing.</a:t>
            </a:r>
          </a:p>
          <a:p>
            <a:pPr lvl="2" eaLnBrk="1" hangingPunct="1">
              <a:defRPr/>
            </a:pPr>
            <a:r>
              <a:rPr lang="en-US" sz="1800" b="1" dirty="0" smtClean="0">
                <a:effectLst>
                  <a:outerShdw blurRad="38100" dist="38100" dir="2700000" algn="tl">
                    <a:srgbClr val="000000">
                      <a:alpha val="43137"/>
                    </a:srgbClr>
                  </a:outerShdw>
                </a:effectLst>
                <a:latin typeface="Arial" pitchFamily="34" charset="0"/>
                <a:cs typeface="Arial" pitchFamily="34" charset="0"/>
              </a:rPr>
              <a:t>Rusty cans.</a:t>
            </a:r>
          </a:p>
          <a:p>
            <a:pPr lvl="2" eaLnBrk="1" hangingPunct="1">
              <a:defRPr/>
            </a:pPr>
            <a:r>
              <a:rPr lang="en-US" sz="1800" b="1" dirty="0" smtClean="0">
                <a:effectLst>
                  <a:outerShdw blurRad="38100" dist="38100" dir="2700000" algn="tl">
                    <a:srgbClr val="000000">
                      <a:alpha val="43137"/>
                    </a:srgbClr>
                  </a:outerShdw>
                </a:effectLst>
                <a:latin typeface="Arial" pitchFamily="34" charset="0"/>
                <a:cs typeface="Arial" pitchFamily="34" charset="0"/>
              </a:rPr>
              <a:t>Rats and birds fall into the processing equipment.</a:t>
            </a:r>
          </a:p>
          <a:p>
            <a:pPr lvl="2" eaLnBrk="1" hangingPunct="1">
              <a:defRPr/>
            </a:pPr>
            <a:r>
              <a:rPr lang="en-US" sz="1800" b="1" dirty="0" smtClean="0">
                <a:effectLst>
                  <a:outerShdw blurRad="38100" dist="38100" dir="2700000" algn="tl">
                    <a:srgbClr val="000000">
                      <a:alpha val="43137"/>
                    </a:srgbClr>
                  </a:outerShdw>
                </a:effectLst>
                <a:latin typeface="Arial" pitchFamily="34" charset="0"/>
                <a:cs typeface="Arial" pitchFamily="34" charset="0"/>
              </a:rPr>
              <a:t>Limbs and fingers of workers accidentally chopped off become part of your ground meat.</a:t>
            </a:r>
            <a:endParaRPr lang="en-US" sz="2600" b="1" dirty="0" smtClean="0">
              <a:effectLst>
                <a:outerShdw blurRad="38100" dist="38100" dir="2700000" algn="tl">
                  <a:srgbClr val="000000">
                    <a:alpha val="43137"/>
                  </a:srgbClr>
                </a:outerShdw>
              </a:effectLst>
              <a:latin typeface="Arial" pitchFamily="34" charset="0"/>
              <a:cs typeface="Arial" pitchFamily="34" charset="0"/>
            </a:endParaRPr>
          </a:p>
        </p:txBody>
      </p:sp>
      <p:sp>
        <p:nvSpPr>
          <p:cNvPr id="68611" name="Text Box 3"/>
          <p:cNvSpPr txBox="1">
            <a:spLocks noChangeArrowheads="1"/>
          </p:cNvSpPr>
          <p:nvPr/>
        </p:nvSpPr>
        <p:spPr bwMode="auto">
          <a:xfrm>
            <a:off x="5334000" y="5715000"/>
            <a:ext cx="3200400" cy="554038"/>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Upton Sinclair, </a:t>
            </a:r>
            <a:r>
              <a:rPr lang="en-US" sz="1400" i="1" smtClean="0">
                <a:solidFill>
                  <a:srgbClr val="FFC000"/>
                </a:solidFill>
                <a:latin typeface="Copperplate Gothic Bold" pitchFamily="34" charset="0"/>
                <a:cs typeface="Times New Roman" pitchFamily="18" charset="0"/>
              </a:rPr>
              <a:t>The Jungle</a:t>
            </a:r>
            <a:endParaRPr lang="en-US" sz="1400" smtClean="0">
              <a:solidFill>
                <a:srgbClr val="FFC000"/>
              </a:solidFill>
              <a:latin typeface="Copperplate Gothic Bold" pitchFamily="34" charset="0"/>
              <a:cs typeface="Times New Roman" pitchFamily="18" charset="0"/>
            </a:endParaRPr>
          </a:p>
          <a:p>
            <a:pPr algn="ctr" eaLnBrk="1" hangingPunct="1"/>
            <a:r>
              <a:rPr lang="en-US" sz="800" smtClean="0">
                <a:solidFill>
                  <a:srgbClr val="FFC000"/>
                </a:solidFill>
                <a:latin typeface="Times New Roman" pitchFamily="18" charset="0"/>
                <a:cs typeface="Times New Roman" pitchFamily="18" charset="0"/>
              </a:rPr>
              <a:t>http://www.nieman.harvard.edu/assets/Image/Nieman%20Reports/Images%20by%20Issue/spring08/watchdog/watchdog6.jpg</a:t>
            </a:r>
          </a:p>
        </p:txBody>
      </p:sp>
      <p:pic>
        <p:nvPicPr>
          <p:cNvPr id="84994" name="Picture 2" descr="http://www.nieman.harvard.edu/assets/Image/Nieman%20Reports/Images%20by%20Issue/spring08/watchdog/watchdog6.jpg"/>
          <p:cNvPicPr>
            <a:picLocks noChangeAspect="1" noChangeArrowheads="1"/>
          </p:cNvPicPr>
          <p:nvPr/>
        </p:nvPicPr>
        <p:blipFill>
          <a:blip r:embed="rId3" cstate="print"/>
          <a:srcRect/>
          <a:stretch>
            <a:fillRect/>
          </a:stretch>
        </p:blipFill>
        <p:spPr bwMode="auto">
          <a:xfrm>
            <a:off x="5486400" y="1143000"/>
            <a:ext cx="2944813" cy="4610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8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8610"/>
                                        </p:tgtEl>
                                        <p:attrNameLst>
                                          <p:attrName>ppt_y</p:attrName>
                                        </p:attrNameLst>
                                      </p:cBhvr>
                                      <p:tavLst>
                                        <p:tav tm="0">
                                          <p:val>
                                            <p:strVal val="#ppt_y"/>
                                          </p:val>
                                        </p:tav>
                                        <p:tav tm="100000">
                                          <p:val>
                                            <p:strVal val="#ppt_y"/>
                                          </p:val>
                                        </p:tav>
                                      </p:tavLst>
                                    </p:anim>
                                    <p:animEffect transition="in" filter="fade">
                                      <p:cBhvr>
                                        <p:cTn id="10" dur="1000"/>
                                        <p:tgtEl>
                                          <p:spTgt spid="68610"/>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p:cTn id="13" dur="1000" fill="hold"/>
                                        <p:tgtEl>
                                          <p:spTgt spid="68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6861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68612"/>
                                        </p:tgtEl>
                                        <p:attrNameLst>
                                          <p:attrName>ppt_y</p:attrName>
                                        </p:attrNameLst>
                                      </p:cBhvr>
                                      <p:tavLst>
                                        <p:tav tm="0">
                                          <p:val>
                                            <p:strVal val="#ppt_y"/>
                                          </p:val>
                                        </p:tav>
                                        <p:tav tm="100000">
                                          <p:val>
                                            <p:strVal val="#ppt_y"/>
                                          </p:val>
                                        </p:tav>
                                      </p:tavLst>
                                    </p:anim>
                                    <p:animEffect transition="in" filter="fade">
                                      <p:cBhvr>
                                        <p:cTn id="16" dur="1000"/>
                                        <p:tgtEl>
                                          <p:spTgt spid="68612"/>
                                        </p:tgtEl>
                                      </p:cBhvr>
                                    </p:animEffect>
                                  </p:childTnLst>
                                  <p:subTnLst>
                                    <p:audio>
                                      <p:cMediaNode>
                                        <p:cTn display="0" masterRel="sameClick">
                                          <p:stCondLst>
                                            <p:cond evt="begin" delay="0">
                                              <p:tn val="11"/>
                                            </p:cond>
                                          </p:stCondLst>
                                          <p:endCondLst>
                                            <p:cond evt="onStopAudio" delay="0">
                                              <p:tgtEl>
                                                <p:sldTgt/>
                                              </p:tgtEl>
                                            </p:cond>
                                          </p:endCondLst>
                                        </p:cTn>
                                        <p:tgtEl>
                                          <p:sndTgt r:embed="rId2" name="Johnny Bravo-- Spicy Meatball.wav"/>
                                        </p:tgtEl>
                                      </p:cMediaNode>
                                    </p:audio>
                                  </p:subTnLst>
                                </p:cTn>
                              </p:par>
                              <p:par>
                                <p:cTn id="17" presetID="48" presetClass="entr" presetSubtype="0" accel="50000" fill="hold" nodeType="withEffect">
                                  <p:stCondLst>
                                    <p:cond delay="0"/>
                                  </p:stCondLst>
                                  <p:childTnLst>
                                    <p:set>
                                      <p:cBhvr>
                                        <p:cTn id="18" dur="1" fill="hold">
                                          <p:stCondLst>
                                            <p:cond delay="0"/>
                                          </p:stCondLst>
                                        </p:cTn>
                                        <p:tgtEl>
                                          <p:spTgt spid="84994"/>
                                        </p:tgtEl>
                                        <p:attrNameLst>
                                          <p:attrName>style.visibility</p:attrName>
                                        </p:attrNameLst>
                                      </p:cBhvr>
                                      <p:to>
                                        <p:strVal val="visible"/>
                                      </p:to>
                                    </p:set>
                                    <p:anim calcmode="lin" valueType="num">
                                      <p:cBhvr>
                                        <p:cTn id="19" dur="1000" fill="hold"/>
                                        <p:tgtEl>
                                          <p:spTgt spid="8499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4994"/>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4994"/>
                                        </p:tgtEl>
                                        <p:attrNameLst>
                                          <p:attrName>ppt_y</p:attrName>
                                        </p:attrNameLst>
                                      </p:cBhvr>
                                      <p:tavLst>
                                        <p:tav tm="0">
                                          <p:val>
                                            <p:strVal val="#ppt_y"/>
                                          </p:val>
                                        </p:tav>
                                        <p:tav tm="100000">
                                          <p:val>
                                            <p:strVal val="#ppt_y"/>
                                          </p:val>
                                        </p:tav>
                                      </p:tavLst>
                                    </p:anim>
                                    <p:animEffect transition="in" filter="fade">
                                      <p:cBhvr>
                                        <p:cTn id="22" dur="1000"/>
                                        <p:tgtEl>
                                          <p:spTgt spid="84994"/>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68611"/>
                                        </p:tgtEl>
                                        <p:attrNameLst>
                                          <p:attrName>style.visibility</p:attrName>
                                        </p:attrNameLst>
                                      </p:cBhvr>
                                      <p:to>
                                        <p:strVal val="visible"/>
                                      </p:to>
                                    </p:set>
                                    <p:anim calcmode="lin" valueType="num">
                                      <p:cBhvr>
                                        <p:cTn id="25" dur="1000" fill="hold"/>
                                        <p:tgtEl>
                                          <p:spTgt spid="686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68611"/>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68611"/>
                                        </p:tgtEl>
                                        <p:attrNameLst>
                                          <p:attrName>ppt_y</p:attrName>
                                        </p:attrNameLst>
                                      </p:cBhvr>
                                      <p:tavLst>
                                        <p:tav tm="0">
                                          <p:val>
                                            <p:strVal val="#ppt_y"/>
                                          </p:val>
                                        </p:tav>
                                        <p:tav tm="100000">
                                          <p:val>
                                            <p:strVal val="#ppt_y"/>
                                          </p:val>
                                        </p:tav>
                                      </p:tavLst>
                                    </p:anim>
                                    <p:animEffect transition="in" filter="fade">
                                      <p:cBhvr>
                                        <p:cTn id="28" dur="1000"/>
                                        <p:tgtEl>
                                          <p:spTgt spid="6861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68610"/>
                                        </p:tgtEl>
                                      </p:cBhvr>
                                    </p:animEffect>
                                    <p:anim calcmode="lin" valueType="num">
                                      <p:cBhvr>
                                        <p:cTn id="33" dur="1000"/>
                                        <p:tgtEl>
                                          <p:spTgt spid="68610"/>
                                        </p:tgtEl>
                                        <p:attrNameLst>
                                          <p:attrName>ppt_x</p:attrName>
                                        </p:attrNameLst>
                                      </p:cBhvr>
                                      <p:tavLst>
                                        <p:tav tm="0">
                                          <p:val>
                                            <p:strVal val="ppt_x"/>
                                          </p:val>
                                        </p:tav>
                                        <p:tav tm="100000">
                                          <p:val>
                                            <p:strVal val="ppt_x"/>
                                          </p:val>
                                        </p:tav>
                                      </p:tavLst>
                                    </p:anim>
                                    <p:anim calcmode="lin" valueType="num">
                                      <p:cBhvr>
                                        <p:cTn id="34" dur="100" decel="100000"/>
                                        <p:tgtEl>
                                          <p:spTgt spid="68610"/>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8610"/>
                                        </p:tgtEl>
                                        <p:attrNameLst>
                                          <p:attrName>ppt_y</p:attrName>
                                        </p:attrNameLst>
                                      </p:cBhvr>
                                      <p:tavLst>
                                        <p:tav tm="0">
                                          <p:val>
                                            <p:strVal val="ppt_y"/>
                                          </p:val>
                                        </p:tav>
                                        <p:tav tm="100000">
                                          <p:val>
                                            <p:strVal val="ppt_y+1"/>
                                          </p:val>
                                        </p:tav>
                                      </p:tavLst>
                                    </p:anim>
                                    <p:set>
                                      <p:cBhvr>
                                        <p:cTn id="36" dur="1" fill="hold">
                                          <p:stCondLst>
                                            <p:cond delay="999"/>
                                          </p:stCondLst>
                                        </p:cTn>
                                        <p:tgtEl>
                                          <p:spTgt spid="68610"/>
                                        </p:tgtEl>
                                        <p:attrNameLst>
                                          <p:attrName>style.visibility</p:attrName>
                                        </p:attrNameLst>
                                      </p:cBhvr>
                                      <p:to>
                                        <p:strVal val="hidden"/>
                                      </p:to>
                                    </p:set>
                                  </p:childTnLst>
                                </p:cTn>
                              </p:par>
                              <p:par>
                                <p:cTn id="37" presetID="37" presetClass="exit" presetSubtype="0" fill="hold" grpId="1" nodeType="withEffect">
                                  <p:stCondLst>
                                    <p:cond delay="0"/>
                                  </p:stCondLst>
                                  <p:childTnLst>
                                    <p:animEffect transition="out" filter="fade">
                                      <p:cBhvr>
                                        <p:cTn id="38" dur="1000"/>
                                        <p:tgtEl>
                                          <p:spTgt spid="68612"/>
                                        </p:tgtEl>
                                      </p:cBhvr>
                                    </p:animEffect>
                                    <p:anim calcmode="lin" valueType="num">
                                      <p:cBhvr>
                                        <p:cTn id="39" dur="1000"/>
                                        <p:tgtEl>
                                          <p:spTgt spid="68612"/>
                                        </p:tgtEl>
                                        <p:attrNameLst>
                                          <p:attrName>ppt_x</p:attrName>
                                        </p:attrNameLst>
                                      </p:cBhvr>
                                      <p:tavLst>
                                        <p:tav tm="0">
                                          <p:val>
                                            <p:strVal val="ppt_x"/>
                                          </p:val>
                                        </p:tav>
                                        <p:tav tm="100000">
                                          <p:val>
                                            <p:strVal val="ppt_x"/>
                                          </p:val>
                                        </p:tav>
                                      </p:tavLst>
                                    </p:anim>
                                    <p:anim calcmode="lin" valueType="num">
                                      <p:cBhvr>
                                        <p:cTn id="40" dur="100" decel="100000"/>
                                        <p:tgtEl>
                                          <p:spTgt spid="68612"/>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68612"/>
                                        </p:tgtEl>
                                        <p:attrNameLst>
                                          <p:attrName>ppt_y</p:attrName>
                                        </p:attrNameLst>
                                      </p:cBhvr>
                                      <p:tavLst>
                                        <p:tav tm="0">
                                          <p:val>
                                            <p:strVal val="ppt_y"/>
                                          </p:val>
                                        </p:tav>
                                        <p:tav tm="100000">
                                          <p:val>
                                            <p:strVal val="ppt_y+1"/>
                                          </p:val>
                                        </p:tav>
                                      </p:tavLst>
                                    </p:anim>
                                    <p:set>
                                      <p:cBhvr>
                                        <p:cTn id="42" dur="1" fill="hold">
                                          <p:stCondLst>
                                            <p:cond delay="999"/>
                                          </p:stCondLst>
                                        </p:cTn>
                                        <p:tgtEl>
                                          <p:spTgt spid="68612"/>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84994"/>
                                        </p:tgtEl>
                                      </p:cBhvr>
                                    </p:animEffect>
                                    <p:anim calcmode="lin" valueType="num">
                                      <p:cBhvr>
                                        <p:cTn id="45" dur="1000"/>
                                        <p:tgtEl>
                                          <p:spTgt spid="84994"/>
                                        </p:tgtEl>
                                        <p:attrNameLst>
                                          <p:attrName>ppt_x</p:attrName>
                                        </p:attrNameLst>
                                      </p:cBhvr>
                                      <p:tavLst>
                                        <p:tav tm="0">
                                          <p:val>
                                            <p:strVal val="ppt_x"/>
                                          </p:val>
                                        </p:tav>
                                        <p:tav tm="100000">
                                          <p:val>
                                            <p:strVal val="ppt_x"/>
                                          </p:val>
                                        </p:tav>
                                      </p:tavLst>
                                    </p:anim>
                                    <p:anim calcmode="lin" valueType="num">
                                      <p:cBhvr>
                                        <p:cTn id="46" dur="100" decel="100000"/>
                                        <p:tgtEl>
                                          <p:spTgt spid="84994"/>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84994"/>
                                        </p:tgtEl>
                                        <p:attrNameLst>
                                          <p:attrName>ppt_y</p:attrName>
                                        </p:attrNameLst>
                                      </p:cBhvr>
                                      <p:tavLst>
                                        <p:tav tm="0">
                                          <p:val>
                                            <p:strVal val="ppt_y"/>
                                          </p:val>
                                        </p:tav>
                                        <p:tav tm="100000">
                                          <p:val>
                                            <p:strVal val="ppt_y+1"/>
                                          </p:val>
                                        </p:tav>
                                      </p:tavLst>
                                    </p:anim>
                                    <p:set>
                                      <p:cBhvr>
                                        <p:cTn id="48" dur="1" fill="hold">
                                          <p:stCondLst>
                                            <p:cond delay="999"/>
                                          </p:stCondLst>
                                        </p:cTn>
                                        <p:tgtEl>
                                          <p:spTgt spid="84994"/>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8611"/>
                                        </p:tgtEl>
                                      </p:cBhvr>
                                    </p:animEffect>
                                    <p:anim calcmode="lin" valueType="num">
                                      <p:cBhvr>
                                        <p:cTn id="51" dur="1000"/>
                                        <p:tgtEl>
                                          <p:spTgt spid="68611"/>
                                        </p:tgtEl>
                                        <p:attrNameLst>
                                          <p:attrName>ppt_x</p:attrName>
                                        </p:attrNameLst>
                                      </p:cBhvr>
                                      <p:tavLst>
                                        <p:tav tm="0">
                                          <p:val>
                                            <p:strVal val="ppt_x"/>
                                          </p:val>
                                        </p:tav>
                                        <p:tav tm="100000">
                                          <p:val>
                                            <p:strVal val="ppt_x"/>
                                          </p:val>
                                        </p:tav>
                                      </p:tavLst>
                                    </p:anim>
                                    <p:anim calcmode="lin" valueType="num">
                                      <p:cBhvr>
                                        <p:cTn id="52" dur="100" decel="100000"/>
                                        <p:tgtEl>
                                          <p:spTgt spid="68611"/>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8611"/>
                                        </p:tgtEl>
                                        <p:attrNameLst>
                                          <p:attrName>ppt_y</p:attrName>
                                        </p:attrNameLst>
                                      </p:cBhvr>
                                      <p:tavLst>
                                        <p:tav tm="0">
                                          <p:val>
                                            <p:strVal val="ppt_y"/>
                                          </p:val>
                                        </p:tav>
                                        <p:tav tm="100000">
                                          <p:val>
                                            <p:strVal val="ppt_y+1"/>
                                          </p:val>
                                        </p:tav>
                                      </p:tavLst>
                                    </p:anim>
                                    <p:set>
                                      <p:cBhvr>
                                        <p:cTn id="54" dur="1" fill="hold">
                                          <p:stCondLst>
                                            <p:cond delay="999"/>
                                          </p:stCondLst>
                                        </p:cTn>
                                        <p:tgtEl>
                                          <p:spTgt spid="68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68611" grpId="0"/>
      <p:bldP spid="68611" grpId="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i="1" smtClean="0"/>
              <a:t>The Jungle</a:t>
            </a:r>
          </a:p>
        </p:txBody>
      </p:sp>
      <p:sp>
        <p:nvSpPr>
          <p:cNvPr id="147459" name="Content Placeholder 2"/>
          <p:cNvSpPr>
            <a:spLocks noGrp="1"/>
          </p:cNvSpPr>
          <p:nvPr>
            <p:ph type="body" sz="half" idx="1"/>
          </p:nvPr>
        </p:nvSpPr>
        <p:spPr/>
        <p:txBody>
          <a:bodyPr/>
          <a:lstStyle/>
          <a:p>
            <a:pPr eaLnBrk="1" hangingPunct="1"/>
            <a:r>
              <a:rPr lang="en-US" sz="2800" smtClean="0"/>
              <a:t>Leads to </a:t>
            </a:r>
          </a:p>
          <a:p>
            <a:pPr lvl="1" eaLnBrk="1" hangingPunct="1"/>
            <a:r>
              <a:rPr lang="en-US" smtClean="0"/>
              <a:t>Meat Inspection Act</a:t>
            </a:r>
          </a:p>
          <a:p>
            <a:pPr lvl="1" eaLnBrk="1" hangingPunct="1"/>
            <a:r>
              <a:rPr lang="en-US" smtClean="0"/>
              <a:t>Pure Food &amp; Drug Act</a:t>
            </a:r>
          </a:p>
        </p:txBody>
      </p:sp>
      <p:sp>
        <p:nvSpPr>
          <p:cNvPr id="147460" name="Rectangle 4"/>
          <p:cNvSpPr>
            <a:spLocks noGrp="1" noChangeArrowheads="1" noTextEdit="1"/>
          </p:cNvSpPr>
          <p:nvPr>
            <p:ph type="chart" sz="half" idx="2"/>
          </p:nvPr>
        </p:nvSpPr>
        <p:spPr/>
      </p:sp>
      <p:pic>
        <p:nvPicPr>
          <p:cNvPr id="147461" name="Picture 2" descr="http://salempress.com/store/images/editorial/jungle.jpg"/>
          <p:cNvPicPr>
            <a:picLocks noChangeAspect="1" noChangeArrowheads="1"/>
          </p:cNvPicPr>
          <p:nvPr/>
        </p:nvPicPr>
        <p:blipFill>
          <a:blip r:embed="rId2" cstate="print"/>
          <a:srcRect/>
          <a:stretch>
            <a:fillRect/>
          </a:stretch>
        </p:blipFill>
        <p:spPr bwMode="auto">
          <a:xfrm>
            <a:off x="5029200" y="381000"/>
            <a:ext cx="3603625" cy="5495925"/>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The Muckrakers</a:t>
            </a:r>
            <a:br>
              <a:rPr lang="en-US" b="1" dirty="0" smtClean="0">
                <a:solidFill>
                  <a:srgbClr val="FFC000"/>
                </a:solidFill>
                <a:effectLst>
                  <a:outerShdw blurRad="38100" dist="38100" dir="2700000" algn="tl">
                    <a:srgbClr val="000000">
                      <a:alpha val="43137"/>
                    </a:srgbClr>
                  </a:outerShdw>
                </a:effectLst>
                <a:latin typeface="Ringbearer" pitchFamily="18" charset="0"/>
              </a:rPr>
            </a:b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4572000" y="2209800"/>
            <a:ext cx="4267200" cy="2743200"/>
          </a:xfrm>
        </p:spPr>
        <p:txBody>
          <a:bodyPr/>
          <a:lstStyle/>
          <a:p>
            <a:pPr eaLnBrk="1" hangingPunct="1">
              <a:defRPr/>
            </a:pPr>
            <a:r>
              <a:rPr lang="en-US" sz="2600" b="1" dirty="0" smtClean="0">
                <a:effectLst>
                  <a:outerShdw blurRad="38100" dist="38100" dir="2700000" algn="tl">
                    <a:srgbClr val="000000">
                      <a:alpha val="43137"/>
                    </a:srgbClr>
                  </a:outerShdw>
                </a:effectLst>
                <a:latin typeface="Arial" pitchFamily="34" charset="0"/>
                <a:cs typeface="Arial" pitchFamily="34" charset="0"/>
              </a:rPr>
              <a:t>Forced Theodore Roosevelt to support the </a:t>
            </a:r>
            <a:r>
              <a:rPr lang="en-US" sz="26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Pure Food and Drug Act</a:t>
            </a:r>
            <a:r>
              <a:rPr lang="en-US" sz="2600" b="1" dirty="0" smtClean="0">
                <a:effectLst>
                  <a:outerShdw blurRad="38100" dist="38100" dir="2700000" algn="tl">
                    <a:srgbClr val="000000">
                      <a:alpha val="43137"/>
                    </a:srgbClr>
                  </a:outerShdw>
                </a:effectLst>
                <a:latin typeface="Arial" pitchFamily="34" charset="0"/>
                <a:cs typeface="Arial" pitchFamily="34" charset="0"/>
              </a:rPr>
              <a:t>.</a:t>
            </a:r>
          </a:p>
          <a:p>
            <a:pPr lvl="1" eaLnBrk="1" hangingPunct="1">
              <a:defRPr/>
            </a:pPr>
            <a:r>
              <a:rPr lang="en-US" sz="2200" b="1" dirty="0" smtClean="0">
                <a:effectLst>
                  <a:outerShdw blurRad="38100" dist="38100" dir="2700000" algn="tl">
                    <a:srgbClr val="000000">
                      <a:alpha val="43137"/>
                    </a:srgbClr>
                  </a:outerShdw>
                </a:effectLst>
                <a:latin typeface="Arial" pitchFamily="34" charset="0"/>
                <a:cs typeface="Arial" pitchFamily="34" charset="0"/>
              </a:rPr>
              <a:t>Placed regulations on the food and drug processing industries.</a:t>
            </a:r>
          </a:p>
        </p:txBody>
      </p:sp>
      <p:sp>
        <p:nvSpPr>
          <p:cNvPr id="68611" name="Text Box 3"/>
          <p:cNvSpPr txBox="1">
            <a:spLocks noChangeArrowheads="1"/>
          </p:cNvSpPr>
          <p:nvPr/>
        </p:nvSpPr>
        <p:spPr bwMode="auto">
          <a:xfrm>
            <a:off x="990600" y="5715000"/>
            <a:ext cx="3581400" cy="430213"/>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Teddy Roosevelt: The Crusader</a:t>
            </a:r>
          </a:p>
          <a:p>
            <a:pPr algn="ctr" eaLnBrk="1" hangingPunct="1"/>
            <a:r>
              <a:rPr lang="en-US" sz="800" smtClean="0">
                <a:solidFill>
                  <a:srgbClr val="FFC000"/>
                </a:solidFill>
                <a:latin typeface="Times New Roman" pitchFamily="18" charset="0"/>
                <a:cs typeface="Times New Roman" pitchFamily="18" charset="0"/>
              </a:rPr>
              <a:t>http://www.uspirg.org/html/consumer/archives/cartoon_tr_sm.jpg</a:t>
            </a:r>
          </a:p>
        </p:txBody>
      </p:sp>
      <p:pic>
        <p:nvPicPr>
          <p:cNvPr id="82946" name="Picture 2" descr="http://www.uspirg.org/html/consumer/archives/cartoon_tr_sm.jpg"/>
          <p:cNvPicPr>
            <a:picLocks noChangeAspect="1" noChangeArrowheads="1"/>
          </p:cNvPicPr>
          <p:nvPr/>
        </p:nvPicPr>
        <p:blipFill>
          <a:blip r:embed="rId3" cstate="print"/>
          <a:srcRect/>
          <a:stretch>
            <a:fillRect/>
          </a:stretch>
        </p:blipFill>
        <p:spPr bwMode="auto">
          <a:xfrm>
            <a:off x="685800" y="1295400"/>
            <a:ext cx="3886200" cy="4422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1000" fill="hold"/>
                                        <p:tgtEl>
                                          <p:spTgt spid="686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68610"/>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68610"/>
                                        </p:tgtEl>
                                        <p:attrNameLst>
                                          <p:attrName>ppt_y</p:attrName>
                                        </p:attrNameLst>
                                      </p:cBhvr>
                                      <p:tavLst>
                                        <p:tav tm="0">
                                          <p:val>
                                            <p:strVal val="#ppt_y"/>
                                          </p:val>
                                        </p:tav>
                                        <p:tav tm="100000">
                                          <p:val>
                                            <p:strVal val="#ppt_y"/>
                                          </p:val>
                                        </p:tav>
                                      </p:tavLst>
                                    </p:anim>
                                    <p:animEffect transition="in" filter="fade">
                                      <p:cBhvr>
                                        <p:cTn id="10" dur="1000"/>
                                        <p:tgtEl>
                                          <p:spTgt spid="68610"/>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68612"/>
                                        </p:tgtEl>
                                        <p:attrNameLst>
                                          <p:attrName>style.visibility</p:attrName>
                                        </p:attrNameLst>
                                      </p:cBhvr>
                                      <p:to>
                                        <p:strVal val="visible"/>
                                      </p:to>
                                    </p:set>
                                    <p:anim calcmode="lin" valueType="num">
                                      <p:cBhvr>
                                        <p:cTn id="13" dur="1000" fill="hold"/>
                                        <p:tgtEl>
                                          <p:spTgt spid="68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68612"/>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68612"/>
                                        </p:tgtEl>
                                        <p:attrNameLst>
                                          <p:attrName>ppt_y</p:attrName>
                                        </p:attrNameLst>
                                      </p:cBhvr>
                                      <p:tavLst>
                                        <p:tav tm="0">
                                          <p:val>
                                            <p:strVal val="#ppt_y"/>
                                          </p:val>
                                        </p:tav>
                                        <p:tav tm="100000">
                                          <p:val>
                                            <p:strVal val="#ppt_y"/>
                                          </p:val>
                                        </p:tav>
                                      </p:tavLst>
                                    </p:anim>
                                    <p:animEffect transition="in" filter="fade">
                                      <p:cBhvr>
                                        <p:cTn id="16" dur="1000"/>
                                        <p:tgtEl>
                                          <p:spTgt spid="68612"/>
                                        </p:tgtEl>
                                      </p:cBhvr>
                                    </p:animEffect>
                                  </p:childTnLst>
                                  <p:subTnLst>
                                    <p:audio>
                                      <p:cMediaNode>
                                        <p:cTn display="0" masterRel="sameClick">
                                          <p:stCondLst>
                                            <p:cond evt="begin" delay="0">
                                              <p:tn val="11"/>
                                            </p:cond>
                                          </p:stCondLst>
                                          <p:endCondLst>
                                            <p:cond evt="onStopAudio" delay="0">
                                              <p:tgtEl>
                                                <p:sldTgt/>
                                              </p:tgtEl>
                                            </p:cond>
                                          </p:endCondLst>
                                        </p:cTn>
                                        <p:tgtEl>
                                          <p:sndTgt r:embed="rId2" name="aOD-- Boomstick.wav"/>
                                        </p:tgtEl>
                                      </p:cMediaNode>
                                    </p:audio>
                                  </p:subTnLst>
                                </p:cTn>
                              </p:par>
                              <p:par>
                                <p:cTn id="17" presetID="48" presetClass="entr" presetSubtype="0" accel="50000" fill="hold" nodeType="withEffect">
                                  <p:stCondLst>
                                    <p:cond delay="0"/>
                                  </p:stCondLst>
                                  <p:childTnLst>
                                    <p:set>
                                      <p:cBhvr>
                                        <p:cTn id="18" dur="1" fill="hold">
                                          <p:stCondLst>
                                            <p:cond delay="0"/>
                                          </p:stCondLst>
                                        </p:cTn>
                                        <p:tgtEl>
                                          <p:spTgt spid="82946"/>
                                        </p:tgtEl>
                                        <p:attrNameLst>
                                          <p:attrName>style.visibility</p:attrName>
                                        </p:attrNameLst>
                                      </p:cBhvr>
                                      <p:to>
                                        <p:strVal val="visible"/>
                                      </p:to>
                                    </p:set>
                                    <p:anim calcmode="lin" valueType="num">
                                      <p:cBhvr>
                                        <p:cTn id="19" dur="1000" fill="hold"/>
                                        <p:tgtEl>
                                          <p:spTgt spid="8294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2946"/>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2946"/>
                                        </p:tgtEl>
                                        <p:attrNameLst>
                                          <p:attrName>ppt_y</p:attrName>
                                        </p:attrNameLst>
                                      </p:cBhvr>
                                      <p:tavLst>
                                        <p:tav tm="0">
                                          <p:val>
                                            <p:strVal val="#ppt_y"/>
                                          </p:val>
                                        </p:tav>
                                        <p:tav tm="100000">
                                          <p:val>
                                            <p:strVal val="#ppt_y"/>
                                          </p:val>
                                        </p:tav>
                                      </p:tavLst>
                                    </p:anim>
                                    <p:animEffect transition="in" filter="fade">
                                      <p:cBhvr>
                                        <p:cTn id="22" dur="1000"/>
                                        <p:tgtEl>
                                          <p:spTgt spid="82946"/>
                                        </p:tgtEl>
                                      </p:cBhvr>
                                    </p:animEffect>
                                  </p:childTnLst>
                                </p:cTn>
                              </p:par>
                              <p:par>
                                <p:cTn id="23" presetID="48" presetClass="entr" presetSubtype="0" accel="50000" fill="hold" grpId="0" nodeType="withEffect">
                                  <p:stCondLst>
                                    <p:cond delay="0"/>
                                  </p:stCondLst>
                                  <p:childTnLst>
                                    <p:set>
                                      <p:cBhvr>
                                        <p:cTn id="24" dur="1" fill="hold">
                                          <p:stCondLst>
                                            <p:cond delay="0"/>
                                          </p:stCondLst>
                                        </p:cTn>
                                        <p:tgtEl>
                                          <p:spTgt spid="68611"/>
                                        </p:tgtEl>
                                        <p:attrNameLst>
                                          <p:attrName>style.visibility</p:attrName>
                                        </p:attrNameLst>
                                      </p:cBhvr>
                                      <p:to>
                                        <p:strVal val="visible"/>
                                      </p:to>
                                    </p:set>
                                    <p:anim calcmode="lin" valueType="num">
                                      <p:cBhvr>
                                        <p:cTn id="25" dur="1000" fill="hold"/>
                                        <p:tgtEl>
                                          <p:spTgt spid="686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68611"/>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68611"/>
                                        </p:tgtEl>
                                        <p:attrNameLst>
                                          <p:attrName>ppt_y</p:attrName>
                                        </p:attrNameLst>
                                      </p:cBhvr>
                                      <p:tavLst>
                                        <p:tav tm="0">
                                          <p:val>
                                            <p:strVal val="#ppt_y"/>
                                          </p:val>
                                        </p:tav>
                                        <p:tav tm="100000">
                                          <p:val>
                                            <p:strVal val="#ppt_y"/>
                                          </p:val>
                                        </p:tav>
                                      </p:tavLst>
                                    </p:anim>
                                    <p:animEffect transition="in" filter="fade">
                                      <p:cBhvr>
                                        <p:cTn id="28" dur="1000"/>
                                        <p:tgtEl>
                                          <p:spTgt spid="68611"/>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xit" presetSubtype="0" fill="hold" grpId="1" nodeType="clickEffect">
                                  <p:stCondLst>
                                    <p:cond delay="0"/>
                                  </p:stCondLst>
                                  <p:childTnLst>
                                    <p:animEffect transition="out" filter="fade">
                                      <p:cBhvr>
                                        <p:cTn id="32" dur="1000"/>
                                        <p:tgtEl>
                                          <p:spTgt spid="68610"/>
                                        </p:tgtEl>
                                      </p:cBhvr>
                                    </p:animEffect>
                                    <p:anim calcmode="lin" valueType="num">
                                      <p:cBhvr>
                                        <p:cTn id="33" dur="1000"/>
                                        <p:tgtEl>
                                          <p:spTgt spid="68610"/>
                                        </p:tgtEl>
                                        <p:attrNameLst>
                                          <p:attrName>ppt_x</p:attrName>
                                        </p:attrNameLst>
                                      </p:cBhvr>
                                      <p:tavLst>
                                        <p:tav tm="0">
                                          <p:val>
                                            <p:strVal val="ppt_x"/>
                                          </p:val>
                                        </p:tav>
                                        <p:tav tm="100000">
                                          <p:val>
                                            <p:strVal val="ppt_x"/>
                                          </p:val>
                                        </p:tav>
                                      </p:tavLst>
                                    </p:anim>
                                    <p:anim calcmode="lin" valueType="num">
                                      <p:cBhvr>
                                        <p:cTn id="34" dur="100" decel="100000"/>
                                        <p:tgtEl>
                                          <p:spTgt spid="68610"/>
                                        </p:tgtEl>
                                        <p:attrNameLst>
                                          <p:attrName>ppt_y</p:attrName>
                                        </p:attrNameLst>
                                      </p:cBhvr>
                                      <p:tavLst>
                                        <p:tav tm="0">
                                          <p:val>
                                            <p:strVal val="ppt_y"/>
                                          </p:val>
                                        </p:tav>
                                        <p:tav tm="100000">
                                          <p:val>
                                            <p:strVal val="ppt_y-.03"/>
                                          </p:val>
                                        </p:tav>
                                      </p:tavLst>
                                    </p:anim>
                                    <p:anim calcmode="lin" valueType="num">
                                      <p:cBhvr>
                                        <p:cTn id="35" dur="900" accel="100000">
                                          <p:stCondLst>
                                            <p:cond delay="100"/>
                                          </p:stCondLst>
                                        </p:cTn>
                                        <p:tgtEl>
                                          <p:spTgt spid="68610"/>
                                        </p:tgtEl>
                                        <p:attrNameLst>
                                          <p:attrName>ppt_y</p:attrName>
                                        </p:attrNameLst>
                                      </p:cBhvr>
                                      <p:tavLst>
                                        <p:tav tm="0">
                                          <p:val>
                                            <p:strVal val="ppt_y"/>
                                          </p:val>
                                        </p:tav>
                                        <p:tav tm="100000">
                                          <p:val>
                                            <p:strVal val="ppt_y+1"/>
                                          </p:val>
                                        </p:tav>
                                      </p:tavLst>
                                    </p:anim>
                                    <p:set>
                                      <p:cBhvr>
                                        <p:cTn id="36" dur="1" fill="hold">
                                          <p:stCondLst>
                                            <p:cond delay="999"/>
                                          </p:stCondLst>
                                        </p:cTn>
                                        <p:tgtEl>
                                          <p:spTgt spid="68610"/>
                                        </p:tgtEl>
                                        <p:attrNameLst>
                                          <p:attrName>style.visibility</p:attrName>
                                        </p:attrNameLst>
                                      </p:cBhvr>
                                      <p:to>
                                        <p:strVal val="hidden"/>
                                      </p:to>
                                    </p:set>
                                  </p:childTnLst>
                                </p:cTn>
                              </p:par>
                              <p:par>
                                <p:cTn id="37" presetID="37" presetClass="exit" presetSubtype="0" fill="hold" grpId="1" nodeType="withEffect">
                                  <p:stCondLst>
                                    <p:cond delay="0"/>
                                  </p:stCondLst>
                                  <p:childTnLst>
                                    <p:animEffect transition="out" filter="fade">
                                      <p:cBhvr>
                                        <p:cTn id="38" dur="1000"/>
                                        <p:tgtEl>
                                          <p:spTgt spid="68612"/>
                                        </p:tgtEl>
                                      </p:cBhvr>
                                    </p:animEffect>
                                    <p:anim calcmode="lin" valueType="num">
                                      <p:cBhvr>
                                        <p:cTn id="39" dur="1000"/>
                                        <p:tgtEl>
                                          <p:spTgt spid="68612"/>
                                        </p:tgtEl>
                                        <p:attrNameLst>
                                          <p:attrName>ppt_x</p:attrName>
                                        </p:attrNameLst>
                                      </p:cBhvr>
                                      <p:tavLst>
                                        <p:tav tm="0">
                                          <p:val>
                                            <p:strVal val="ppt_x"/>
                                          </p:val>
                                        </p:tav>
                                        <p:tav tm="100000">
                                          <p:val>
                                            <p:strVal val="ppt_x"/>
                                          </p:val>
                                        </p:tav>
                                      </p:tavLst>
                                    </p:anim>
                                    <p:anim calcmode="lin" valueType="num">
                                      <p:cBhvr>
                                        <p:cTn id="40" dur="100" decel="100000"/>
                                        <p:tgtEl>
                                          <p:spTgt spid="68612"/>
                                        </p:tgtEl>
                                        <p:attrNameLst>
                                          <p:attrName>ppt_y</p:attrName>
                                        </p:attrNameLst>
                                      </p:cBhvr>
                                      <p:tavLst>
                                        <p:tav tm="0">
                                          <p:val>
                                            <p:strVal val="ppt_y"/>
                                          </p:val>
                                        </p:tav>
                                        <p:tav tm="100000">
                                          <p:val>
                                            <p:strVal val="ppt_y-.03"/>
                                          </p:val>
                                        </p:tav>
                                      </p:tavLst>
                                    </p:anim>
                                    <p:anim calcmode="lin" valueType="num">
                                      <p:cBhvr>
                                        <p:cTn id="41" dur="900" accel="100000">
                                          <p:stCondLst>
                                            <p:cond delay="100"/>
                                          </p:stCondLst>
                                        </p:cTn>
                                        <p:tgtEl>
                                          <p:spTgt spid="68612"/>
                                        </p:tgtEl>
                                        <p:attrNameLst>
                                          <p:attrName>ppt_y</p:attrName>
                                        </p:attrNameLst>
                                      </p:cBhvr>
                                      <p:tavLst>
                                        <p:tav tm="0">
                                          <p:val>
                                            <p:strVal val="ppt_y"/>
                                          </p:val>
                                        </p:tav>
                                        <p:tav tm="100000">
                                          <p:val>
                                            <p:strVal val="ppt_y+1"/>
                                          </p:val>
                                        </p:tav>
                                      </p:tavLst>
                                    </p:anim>
                                    <p:set>
                                      <p:cBhvr>
                                        <p:cTn id="42" dur="1" fill="hold">
                                          <p:stCondLst>
                                            <p:cond delay="999"/>
                                          </p:stCondLst>
                                        </p:cTn>
                                        <p:tgtEl>
                                          <p:spTgt spid="68612"/>
                                        </p:tgtEl>
                                        <p:attrNameLst>
                                          <p:attrName>style.visibility</p:attrName>
                                        </p:attrNameLst>
                                      </p:cBhvr>
                                      <p:to>
                                        <p:strVal val="hidden"/>
                                      </p:to>
                                    </p:set>
                                  </p:childTnLst>
                                </p:cTn>
                              </p:par>
                              <p:par>
                                <p:cTn id="43" presetID="37" presetClass="exit" presetSubtype="0" fill="hold" nodeType="withEffect">
                                  <p:stCondLst>
                                    <p:cond delay="0"/>
                                  </p:stCondLst>
                                  <p:childTnLst>
                                    <p:animEffect transition="out" filter="fade">
                                      <p:cBhvr>
                                        <p:cTn id="44" dur="1000"/>
                                        <p:tgtEl>
                                          <p:spTgt spid="82946"/>
                                        </p:tgtEl>
                                      </p:cBhvr>
                                    </p:animEffect>
                                    <p:anim calcmode="lin" valueType="num">
                                      <p:cBhvr>
                                        <p:cTn id="45" dur="1000"/>
                                        <p:tgtEl>
                                          <p:spTgt spid="82946"/>
                                        </p:tgtEl>
                                        <p:attrNameLst>
                                          <p:attrName>ppt_x</p:attrName>
                                        </p:attrNameLst>
                                      </p:cBhvr>
                                      <p:tavLst>
                                        <p:tav tm="0">
                                          <p:val>
                                            <p:strVal val="ppt_x"/>
                                          </p:val>
                                        </p:tav>
                                        <p:tav tm="100000">
                                          <p:val>
                                            <p:strVal val="ppt_x"/>
                                          </p:val>
                                        </p:tav>
                                      </p:tavLst>
                                    </p:anim>
                                    <p:anim calcmode="lin" valueType="num">
                                      <p:cBhvr>
                                        <p:cTn id="46" dur="100" decel="100000"/>
                                        <p:tgtEl>
                                          <p:spTgt spid="82946"/>
                                        </p:tgtEl>
                                        <p:attrNameLst>
                                          <p:attrName>ppt_y</p:attrName>
                                        </p:attrNameLst>
                                      </p:cBhvr>
                                      <p:tavLst>
                                        <p:tav tm="0">
                                          <p:val>
                                            <p:strVal val="ppt_y"/>
                                          </p:val>
                                        </p:tav>
                                        <p:tav tm="100000">
                                          <p:val>
                                            <p:strVal val="ppt_y-.03"/>
                                          </p:val>
                                        </p:tav>
                                      </p:tavLst>
                                    </p:anim>
                                    <p:anim calcmode="lin" valueType="num">
                                      <p:cBhvr>
                                        <p:cTn id="47" dur="900" accel="100000">
                                          <p:stCondLst>
                                            <p:cond delay="100"/>
                                          </p:stCondLst>
                                        </p:cTn>
                                        <p:tgtEl>
                                          <p:spTgt spid="82946"/>
                                        </p:tgtEl>
                                        <p:attrNameLst>
                                          <p:attrName>ppt_y</p:attrName>
                                        </p:attrNameLst>
                                      </p:cBhvr>
                                      <p:tavLst>
                                        <p:tav tm="0">
                                          <p:val>
                                            <p:strVal val="ppt_y"/>
                                          </p:val>
                                        </p:tav>
                                        <p:tav tm="100000">
                                          <p:val>
                                            <p:strVal val="ppt_y+1"/>
                                          </p:val>
                                        </p:tav>
                                      </p:tavLst>
                                    </p:anim>
                                    <p:set>
                                      <p:cBhvr>
                                        <p:cTn id="48" dur="1" fill="hold">
                                          <p:stCondLst>
                                            <p:cond delay="999"/>
                                          </p:stCondLst>
                                        </p:cTn>
                                        <p:tgtEl>
                                          <p:spTgt spid="82946"/>
                                        </p:tgtEl>
                                        <p:attrNameLst>
                                          <p:attrName>style.visibility</p:attrName>
                                        </p:attrNameLst>
                                      </p:cBhvr>
                                      <p:to>
                                        <p:strVal val="hidden"/>
                                      </p:to>
                                    </p:set>
                                  </p:childTnLst>
                                </p:cTn>
                              </p:par>
                              <p:par>
                                <p:cTn id="49" presetID="37" presetClass="exit" presetSubtype="0" fill="hold" grpId="1" nodeType="withEffect">
                                  <p:stCondLst>
                                    <p:cond delay="0"/>
                                  </p:stCondLst>
                                  <p:childTnLst>
                                    <p:animEffect transition="out" filter="fade">
                                      <p:cBhvr>
                                        <p:cTn id="50" dur="1000"/>
                                        <p:tgtEl>
                                          <p:spTgt spid="68611"/>
                                        </p:tgtEl>
                                      </p:cBhvr>
                                    </p:animEffect>
                                    <p:anim calcmode="lin" valueType="num">
                                      <p:cBhvr>
                                        <p:cTn id="51" dur="1000"/>
                                        <p:tgtEl>
                                          <p:spTgt spid="68611"/>
                                        </p:tgtEl>
                                        <p:attrNameLst>
                                          <p:attrName>ppt_x</p:attrName>
                                        </p:attrNameLst>
                                      </p:cBhvr>
                                      <p:tavLst>
                                        <p:tav tm="0">
                                          <p:val>
                                            <p:strVal val="ppt_x"/>
                                          </p:val>
                                        </p:tav>
                                        <p:tav tm="100000">
                                          <p:val>
                                            <p:strVal val="ppt_x"/>
                                          </p:val>
                                        </p:tav>
                                      </p:tavLst>
                                    </p:anim>
                                    <p:anim calcmode="lin" valueType="num">
                                      <p:cBhvr>
                                        <p:cTn id="52" dur="100" decel="100000"/>
                                        <p:tgtEl>
                                          <p:spTgt spid="68611"/>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68611"/>
                                        </p:tgtEl>
                                        <p:attrNameLst>
                                          <p:attrName>ppt_y</p:attrName>
                                        </p:attrNameLst>
                                      </p:cBhvr>
                                      <p:tavLst>
                                        <p:tav tm="0">
                                          <p:val>
                                            <p:strVal val="ppt_y"/>
                                          </p:val>
                                        </p:tav>
                                        <p:tav tm="100000">
                                          <p:val>
                                            <p:strVal val="ppt_y+1"/>
                                          </p:val>
                                        </p:tav>
                                      </p:tavLst>
                                    </p:anim>
                                    <p:set>
                                      <p:cBhvr>
                                        <p:cTn id="54" dur="1" fill="hold">
                                          <p:stCondLst>
                                            <p:cond delay="999"/>
                                          </p:stCondLst>
                                        </p:cTn>
                                        <p:tgtEl>
                                          <p:spTgt spid="68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68611" grpId="0"/>
      <p:bldP spid="68611" grpId="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Pork_packing_in_Cincinnati_1873"/>
          <p:cNvPicPr>
            <a:picLocks noChangeAspect="1" noChangeArrowheads="1"/>
          </p:cNvPicPr>
          <p:nvPr/>
        </p:nvPicPr>
        <p:blipFill>
          <a:blip r:embed="rId2" cstate="print"/>
          <a:srcRect/>
          <a:stretch>
            <a:fillRect/>
          </a:stretch>
        </p:blipFill>
        <p:spPr bwMode="auto">
          <a:xfrm>
            <a:off x="0" y="361950"/>
            <a:ext cx="9144000" cy="61912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Progressive Reforms</a:t>
            </a:r>
            <a:br>
              <a:rPr lang="en-US" b="1" dirty="0" smtClean="0">
                <a:solidFill>
                  <a:srgbClr val="FFC000"/>
                </a:solidFill>
                <a:effectLst>
                  <a:outerShdw blurRad="38100" dist="38100" dir="2700000" algn="tl">
                    <a:srgbClr val="000000">
                      <a:alpha val="43137"/>
                    </a:srgbClr>
                  </a:outerShdw>
                </a:effectLst>
                <a:latin typeface="Ringbearer" pitchFamily="18" charset="0"/>
              </a:rPr>
            </a:br>
            <a:r>
              <a:rPr lang="en-US" sz="2300" b="1" dirty="0" smtClean="0">
                <a:solidFill>
                  <a:srgbClr val="FFC000"/>
                </a:solidFill>
                <a:effectLst>
                  <a:outerShdw blurRad="38100" dist="38100" dir="2700000" algn="tl">
                    <a:srgbClr val="000000">
                      <a:alpha val="43137"/>
                    </a:srgbClr>
                  </a:outerShdw>
                </a:effectLst>
                <a:latin typeface="Ringbearer" pitchFamily="18" charset="0"/>
              </a:rPr>
              <a:t>State Government</a:t>
            </a: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3962400" y="1676400"/>
            <a:ext cx="4572000" cy="3962400"/>
          </a:xfrm>
        </p:spPr>
        <p:txBody>
          <a:bodyPr/>
          <a:lstStyle/>
          <a:p>
            <a:pPr eaLnBrk="1" hangingPunct="1">
              <a:defRPr/>
            </a:pPr>
            <a:r>
              <a:rPr lang="en-US" sz="2800" b="1" dirty="0" smtClean="0">
                <a:effectLst>
                  <a:outerShdw blurRad="38100" dist="38100" dir="2700000" algn="tl">
                    <a:srgbClr val="000000">
                      <a:alpha val="43137"/>
                    </a:srgbClr>
                  </a:outerShdw>
                </a:effectLst>
                <a:latin typeface="Arial" pitchFamily="34" charset="0"/>
                <a:cs typeface="Arial" pitchFamily="34" charset="0"/>
              </a:rPr>
              <a:t>Robert </a:t>
            </a:r>
            <a:r>
              <a:rPr lang="en-US" sz="2800" b="1" dirty="0" err="1" smtClean="0">
                <a:effectLst>
                  <a:outerShdw blurRad="38100" dist="38100" dir="2700000" algn="tl">
                    <a:srgbClr val="000000">
                      <a:alpha val="43137"/>
                    </a:srgbClr>
                  </a:outerShdw>
                </a:effectLst>
                <a:latin typeface="Arial" pitchFamily="34" charset="0"/>
                <a:cs typeface="Arial" pitchFamily="34" charset="0"/>
              </a:rPr>
              <a:t>LaFollette</a:t>
            </a:r>
            <a:r>
              <a:rPr lang="en-US" sz="2800" b="1" dirty="0" smtClean="0">
                <a:effectLst>
                  <a:outerShdw blurRad="38100" dist="38100" dir="2700000" algn="tl">
                    <a:srgbClr val="000000">
                      <a:alpha val="43137"/>
                    </a:srgbClr>
                  </a:outerShdw>
                </a:effectLst>
                <a:latin typeface="Arial" pitchFamily="34" charset="0"/>
                <a:cs typeface="Arial" pitchFamily="34" charset="0"/>
              </a:rPr>
              <a:t> and the Wisconsin Idea. </a:t>
            </a:r>
          </a:p>
          <a:p>
            <a:pPr lvl="1" eaLnBrk="1" hangingPunct="1">
              <a:defRPr/>
            </a:pPr>
            <a:r>
              <a:rPr lang="en-US" sz="2400" b="1" dirty="0" smtClean="0">
                <a:effectLst>
                  <a:outerShdw blurRad="38100" dist="38100" dir="2700000" algn="tl">
                    <a:srgbClr val="000000">
                      <a:alpha val="43137"/>
                    </a:srgbClr>
                  </a:outerShdw>
                </a:effectLst>
                <a:latin typeface="Arial" pitchFamily="34" charset="0"/>
                <a:cs typeface="Arial" pitchFamily="34" charset="0"/>
              </a:rPr>
              <a:t>Pushed for the direct primary.</a:t>
            </a:r>
          </a:p>
          <a:p>
            <a:pPr lvl="1" eaLnBrk="1" hangingPunct="1">
              <a:defRPr/>
            </a:pPr>
            <a:r>
              <a:rPr lang="en-US" sz="2400" b="1" dirty="0" smtClean="0">
                <a:effectLst>
                  <a:outerShdw blurRad="38100" dist="38100" dir="2700000" algn="tl">
                    <a:srgbClr val="000000">
                      <a:alpha val="43137"/>
                    </a:srgbClr>
                  </a:outerShdw>
                </a:effectLst>
                <a:latin typeface="Arial" pitchFamily="34" charset="0"/>
                <a:cs typeface="Arial" pitchFamily="34" charset="0"/>
              </a:rPr>
              <a:t>Urged the state legislature to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increase taxes</a:t>
            </a:r>
            <a:r>
              <a:rPr lang="en-US" sz="2400" b="1" dirty="0" smtClean="0">
                <a:effectLst>
                  <a:outerShdw blurRad="38100" dist="38100" dir="2700000" algn="tl">
                    <a:srgbClr val="000000">
                      <a:alpha val="43137"/>
                    </a:srgbClr>
                  </a:outerShdw>
                </a:effectLst>
                <a:latin typeface="Arial" pitchFamily="34" charset="0"/>
                <a:cs typeface="Arial" pitchFamily="34" charset="0"/>
              </a:rPr>
              <a:t> on railroads and the utilities.</a:t>
            </a:r>
          </a:p>
          <a:p>
            <a:pPr lvl="1" eaLnBrk="1" hangingPunct="1">
              <a:defRPr/>
            </a:pPr>
            <a:r>
              <a:rPr lang="en-US" sz="2400" b="1" dirty="0" smtClean="0">
                <a:effectLst>
                  <a:outerShdw blurRad="38100" dist="38100" dir="2700000" algn="tl">
                    <a:srgbClr val="000000">
                      <a:alpha val="43137"/>
                    </a:srgbClr>
                  </a:outerShdw>
                </a:effectLst>
                <a:latin typeface="Arial" pitchFamily="34" charset="0"/>
                <a:cs typeface="Arial" pitchFamily="34" charset="0"/>
              </a:rPr>
              <a:t>Created commissions to regulate companies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in the public interest</a:t>
            </a:r>
            <a:r>
              <a:rPr lang="en-US" sz="2400" b="1" dirty="0" smtClean="0">
                <a:effectLst>
                  <a:outerShdw blurRad="38100" dist="38100" dir="2700000" algn="tl">
                    <a:srgbClr val="000000">
                      <a:alpha val="43137"/>
                    </a:srgbClr>
                  </a:outerShdw>
                </a:effectLst>
                <a:latin typeface="Arial" pitchFamily="34" charset="0"/>
                <a:cs typeface="Arial" pitchFamily="34" charset="0"/>
              </a:rPr>
              <a:t>.”</a:t>
            </a:r>
            <a:endParaRPr lang="en-US" sz="2800" b="1" dirty="0">
              <a:effectLst>
                <a:outerShdw blurRad="38100" dist="38100" dir="2700000" algn="tl">
                  <a:srgbClr val="000000">
                    <a:alpha val="43137"/>
                  </a:srgbClr>
                </a:outerShdw>
              </a:effectLst>
              <a:latin typeface="Arial" pitchFamily="34" charset="0"/>
              <a:cs typeface="Arial" pitchFamily="34" charset="0"/>
            </a:endParaRPr>
          </a:p>
        </p:txBody>
      </p:sp>
      <p:sp>
        <p:nvSpPr>
          <p:cNvPr id="20484" name="Text Box 3"/>
          <p:cNvSpPr txBox="1">
            <a:spLocks noChangeArrowheads="1"/>
          </p:cNvSpPr>
          <p:nvPr/>
        </p:nvSpPr>
        <p:spPr bwMode="auto">
          <a:xfrm>
            <a:off x="685800" y="5105400"/>
            <a:ext cx="3200400" cy="554038"/>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Robert La Follette</a:t>
            </a:r>
          </a:p>
          <a:p>
            <a:pPr algn="ctr" eaLnBrk="1" hangingPunct="1"/>
            <a:r>
              <a:rPr lang="en-US" sz="800" smtClean="0">
                <a:solidFill>
                  <a:srgbClr val="FFC000"/>
                </a:solidFill>
                <a:latin typeface="Times New Roman" pitchFamily="18" charset="0"/>
                <a:cs typeface="Times New Roman" pitchFamily="18" charset="0"/>
              </a:rPr>
              <a:t>http://www.senate.gov/artandhistory/history/resources/graphic/medium/LaFolletteCar.jpg</a:t>
            </a:r>
          </a:p>
        </p:txBody>
      </p:sp>
      <p:pic>
        <p:nvPicPr>
          <p:cNvPr id="50178" name="Picture 2" descr="http://www.senate.gov/artandhistory/history/resources/graphic/medium/LaFolletteCar.jpg"/>
          <p:cNvPicPr>
            <a:picLocks noChangeAspect="1" noChangeArrowheads="1"/>
          </p:cNvPicPr>
          <p:nvPr/>
        </p:nvPicPr>
        <p:blipFill>
          <a:blip r:embed="rId3" cstate="print"/>
          <a:srcRect/>
          <a:stretch>
            <a:fillRect/>
          </a:stretch>
        </p:blipFill>
        <p:spPr bwMode="auto">
          <a:xfrm>
            <a:off x="533400" y="2228850"/>
            <a:ext cx="3784600" cy="2876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800" decel="100000"/>
                                        <p:tgtEl>
                                          <p:spTgt spid="68610"/>
                                        </p:tgtEl>
                                      </p:cBhvr>
                                    </p:animEffect>
                                    <p:anim calcmode="lin" valueType="num">
                                      <p:cBhvr>
                                        <p:cTn id="8" dur="800" decel="100000" fill="hold"/>
                                        <p:tgtEl>
                                          <p:spTgt spid="68610"/>
                                        </p:tgtEl>
                                        <p:attrNameLst>
                                          <p:attrName>style.rotation</p:attrName>
                                        </p:attrNameLst>
                                      </p:cBhvr>
                                      <p:tavLst>
                                        <p:tav tm="0">
                                          <p:val>
                                            <p:fltVal val="-90"/>
                                          </p:val>
                                        </p:tav>
                                        <p:tav tm="100000">
                                          <p:val>
                                            <p:fltVal val="0"/>
                                          </p:val>
                                        </p:tav>
                                      </p:tavLst>
                                    </p:anim>
                                    <p:anim calcmode="lin" valueType="num">
                                      <p:cBhvr>
                                        <p:cTn id="9" dur="800" decel="100000" fill="hold"/>
                                        <p:tgtEl>
                                          <p:spTgt spid="68610"/>
                                        </p:tgtEl>
                                        <p:attrNameLst>
                                          <p:attrName>ppt_x</p:attrName>
                                        </p:attrNameLst>
                                      </p:cBhvr>
                                      <p:tavLst>
                                        <p:tav tm="0">
                                          <p:val>
                                            <p:strVal val="#ppt_x+0.4"/>
                                          </p:val>
                                        </p:tav>
                                        <p:tav tm="100000">
                                          <p:val>
                                            <p:strVal val="#ppt_x-0.05"/>
                                          </p:val>
                                        </p:tav>
                                      </p:tavLst>
                                    </p:anim>
                                    <p:anim calcmode="lin" valueType="num">
                                      <p:cBhvr>
                                        <p:cTn id="10" dur="800" decel="100000" fill="hold"/>
                                        <p:tgtEl>
                                          <p:spTgt spid="686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86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861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8612"/>
                                        </p:tgtEl>
                                        <p:attrNameLst>
                                          <p:attrName>style.visibility</p:attrName>
                                        </p:attrNameLst>
                                      </p:cBhvr>
                                      <p:to>
                                        <p:strVal val="visible"/>
                                      </p:to>
                                    </p:set>
                                    <p:animEffect transition="in" filter="fade">
                                      <p:cBhvr>
                                        <p:cTn id="15" dur="800" decel="100000"/>
                                        <p:tgtEl>
                                          <p:spTgt spid="68612"/>
                                        </p:tgtEl>
                                      </p:cBhvr>
                                    </p:animEffect>
                                    <p:anim calcmode="lin" valueType="num">
                                      <p:cBhvr>
                                        <p:cTn id="16" dur="800" decel="100000" fill="hold"/>
                                        <p:tgtEl>
                                          <p:spTgt spid="68612"/>
                                        </p:tgtEl>
                                        <p:attrNameLst>
                                          <p:attrName>style.rotation</p:attrName>
                                        </p:attrNameLst>
                                      </p:cBhvr>
                                      <p:tavLst>
                                        <p:tav tm="0">
                                          <p:val>
                                            <p:fltVal val="-90"/>
                                          </p:val>
                                        </p:tav>
                                        <p:tav tm="100000">
                                          <p:val>
                                            <p:fltVal val="0"/>
                                          </p:val>
                                        </p:tav>
                                      </p:tavLst>
                                    </p:anim>
                                    <p:anim calcmode="lin" valueType="num">
                                      <p:cBhvr>
                                        <p:cTn id="17" dur="800" decel="100000" fill="hold"/>
                                        <p:tgtEl>
                                          <p:spTgt spid="68612"/>
                                        </p:tgtEl>
                                        <p:attrNameLst>
                                          <p:attrName>ppt_x</p:attrName>
                                        </p:attrNameLst>
                                      </p:cBhvr>
                                      <p:tavLst>
                                        <p:tav tm="0">
                                          <p:val>
                                            <p:strVal val="#ppt_x+0.4"/>
                                          </p:val>
                                        </p:tav>
                                        <p:tav tm="100000">
                                          <p:val>
                                            <p:strVal val="#ppt_x-0.05"/>
                                          </p:val>
                                        </p:tav>
                                      </p:tavLst>
                                    </p:anim>
                                    <p:anim calcmode="lin" valueType="num">
                                      <p:cBhvr>
                                        <p:cTn id="18" dur="800" decel="100000" fill="hold"/>
                                        <p:tgtEl>
                                          <p:spTgt spid="686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86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861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rcher-- Take.wav"/>
                                        </p:tgtEl>
                                      </p:cMediaNode>
                                    </p:audio>
                                  </p:subTnLst>
                                </p:cTn>
                              </p:par>
                              <p:par>
                                <p:cTn id="21" presetID="30" presetClass="entr" presetSubtype="0" fill="hold" nodeType="withEffect">
                                  <p:stCondLst>
                                    <p:cond delay="0"/>
                                  </p:stCondLst>
                                  <p:childTnLst>
                                    <p:set>
                                      <p:cBhvr>
                                        <p:cTn id="22" dur="1" fill="hold">
                                          <p:stCondLst>
                                            <p:cond delay="0"/>
                                          </p:stCondLst>
                                        </p:cTn>
                                        <p:tgtEl>
                                          <p:spTgt spid="50178"/>
                                        </p:tgtEl>
                                        <p:attrNameLst>
                                          <p:attrName>style.visibility</p:attrName>
                                        </p:attrNameLst>
                                      </p:cBhvr>
                                      <p:to>
                                        <p:strVal val="visible"/>
                                      </p:to>
                                    </p:set>
                                    <p:animEffect transition="in" filter="fade">
                                      <p:cBhvr>
                                        <p:cTn id="23" dur="800" decel="100000"/>
                                        <p:tgtEl>
                                          <p:spTgt spid="50178"/>
                                        </p:tgtEl>
                                      </p:cBhvr>
                                    </p:animEffect>
                                    <p:anim calcmode="lin" valueType="num">
                                      <p:cBhvr>
                                        <p:cTn id="24" dur="800" decel="100000" fill="hold"/>
                                        <p:tgtEl>
                                          <p:spTgt spid="50178"/>
                                        </p:tgtEl>
                                        <p:attrNameLst>
                                          <p:attrName>style.rotation</p:attrName>
                                        </p:attrNameLst>
                                      </p:cBhvr>
                                      <p:tavLst>
                                        <p:tav tm="0">
                                          <p:val>
                                            <p:fltVal val="-90"/>
                                          </p:val>
                                        </p:tav>
                                        <p:tav tm="100000">
                                          <p:val>
                                            <p:fltVal val="0"/>
                                          </p:val>
                                        </p:tav>
                                      </p:tavLst>
                                    </p:anim>
                                    <p:anim calcmode="lin" valueType="num">
                                      <p:cBhvr>
                                        <p:cTn id="25" dur="800" decel="100000" fill="hold"/>
                                        <p:tgtEl>
                                          <p:spTgt spid="50178"/>
                                        </p:tgtEl>
                                        <p:attrNameLst>
                                          <p:attrName>ppt_x</p:attrName>
                                        </p:attrNameLst>
                                      </p:cBhvr>
                                      <p:tavLst>
                                        <p:tav tm="0">
                                          <p:val>
                                            <p:strVal val="#ppt_x+0.4"/>
                                          </p:val>
                                        </p:tav>
                                        <p:tav tm="100000">
                                          <p:val>
                                            <p:strVal val="#ppt_x-0.05"/>
                                          </p:val>
                                        </p:tav>
                                      </p:tavLst>
                                    </p:anim>
                                    <p:anim calcmode="lin" valueType="num">
                                      <p:cBhvr>
                                        <p:cTn id="26" dur="800" decel="100000" fill="hold"/>
                                        <p:tgtEl>
                                          <p:spTgt spid="5017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017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0178"/>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800" decel="100000"/>
                                        <p:tgtEl>
                                          <p:spTgt spid="20484"/>
                                        </p:tgtEl>
                                      </p:cBhvr>
                                    </p:animEffect>
                                    <p:anim calcmode="lin" valueType="num">
                                      <p:cBhvr>
                                        <p:cTn id="32" dur="800" decel="100000" fill="hold"/>
                                        <p:tgtEl>
                                          <p:spTgt spid="20484"/>
                                        </p:tgtEl>
                                        <p:attrNameLst>
                                          <p:attrName>style.rotation</p:attrName>
                                        </p:attrNameLst>
                                      </p:cBhvr>
                                      <p:tavLst>
                                        <p:tav tm="0">
                                          <p:val>
                                            <p:fltVal val="-90"/>
                                          </p:val>
                                        </p:tav>
                                        <p:tav tm="100000">
                                          <p:val>
                                            <p:fltVal val="0"/>
                                          </p:val>
                                        </p:tav>
                                      </p:tavLst>
                                    </p:anim>
                                    <p:anim calcmode="lin" valueType="num">
                                      <p:cBhvr>
                                        <p:cTn id="33" dur="800" decel="100000" fill="hold"/>
                                        <p:tgtEl>
                                          <p:spTgt spid="20484"/>
                                        </p:tgtEl>
                                        <p:attrNameLst>
                                          <p:attrName>ppt_x</p:attrName>
                                        </p:attrNameLst>
                                      </p:cBhvr>
                                      <p:tavLst>
                                        <p:tav tm="0">
                                          <p:val>
                                            <p:strVal val="#ppt_x+0.4"/>
                                          </p:val>
                                        </p:tav>
                                        <p:tav tm="100000">
                                          <p:val>
                                            <p:strVal val="#ppt_x-0.05"/>
                                          </p:val>
                                        </p:tav>
                                      </p:tavLst>
                                    </p:anim>
                                    <p:anim calcmode="lin" valueType="num">
                                      <p:cBhvr>
                                        <p:cTn id="34" dur="800" decel="100000" fill="hold"/>
                                        <p:tgtEl>
                                          <p:spTgt spid="2048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48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484"/>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xit" presetSubtype="0" fill="hold" grpId="1" nodeType="clickEffect">
                                  <p:stCondLst>
                                    <p:cond delay="0"/>
                                  </p:stCondLst>
                                  <p:childTnLst>
                                    <p:animEffect transition="out" filter="fade">
                                      <p:cBhvr>
                                        <p:cTn id="40" dur="800" accel="100000">
                                          <p:stCondLst>
                                            <p:cond delay="200"/>
                                          </p:stCondLst>
                                        </p:cTn>
                                        <p:tgtEl>
                                          <p:spTgt spid="68610"/>
                                        </p:tgtEl>
                                      </p:cBhvr>
                                    </p:animEffect>
                                    <p:anim calcmode="lin" valueType="num">
                                      <p:cBhvr>
                                        <p:cTn id="41" dur="800" accel="100000">
                                          <p:stCondLst>
                                            <p:cond delay="200"/>
                                          </p:stCondLst>
                                        </p:cTn>
                                        <p:tgtEl>
                                          <p:spTgt spid="68610"/>
                                        </p:tgtEl>
                                        <p:attrNameLst>
                                          <p:attrName>style.rotation</p:attrName>
                                        </p:attrNameLst>
                                      </p:cBhvr>
                                      <p:tavLst>
                                        <p:tav tm="0">
                                          <p:val>
                                            <p:fltVal val="0"/>
                                          </p:val>
                                        </p:tav>
                                        <p:tav tm="100000">
                                          <p:val>
                                            <p:fltVal val="-90"/>
                                          </p:val>
                                        </p:tav>
                                      </p:tavLst>
                                    </p:anim>
                                    <p:anim calcmode="lin" valueType="num">
                                      <p:cBhvr>
                                        <p:cTn id="42" dur="200" decel="100000"/>
                                        <p:tgtEl>
                                          <p:spTgt spid="68610"/>
                                        </p:tgtEl>
                                        <p:attrNameLst>
                                          <p:attrName>ppt_x</p:attrName>
                                        </p:attrNameLst>
                                      </p:cBhvr>
                                      <p:tavLst>
                                        <p:tav tm="0">
                                          <p:val>
                                            <p:strVal val="ppt_x"/>
                                          </p:val>
                                        </p:tav>
                                        <p:tav tm="100000">
                                          <p:val>
                                            <p:strVal val="ppt_x-0.05"/>
                                          </p:val>
                                        </p:tav>
                                      </p:tavLst>
                                    </p:anim>
                                    <p:anim calcmode="lin" valueType="num">
                                      <p:cBhvr>
                                        <p:cTn id="43" dur="200" decel="100000"/>
                                        <p:tgtEl>
                                          <p:spTgt spid="68610"/>
                                        </p:tgtEl>
                                        <p:attrNameLst>
                                          <p:attrName>ppt_y</p:attrName>
                                        </p:attrNameLst>
                                      </p:cBhvr>
                                      <p:tavLst>
                                        <p:tav tm="0">
                                          <p:val>
                                            <p:strVal val="ppt_y"/>
                                          </p:val>
                                        </p:tav>
                                        <p:tav tm="100000">
                                          <p:val>
                                            <p:strVal val="ppt_y+0.1"/>
                                          </p:val>
                                        </p:tav>
                                      </p:tavLst>
                                    </p:anim>
                                    <p:anim calcmode="lin" valueType="num">
                                      <p:cBhvr>
                                        <p:cTn id="44" dur="800" accel="100000">
                                          <p:stCondLst>
                                            <p:cond delay="200"/>
                                          </p:stCondLst>
                                        </p:cTn>
                                        <p:tgtEl>
                                          <p:spTgt spid="68610"/>
                                        </p:tgtEl>
                                        <p:attrNameLst>
                                          <p:attrName>ppt_x</p:attrName>
                                        </p:attrNameLst>
                                      </p:cBhvr>
                                      <p:tavLst>
                                        <p:tav tm="0">
                                          <p:val>
                                            <p:strVal val="ppt_x"/>
                                          </p:val>
                                        </p:tav>
                                        <p:tav tm="100000">
                                          <p:val>
                                            <p:strVal val="ppt_x+0.4+0.05"/>
                                          </p:val>
                                        </p:tav>
                                      </p:tavLst>
                                    </p:anim>
                                    <p:anim calcmode="lin" valueType="num">
                                      <p:cBhvr>
                                        <p:cTn id="45" dur="800" accel="100000">
                                          <p:stCondLst>
                                            <p:cond delay="200"/>
                                          </p:stCondLst>
                                        </p:cTn>
                                        <p:tgtEl>
                                          <p:spTgt spid="68610"/>
                                        </p:tgtEl>
                                        <p:attrNameLst>
                                          <p:attrName>ppt_y</p:attrName>
                                        </p:attrNameLst>
                                      </p:cBhvr>
                                      <p:tavLst>
                                        <p:tav tm="0">
                                          <p:val>
                                            <p:strVal val="ppt_y"/>
                                          </p:val>
                                        </p:tav>
                                        <p:tav tm="100000">
                                          <p:val>
                                            <p:strVal val="ppt_y-0.4-0.1"/>
                                          </p:val>
                                        </p:tav>
                                      </p:tavLst>
                                    </p:anim>
                                    <p:set>
                                      <p:cBhvr>
                                        <p:cTn id="46" dur="1" fill="hold">
                                          <p:stCondLst>
                                            <p:cond delay="999"/>
                                          </p:stCondLst>
                                        </p:cTn>
                                        <p:tgtEl>
                                          <p:spTgt spid="68610"/>
                                        </p:tgtEl>
                                        <p:attrNameLst>
                                          <p:attrName>style.visibility</p:attrName>
                                        </p:attrNameLst>
                                      </p:cBhvr>
                                      <p:to>
                                        <p:strVal val="hidden"/>
                                      </p:to>
                                    </p:set>
                                  </p:childTnLst>
                                </p:cTn>
                              </p:par>
                              <p:par>
                                <p:cTn id="47" presetID="30" presetClass="exit" presetSubtype="0" fill="hold" grpId="1" nodeType="withEffect">
                                  <p:stCondLst>
                                    <p:cond delay="0"/>
                                  </p:stCondLst>
                                  <p:childTnLst>
                                    <p:animEffect transition="out" filter="fade">
                                      <p:cBhvr>
                                        <p:cTn id="48" dur="800" accel="100000">
                                          <p:stCondLst>
                                            <p:cond delay="200"/>
                                          </p:stCondLst>
                                        </p:cTn>
                                        <p:tgtEl>
                                          <p:spTgt spid="68612"/>
                                        </p:tgtEl>
                                      </p:cBhvr>
                                    </p:animEffect>
                                    <p:anim calcmode="lin" valueType="num">
                                      <p:cBhvr>
                                        <p:cTn id="49" dur="800" accel="100000">
                                          <p:stCondLst>
                                            <p:cond delay="200"/>
                                          </p:stCondLst>
                                        </p:cTn>
                                        <p:tgtEl>
                                          <p:spTgt spid="68612"/>
                                        </p:tgtEl>
                                        <p:attrNameLst>
                                          <p:attrName>style.rotation</p:attrName>
                                        </p:attrNameLst>
                                      </p:cBhvr>
                                      <p:tavLst>
                                        <p:tav tm="0">
                                          <p:val>
                                            <p:fltVal val="0"/>
                                          </p:val>
                                        </p:tav>
                                        <p:tav tm="100000">
                                          <p:val>
                                            <p:fltVal val="-90"/>
                                          </p:val>
                                        </p:tav>
                                      </p:tavLst>
                                    </p:anim>
                                    <p:anim calcmode="lin" valueType="num">
                                      <p:cBhvr>
                                        <p:cTn id="50" dur="200" decel="100000"/>
                                        <p:tgtEl>
                                          <p:spTgt spid="68612"/>
                                        </p:tgtEl>
                                        <p:attrNameLst>
                                          <p:attrName>ppt_x</p:attrName>
                                        </p:attrNameLst>
                                      </p:cBhvr>
                                      <p:tavLst>
                                        <p:tav tm="0">
                                          <p:val>
                                            <p:strVal val="ppt_x"/>
                                          </p:val>
                                        </p:tav>
                                        <p:tav tm="100000">
                                          <p:val>
                                            <p:strVal val="ppt_x-0.05"/>
                                          </p:val>
                                        </p:tav>
                                      </p:tavLst>
                                    </p:anim>
                                    <p:anim calcmode="lin" valueType="num">
                                      <p:cBhvr>
                                        <p:cTn id="51" dur="200" decel="100000"/>
                                        <p:tgtEl>
                                          <p:spTgt spid="68612"/>
                                        </p:tgtEl>
                                        <p:attrNameLst>
                                          <p:attrName>ppt_y</p:attrName>
                                        </p:attrNameLst>
                                      </p:cBhvr>
                                      <p:tavLst>
                                        <p:tav tm="0">
                                          <p:val>
                                            <p:strVal val="ppt_y"/>
                                          </p:val>
                                        </p:tav>
                                        <p:tav tm="100000">
                                          <p:val>
                                            <p:strVal val="ppt_y+0.1"/>
                                          </p:val>
                                        </p:tav>
                                      </p:tavLst>
                                    </p:anim>
                                    <p:anim calcmode="lin" valueType="num">
                                      <p:cBhvr>
                                        <p:cTn id="52" dur="800" accel="100000">
                                          <p:stCondLst>
                                            <p:cond delay="200"/>
                                          </p:stCondLst>
                                        </p:cTn>
                                        <p:tgtEl>
                                          <p:spTgt spid="68612"/>
                                        </p:tgtEl>
                                        <p:attrNameLst>
                                          <p:attrName>ppt_x</p:attrName>
                                        </p:attrNameLst>
                                      </p:cBhvr>
                                      <p:tavLst>
                                        <p:tav tm="0">
                                          <p:val>
                                            <p:strVal val="ppt_x"/>
                                          </p:val>
                                        </p:tav>
                                        <p:tav tm="100000">
                                          <p:val>
                                            <p:strVal val="ppt_x+0.4+0.05"/>
                                          </p:val>
                                        </p:tav>
                                      </p:tavLst>
                                    </p:anim>
                                    <p:anim calcmode="lin" valueType="num">
                                      <p:cBhvr>
                                        <p:cTn id="53" dur="800" accel="100000">
                                          <p:stCondLst>
                                            <p:cond delay="200"/>
                                          </p:stCondLst>
                                        </p:cTn>
                                        <p:tgtEl>
                                          <p:spTgt spid="68612"/>
                                        </p:tgtEl>
                                        <p:attrNameLst>
                                          <p:attrName>ppt_y</p:attrName>
                                        </p:attrNameLst>
                                      </p:cBhvr>
                                      <p:tavLst>
                                        <p:tav tm="0">
                                          <p:val>
                                            <p:strVal val="ppt_y"/>
                                          </p:val>
                                        </p:tav>
                                        <p:tav tm="100000">
                                          <p:val>
                                            <p:strVal val="ppt_y-0.4-0.1"/>
                                          </p:val>
                                        </p:tav>
                                      </p:tavLst>
                                    </p:anim>
                                    <p:set>
                                      <p:cBhvr>
                                        <p:cTn id="54" dur="1" fill="hold">
                                          <p:stCondLst>
                                            <p:cond delay="999"/>
                                          </p:stCondLst>
                                        </p:cTn>
                                        <p:tgtEl>
                                          <p:spTgt spid="68612"/>
                                        </p:tgtEl>
                                        <p:attrNameLst>
                                          <p:attrName>style.visibility</p:attrName>
                                        </p:attrNameLst>
                                      </p:cBhvr>
                                      <p:to>
                                        <p:strVal val="hidden"/>
                                      </p:to>
                                    </p:set>
                                  </p:childTnLst>
                                </p:cTn>
                              </p:par>
                              <p:par>
                                <p:cTn id="55" presetID="30" presetClass="exit" presetSubtype="0" fill="hold" nodeType="withEffect">
                                  <p:stCondLst>
                                    <p:cond delay="0"/>
                                  </p:stCondLst>
                                  <p:childTnLst>
                                    <p:animEffect transition="out" filter="fade">
                                      <p:cBhvr>
                                        <p:cTn id="56" dur="800" accel="100000">
                                          <p:stCondLst>
                                            <p:cond delay="200"/>
                                          </p:stCondLst>
                                        </p:cTn>
                                        <p:tgtEl>
                                          <p:spTgt spid="50178"/>
                                        </p:tgtEl>
                                      </p:cBhvr>
                                    </p:animEffect>
                                    <p:anim calcmode="lin" valueType="num">
                                      <p:cBhvr>
                                        <p:cTn id="57" dur="800" accel="100000">
                                          <p:stCondLst>
                                            <p:cond delay="200"/>
                                          </p:stCondLst>
                                        </p:cTn>
                                        <p:tgtEl>
                                          <p:spTgt spid="50178"/>
                                        </p:tgtEl>
                                        <p:attrNameLst>
                                          <p:attrName>style.rotation</p:attrName>
                                        </p:attrNameLst>
                                      </p:cBhvr>
                                      <p:tavLst>
                                        <p:tav tm="0">
                                          <p:val>
                                            <p:fltVal val="0"/>
                                          </p:val>
                                        </p:tav>
                                        <p:tav tm="100000">
                                          <p:val>
                                            <p:fltVal val="-90"/>
                                          </p:val>
                                        </p:tav>
                                      </p:tavLst>
                                    </p:anim>
                                    <p:anim calcmode="lin" valueType="num">
                                      <p:cBhvr>
                                        <p:cTn id="58" dur="200" decel="100000"/>
                                        <p:tgtEl>
                                          <p:spTgt spid="50178"/>
                                        </p:tgtEl>
                                        <p:attrNameLst>
                                          <p:attrName>ppt_x</p:attrName>
                                        </p:attrNameLst>
                                      </p:cBhvr>
                                      <p:tavLst>
                                        <p:tav tm="0">
                                          <p:val>
                                            <p:strVal val="ppt_x"/>
                                          </p:val>
                                        </p:tav>
                                        <p:tav tm="100000">
                                          <p:val>
                                            <p:strVal val="ppt_x-0.05"/>
                                          </p:val>
                                        </p:tav>
                                      </p:tavLst>
                                    </p:anim>
                                    <p:anim calcmode="lin" valueType="num">
                                      <p:cBhvr>
                                        <p:cTn id="59" dur="200" decel="100000"/>
                                        <p:tgtEl>
                                          <p:spTgt spid="50178"/>
                                        </p:tgtEl>
                                        <p:attrNameLst>
                                          <p:attrName>ppt_y</p:attrName>
                                        </p:attrNameLst>
                                      </p:cBhvr>
                                      <p:tavLst>
                                        <p:tav tm="0">
                                          <p:val>
                                            <p:strVal val="ppt_y"/>
                                          </p:val>
                                        </p:tav>
                                        <p:tav tm="100000">
                                          <p:val>
                                            <p:strVal val="ppt_y+0.1"/>
                                          </p:val>
                                        </p:tav>
                                      </p:tavLst>
                                    </p:anim>
                                    <p:anim calcmode="lin" valueType="num">
                                      <p:cBhvr>
                                        <p:cTn id="60" dur="800" accel="100000">
                                          <p:stCondLst>
                                            <p:cond delay="200"/>
                                          </p:stCondLst>
                                        </p:cTn>
                                        <p:tgtEl>
                                          <p:spTgt spid="50178"/>
                                        </p:tgtEl>
                                        <p:attrNameLst>
                                          <p:attrName>ppt_x</p:attrName>
                                        </p:attrNameLst>
                                      </p:cBhvr>
                                      <p:tavLst>
                                        <p:tav tm="0">
                                          <p:val>
                                            <p:strVal val="ppt_x"/>
                                          </p:val>
                                        </p:tav>
                                        <p:tav tm="100000">
                                          <p:val>
                                            <p:strVal val="ppt_x+0.4+0.05"/>
                                          </p:val>
                                        </p:tav>
                                      </p:tavLst>
                                    </p:anim>
                                    <p:anim calcmode="lin" valueType="num">
                                      <p:cBhvr>
                                        <p:cTn id="61" dur="800" accel="100000">
                                          <p:stCondLst>
                                            <p:cond delay="200"/>
                                          </p:stCondLst>
                                        </p:cTn>
                                        <p:tgtEl>
                                          <p:spTgt spid="50178"/>
                                        </p:tgtEl>
                                        <p:attrNameLst>
                                          <p:attrName>ppt_y</p:attrName>
                                        </p:attrNameLst>
                                      </p:cBhvr>
                                      <p:tavLst>
                                        <p:tav tm="0">
                                          <p:val>
                                            <p:strVal val="ppt_y"/>
                                          </p:val>
                                        </p:tav>
                                        <p:tav tm="100000">
                                          <p:val>
                                            <p:strVal val="ppt_y-0.4-0.1"/>
                                          </p:val>
                                        </p:tav>
                                      </p:tavLst>
                                    </p:anim>
                                    <p:set>
                                      <p:cBhvr>
                                        <p:cTn id="62" dur="1" fill="hold">
                                          <p:stCondLst>
                                            <p:cond delay="999"/>
                                          </p:stCondLst>
                                        </p:cTn>
                                        <p:tgtEl>
                                          <p:spTgt spid="50178"/>
                                        </p:tgtEl>
                                        <p:attrNameLst>
                                          <p:attrName>style.visibility</p:attrName>
                                        </p:attrNameLst>
                                      </p:cBhvr>
                                      <p:to>
                                        <p:strVal val="hidden"/>
                                      </p:to>
                                    </p:set>
                                  </p:childTnLst>
                                </p:cTn>
                              </p:par>
                              <p:par>
                                <p:cTn id="63" presetID="30" presetClass="exit" presetSubtype="0" fill="hold" grpId="1" nodeType="withEffect">
                                  <p:stCondLst>
                                    <p:cond delay="0"/>
                                  </p:stCondLst>
                                  <p:childTnLst>
                                    <p:animEffect transition="out" filter="fade">
                                      <p:cBhvr>
                                        <p:cTn id="64" dur="800" accel="100000">
                                          <p:stCondLst>
                                            <p:cond delay="200"/>
                                          </p:stCondLst>
                                        </p:cTn>
                                        <p:tgtEl>
                                          <p:spTgt spid="20484"/>
                                        </p:tgtEl>
                                      </p:cBhvr>
                                    </p:animEffect>
                                    <p:anim calcmode="lin" valueType="num">
                                      <p:cBhvr>
                                        <p:cTn id="65" dur="800" accel="100000">
                                          <p:stCondLst>
                                            <p:cond delay="200"/>
                                          </p:stCondLst>
                                        </p:cTn>
                                        <p:tgtEl>
                                          <p:spTgt spid="20484"/>
                                        </p:tgtEl>
                                        <p:attrNameLst>
                                          <p:attrName>style.rotation</p:attrName>
                                        </p:attrNameLst>
                                      </p:cBhvr>
                                      <p:tavLst>
                                        <p:tav tm="0">
                                          <p:val>
                                            <p:fltVal val="0"/>
                                          </p:val>
                                        </p:tav>
                                        <p:tav tm="100000">
                                          <p:val>
                                            <p:fltVal val="-90"/>
                                          </p:val>
                                        </p:tav>
                                      </p:tavLst>
                                    </p:anim>
                                    <p:anim calcmode="lin" valueType="num">
                                      <p:cBhvr>
                                        <p:cTn id="66" dur="200" decel="100000"/>
                                        <p:tgtEl>
                                          <p:spTgt spid="20484"/>
                                        </p:tgtEl>
                                        <p:attrNameLst>
                                          <p:attrName>ppt_x</p:attrName>
                                        </p:attrNameLst>
                                      </p:cBhvr>
                                      <p:tavLst>
                                        <p:tav tm="0">
                                          <p:val>
                                            <p:strVal val="ppt_x"/>
                                          </p:val>
                                        </p:tav>
                                        <p:tav tm="100000">
                                          <p:val>
                                            <p:strVal val="ppt_x-0.05"/>
                                          </p:val>
                                        </p:tav>
                                      </p:tavLst>
                                    </p:anim>
                                    <p:anim calcmode="lin" valueType="num">
                                      <p:cBhvr>
                                        <p:cTn id="67" dur="200" decel="100000"/>
                                        <p:tgtEl>
                                          <p:spTgt spid="20484"/>
                                        </p:tgtEl>
                                        <p:attrNameLst>
                                          <p:attrName>ppt_y</p:attrName>
                                        </p:attrNameLst>
                                      </p:cBhvr>
                                      <p:tavLst>
                                        <p:tav tm="0">
                                          <p:val>
                                            <p:strVal val="ppt_y"/>
                                          </p:val>
                                        </p:tav>
                                        <p:tav tm="100000">
                                          <p:val>
                                            <p:strVal val="ppt_y+0.1"/>
                                          </p:val>
                                        </p:tav>
                                      </p:tavLst>
                                    </p:anim>
                                    <p:anim calcmode="lin" valueType="num">
                                      <p:cBhvr>
                                        <p:cTn id="68" dur="800" accel="100000">
                                          <p:stCondLst>
                                            <p:cond delay="200"/>
                                          </p:stCondLst>
                                        </p:cTn>
                                        <p:tgtEl>
                                          <p:spTgt spid="20484"/>
                                        </p:tgtEl>
                                        <p:attrNameLst>
                                          <p:attrName>ppt_x</p:attrName>
                                        </p:attrNameLst>
                                      </p:cBhvr>
                                      <p:tavLst>
                                        <p:tav tm="0">
                                          <p:val>
                                            <p:strVal val="ppt_x"/>
                                          </p:val>
                                        </p:tav>
                                        <p:tav tm="100000">
                                          <p:val>
                                            <p:strVal val="ppt_x+0.4+0.05"/>
                                          </p:val>
                                        </p:tav>
                                      </p:tavLst>
                                    </p:anim>
                                    <p:anim calcmode="lin" valueType="num">
                                      <p:cBhvr>
                                        <p:cTn id="69" dur="800" accel="100000">
                                          <p:stCondLst>
                                            <p:cond delay="200"/>
                                          </p:stCondLst>
                                        </p:cTn>
                                        <p:tgtEl>
                                          <p:spTgt spid="20484"/>
                                        </p:tgtEl>
                                        <p:attrNameLst>
                                          <p:attrName>ppt_y</p:attrName>
                                        </p:attrNameLst>
                                      </p:cBhvr>
                                      <p:tavLst>
                                        <p:tav tm="0">
                                          <p:val>
                                            <p:strVal val="ppt_y"/>
                                          </p:val>
                                        </p:tav>
                                        <p:tav tm="100000">
                                          <p:val>
                                            <p:strVal val="ppt_y-0.4-0.1"/>
                                          </p:val>
                                        </p:tav>
                                      </p:tavLst>
                                    </p:anim>
                                    <p:set>
                                      <p:cBhvr>
                                        <p:cTn id="70" dur="1" fill="hold">
                                          <p:stCondLst>
                                            <p:cond delay="999"/>
                                          </p:stCondLst>
                                        </p:cTn>
                                        <p:tgtEl>
                                          <p:spTgt spid="20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20484" grpId="0"/>
      <p:bldP spid="20484" grpId="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533400"/>
            <a:ext cx="8610600" cy="1066800"/>
          </a:xfrm>
        </p:spPr>
        <p:txBody>
          <a:bodyPr/>
          <a:lstStyle/>
          <a:p>
            <a:pPr eaLnBrk="1" hangingPunct="1">
              <a:defRPr/>
            </a:pPr>
            <a:r>
              <a:rPr lang="en-US" b="1" dirty="0" smtClean="0">
                <a:solidFill>
                  <a:srgbClr val="FFC000"/>
                </a:solidFill>
                <a:effectLst>
                  <a:outerShdw blurRad="38100" dist="38100" dir="2700000" algn="tl">
                    <a:srgbClr val="000000">
                      <a:alpha val="43137"/>
                    </a:srgbClr>
                  </a:outerShdw>
                </a:effectLst>
                <a:latin typeface="Ringbearer" pitchFamily="18" charset="0"/>
              </a:rPr>
              <a:t>Progressive Reforms</a:t>
            </a:r>
            <a:br>
              <a:rPr lang="en-US" b="1" dirty="0" smtClean="0">
                <a:solidFill>
                  <a:srgbClr val="FFC000"/>
                </a:solidFill>
                <a:effectLst>
                  <a:outerShdw blurRad="38100" dist="38100" dir="2700000" algn="tl">
                    <a:srgbClr val="000000">
                      <a:alpha val="43137"/>
                    </a:srgbClr>
                  </a:outerShdw>
                </a:effectLst>
                <a:latin typeface="Ringbearer" pitchFamily="18" charset="0"/>
              </a:rPr>
            </a:br>
            <a:r>
              <a:rPr lang="en-US" sz="2300" b="1" dirty="0" smtClean="0">
                <a:solidFill>
                  <a:srgbClr val="FFC000"/>
                </a:solidFill>
                <a:effectLst>
                  <a:outerShdw blurRad="38100" dist="38100" dir="2700000" algn="tl">
                    <a:srgbClr val="000000">
                      <a:alpha val="43137"/>
                    </a:srgbClr>
                  </a:outerShdw>
                </a:effectLst>
                <a:latin typeface="Ringbearer" pitchFamily="18" charset="0"/>
              </a:rPr>
              <a:t>State Government</a:t>
            </a:r>
            <a:endParaRPr lang="en-US" sz="2300" b="1" u="sng" dirty="0" smtClean="0">
              <a:solidFill>
                <a:srgbClr val="FFC000"/>
              </a:solidFill>
              <a:effectLst>
                <a:outerShdw blurRad="38100" dist="38100" dir="2700000" algn="tl">
                  <a:srgbClr val="000000">
                    <a:alpha val="43137"/>
                  </a:srgbClr>
                </a:outerShdw>
              </a:effectLst>
              <a:latin typeface="Ringbearer" pitchFamily="18" charset="0"/>
            </a:endParaRPr>
          </a:p>
        </p:txBody>
      </p:sp>
      <p:sp>
        <p:nvSpPr>
          <p:cNvPr id="68612" name="Rectangle 4"/>
          <p:cNvSpPr>
            <a:spLocks noGrp="1" noChangeArrowheads="1"/>
          </p:cNvSpPr>
          <p:nvPr>
            <p:ph idx="1"/>
          </p:nvPr>
        </p:nvSpPr>
        <p:spPr>
          <a:xfrm>
            <a:off x="457200" y="2286000"/>
            <a:ext cx="4572000" cy="3200400"/>
          </a:xfrm>
        </p:spPr>
        <p:txBody>
          <a:bodyPr/>
          <a:lstStyle/>
          <a:p>
            <a:pPr eaLnBrk="1" hangingPunct="1">
              <a:defRPr/>
            </a:pPr>
            <a:r>
              <a:rPr lang="en-US" sz="2800" b="1" dirty="0" smtClean="0">
                <a:effectLst>
                  <a:outerShdw blurRad="38100" dist="38100" dir="2700000" algn="tl">
                    <a:srgbClr val="000000">
                      <a:alpha val="43137"/>
                    </a:srgbClr>
                  </a:outerShdw>
                </a:effectLst>
                <a:latin typeface="Arial" pitchFamily="34" charset="0"/>
                <a:cs typeface="Arial" pitchFamily="34" charset="0"/>
              </a:rPr>
              <a:t>Robert </a:t>
            </a:r>
            <a:r>
              <a:rPr lang="en-US" sz="2800" b="1" dirty="0" err="1" smtClean="0">
                <a:effectLst>
                  <a:outerShdw blurRad="38100" dist="38100" dir="2700000" algn="tl">
                    <a:srgbClr val="000000">
                      <a:alpha val="43137"/>
                    </a:srgbClr>
                  </a:outerShdw>
                </a:effectLst>
                <a:latin typeface="Arial" pitchFamily="34" charset="0"/>
                <a:cs typeface="Arial" pitchFamily="34" charset="0"/>
              </a:rPr>
              <a:t>LaFollette</a:t>
            </a:r>
            <a:r>
              <a:rPr lang="en-US" sz="2800" b="1" dirty="0" smtClean="0">
                <a:effectLst>
                  <a:outerShdw blurRad="38100" dist="38100" dir="2700000" algn="tl">
                    <a:srgbClr val="000000">
                      <a:alpha val="43137"/>
                    </a:srgbClr>
                  </a:outerShdw>
                </a:effectLst>
                <a:latin typeface="Arial" pitchFamily="34" charset="0"/>
                <a:cs typeface="Arial" pitchFamily="34" charset="0"/>
              </a:rPr>
              <a:t> and the Wisconsin Idea. </a:t>
            </a:r>
          </a:p>
          <a:p>
            <a:pPr lvl="1" eaLnBrk="1" hangingPunct="1">
              <a:defRPr/>
            </a:pPr>
            <a:r>
              <a:rPr lang="en-US" sz="2400" b="1" dirty="0" smtClean="0">
                <a:effectLst>
                  <a:outerShdw blurRad="38100" dist="38100" dir="2700000" algn="tl">
                    <a:srgbClr val="000000">
                      <a:alpha val="43137"/>
                    </a:srgbClr>
                  </a:outerShdw>
                </a:effectLst>
                <a:latin typeface="Arial" pitchFamily="34" charset="0"/>
                <a:cs typeface="Arial" pitchFamily="34" charset="0"/>
              </a:rPr>
              <a:t>Backed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labor</a:t>
            </a:r>
            <a:r>
              <a:rPr lang="en-US" sz="2400" b="1" dirty="0" smtClean="0">
                <a:effectLst>
                  <a:outerShdw blurRad="38100" dist="38100" dir="2700000" algn="tl">
                    <a:srgbClr val="000000">
                      <a:alpha val="43137"/>
                    </a:srgbClr>
                  </a:outerShdw>
                </a:effectLst>
                <a:latin typeface="Arial" pitchFamily="34" charset="0"/>
                <a:cs typeface="Arial" pitchFamily="34" charset="0"/>
              </a:rPr>
              <a:t> reforms.</a:t>
            </a:r>
          </a:p>
          <a:p>
            <a:pPr lvl="1" eaLnBrk="1" hangingPunct="1">
              <a:buClr>
                <a:schemeClr val="bg1"/>
              </a:buClr>
              <a:defRPr/>
            </a:pP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Conservation</a:t>
            </a:r>
            <a:r>
              <a:rPr lang="en-US" sz="2400" b="1" dirty="0" smtClean="0">
                <a:effectLst>
                  <a:outerShdw blurRad="38100" dist="38100" dir="2700000" algn="tl">
                    <a:srgbClr val="000000">
                      <a:alpha val="43137"/>
                    </a:srgbClr>
                  </a:outerShdw>
                </a:effectLst>
                <a:latin typeface="Arial" pitchFamily="34" charset="0"/>
                <a:cs typeface="Arial" pitchFamily="34" charset="0"/>
              </a:rPr>
              <a:t> of the environment.</a:t>
            </a:r>
          </a:p>
          <a:p>
            <a:pPr lvl="1" eaLnBrk="1" hangingPunct="1">
              <a:buClr>
                <a:schemeClr val="bg1"/>
              </a:buClr>
              <a:defRPr/>
            </a:pP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Limits</a:t>
            </a:r>
            <a:r>
              <a:rPr lang="en-US" sz="2400" b="1" dirty="0" smtClean="0">
                <a:effectLst>
                  <a:outerShdw blurRad="38100" dist="38100" dir="2700000" algn="tl">
                    <a:srgbClr val="000000">
                      <a:alpha val="43137"/>
                    </a:srgbClr>
                  </a:outerShdw>
                </a:effectLst>
                <a:latin typeface="Arial" pitchFamily="34" charset="0"/>
                <a:cs typeface="Arial" pitchFamily="34" charset="0"/>
              </a:rPr>
              <a:t> are placed on </a:t>
            </a:r>
            <a:r>
              <a:rPr lang="en-US" sz="2400" b="1" u="sng"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campaign contributions</a:t>
            </a:r>
            <a:r>
              <a:rPr lang="en-US" sz="2400" b="1" dirty="0" smtClean="0">
                <a:effectLst>
                  <a:outerShdw blurRad="38100" dist="38100" dir="2700000" algn="tl">
                    <a:srgbClr val="000000">
                      <a:alpha val="43137"/>
                    </a:srgbClr>
                  </a:outerShdw>
                </a:effectLst>
                <a:latin typeface="Arial" pitchFamily="34" charset="0"/>
                <a:cs typeface="Arial" pitchFamily="34" charset="0"/>
              </a:rPr>
              <a:t>.</a:t>
            </a:r>
            <a:endParaRPr lang="en-US" sz="2400" b="1" dirty="0">
              <a:effectLst>
                <a:outerShdw blurRad="38100" dist="38100" dir="2700000" algn="tl">
                  <a:srgbClr val="000000">
                    <a:alpha val="43137"/>
                  </a:srgbClr>
                </a:outerShdw>
              </a:effectLst>
              <a:latin typeface="Arial" pitchFamily="34" charset="0"/>
              <a:cs typeface="Arial" pitchFamily="34" charset="0"/>
            </a:endParaRPr>
          </a:p>
        </p:txBody>
      </p:sp>
      <p:sp>
        <p:nvSpPr>
          <p:cNvPr id="20484" name="Text Box 3"/>
          <p:cNvSpPr txBox="1">
            <a:spLocks noChangeArrowheads="1"/>
          </p:cNvSpPr>
          <p:nvPr/>
        </p:nvSpPr>
        <p:spPr bwMode="auto">
          <a:xfrm>
            <a:off x="5334000" y="5791200"/>
            <a:ext cx="3200400" cy="554038"/>
          </a:xfrm>
          <a:prstGeom prst="rect">
            <a:avLst/>
          </a:prstGeom>
          <a:noFill/>
          <a:ln w="9525">
            <a:noFill/>
            <a:miter lim="800000"/>
            <a:headEnd/>
            <a:tailEnd/>
          </a:ln>
        </p:spPr>
        <p:txBody>
          <a:bodyPr>
            <a:spAutoFit/>
          </a:bodyPr>
          <a:lstStyle/>
          <a:p>
            <a:pPr algn="ctr" eaLnBrk="1" hangingPunct="1"/>
            <a:r>
              <a:rPr lang="en-US" sz="1400" smtClean="0">
                <a:solidFill>
                  <a:srgbClr val="FFC000"/>
                </a:solidFill>
                <a:latin typeface="Copperplate Gothic Bold" pitchFamily="34" charset="0"/>
                <a:cs typeface="Times New Roman" pitchFamily="18" charset="0"/>
              </a:rPr>
              <a:t>Robert LaFollette</a:t>
            </a:r>
          </a:p>
          <a:p>
            <a:pPr algn="ctr" eaLnBrk="1" hangingPunct="1"/>
            <a:r>
              <a:rPr lang="en-US" sz="800" smtClean="0">
                <a:solidFill>
                  <a:srgbClr val="FFC000"/>
                </a:solidFill>
                <a:latin typeface="Times New Roman" pitchFamily="18" charset="0"/>
                <a:cs typeface="Times New Roman" pitchFamily="18" charset="0"/>
              </a:rPr>
              <a:t>http://upload.wikimedia.org/wikipedia/commons/thumb/2/29/Robert_La_Follette_Sr.jpg/220px-Robert_La_Follette_Sr.jpg</a:t>
            </a:r>
          </a:p>
        </p:txBody>
      </p:sp>
      <p:pic>
        <p:nvPicPr>
          <p:cNvPr id="49154" name="Picture 2" descr="http://upload.wikimedia.org/wikipedia/commons/thumb/2/29/Robert_La_Follette_Sr.jpg/220px-Robert_La_Follette_Sr.jpg"/>
          <p:cNvPicPr>
            <a:picLocks noChangeAspect="1" noChangeArrowheads="1"/>
          </p:cNvPicPr>
          <p:nvPr/>
        </p:nvPicPr>
        <p:blipFill>
          <a:blip r:embed="rId4" cstate="print"/>
          <a:srcRect/>
          <a:stretch>
            <a:fillRect/>
          </a:stretch>
        </p:blipFill>
        <p:spPr bwMode="auto">
          <a:xfrm>
            <a:off x="5257800" y="1524000"/>
            <a:ext cx="3276600" cy="4289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800" decel="100000"/>
                                        <p:tgtEl>
                                          <p:spTgt spid="68610"/>
                                        </p:tgtEl>
                                      </p:cBhvr>
                                    </p:animEffect>
                                    <p:anim calcmode="lin" valueType="num">
                                      <p:cBhvr>
                                        <p:cTn id="8" dur="800" decel="100000" fill="hold"/>
                                        <p:tgtEl>
                                          <p:spTgt spid="68610"/>
                                        </p:tgtEl>
                                        <p:attrNameLst>
                                          <p:attrName>style.rotation</p:attrName>
                                        </p:attrNameLst>
                                      </p:cBhvr>
                                      <p:tavLst>
                                        <p:tav tm="0">
                                          <p:val>
                                            <p:fltVal val="-90"/>
                                          </p:val>
                                        </p:tav>
                                        <p:tav tm="100000">
                                          <p:val>
                                            <p:fltVal val="0"/>
                                          </p:val>
                                        </p:tav>
                                      </p:tavLst>
                                    </p:anim>
                                    <p:anim calcmode="lin" valueType="num">
                                      <p:cBhvr>
                                        <p:cTn id="9" dur="800" decel="100000" fill="hold"/>
                                        <p:tgtEl>
                                          <p:spTgt spid="68610"/>
                                        </p:tgtEl>
                                        <p:attrNameLst>
                                          <p:attrName>ppt_x</p:attrName>
                                        </p:attrNameLst>
                                      </p:cBhvr>
                                      <p:tavLst>
                                        <p:tav tm="0">
                                          <p:val>
                                            <p:strVal val="#ppt_x+0.4"/>
                                          </p:val>
                                        </p:tav>
                                        <p:tav tm="100000">
                                          <p:val>
                                            <p:strVal val="#ppt_x-0.05"/>
                                          </p:val>
                                        </p:tav>
                                      </p:tavLst>
                                    </p:anim>
                                    <p:anim calcmode="lin" valueType="num">
                                      <p:cBhvr>
                                        <p:cTn id="10" dur="800" decel="100000" fill="hold"/>
                                        <p:tgtEl>
                                          <p:spTgt spid="686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86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861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8612"/>
                                        </p:tgtEl>
                                        <p:attrNameLst>
                                          <p:attrName>style.visibility</p:attrName>
                                        </p:attrNameLst>
                                      </p:cBhvr>
                                      <p:to>
                                        <p:strVal val="visible"/>
                                      </p:to>
                                    </p:set>
                                    <p:animEffect transition="in" filter="fade">
                                      <p:cBhvr>
                                        <p:cTn id="15" dur="800" decel="100000"/>
                                        <p:tgtEl>
                                          <p:spTgt spid="68612"/>
                                        </p:tgtEl>
                                      </p:cBhvr>
                                    </p:animEffect>
                                    <p:anim calcmode="lin" valueType="num">
                                      <p:cBhvr>
                                        <p:cTn id="16" dur="800" decel="100000" fill="hold"/>
                                        <p:tgtEl>
                                          <p:spTgt spid="68612"/>
                                        </p:tgtEl>
                                        <p:attrNameLst>
                                          <p:attrName>style.rotation</p:attrName>
                                        </p:attrNameLst>
                                      </p:cBhvr>
                                      <p:tavLst>
                                        <p:tav tm="0">
                                          <p:val>
                                            <p:fltVal val="-90"/>
                                          </p:val>
                                        </p:tav>
                                        <p:tav tm="100000">
                                          <p:val>
                                            <p:fltVal val="0"/>
                                          </p:val>
                                        </p:tav>
                                      </p:tavLst>
                                    </p:anim>
                                    <p:anim calcmode="lin" valueType="num">
                                      <p:cBhvr>
                                        <p:cTn id="17" dur="800" decel="100000" fill="hold"/>
                                        <p:tgtEl>
                                          <p:spTgt spid="68612"/>
                                        </p:tgtEl>
                                        <p:attrNameLst>
                                          <p:attrName>ppt_x</p:attrName>
                                        </p:attrNameLst>
                                      </p:cBhvr>
                                      <p:tavLst>
                                        <p:tav tm="0">
                                          <p:val>
                                            <p:strVal val="#ppt_x+0.4"/>
                                          </p:val>
                                        </p:tav>
                                        <p:tav tm="100000">
                                          <p:val>
                                            <p:strVal val="#ppt_x-0.05"/>
                                          </p:val>
                                        </p:tav>
                                      </p:tavLst>
                                    </p:anim>
                                    <p:anim calcmode="lin" valueType="num">
                                      <p:cBhvr>
                                        <p:cTn id="18" dur="800" decel="100000" fill="hold"/>
                                        <p:tgtEl>
                                          <p:spTgt spid="686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86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861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Yes Minister-- Politicians Panic.wav"/>
                                        </p:tgtEl>
                                      </p:cMediaNode>
                                    </p:audio>
                                  </p:subTnLst>
                                </p:cTn>
                              </p:par>
                              <p:par>
                                <p:cTn id="21" presetID="30" presetClass="entr" presetSubtype="0" fill="hold" nodeType="withEffect">
                                  <p:stCondLst>
                                    <p:cond delay="0"/>
                                  </p:stCondLst>
                                  <p:childTnLst>
                                    <p:set>
                                      <p:cBhvr>
                                        <p:cTn id="22" dur="1" fill="hold">
                                          <p:stCondLst>
                                            <p:cond delay="0"/>
                                          </p:stCondLst>
                                        </p:cTn>
                                        <p:tgtEl>
                                          <p:spTgt spid="49154"/>
                                        </p:tgtEl>
                                        <p:attrNameLst>
                                          <p:attrName>style.visibility</p:attrName>
                                        </p:attrNameLst>
                                      </p:cBhvr>
                                      <p:to>
                                        <p:strVal val="visible"/>
                                      </p:to>
                                    </p:set>
                                    <p:animEffect transition="in" filter="fade">
                                      <p:cBhvr>
                                        <p:cTn id="23" dur="800" decel="100000"/>
                                        <p:tgtEl>
                                          <p:spTgt spid="49154"/>
                                        </p:tgtEl>
                                      </p:cBhvr>
                                    </p:animEffect>
                                    <p:anim calcmode="lin" valueType="num">
                                      <p:cBhvr>
                                        <p:cTn id="24" dur="800" decel="100000" fill="hold"/>
                                        <p:tgtEl>
                                          <p:spTgt spid="49154"/>
                                        </p:tgtEl>
                                        <p:attrNameLst>
                                          <p:attrName>style.rotation</p:attrName>
                                        </p:attrNameLst>
                                      </p:cBhvr>
                                      <p:tavLst>
                                        <p:tav tm="0">
                                          <p:val>
                                            <p:fltVal val="-90"/>
                                          </p:val>
                                        </p:tav>
                                        <p:tav tm="100000">
                                          <p:val>
                                            <p:fltVal val="0"/>
                                          </p:val>
                                        </p:tav>
                                      </p:tavLst>
                                    </p:anim>
                                    <p:anim calcmode="lin" valueType="num">
                                      <p:cBhvr>
                                        <p:cTn id="25" dur="800" decel="100000" fill="hold"/>
                                        <p:tgtEl>
                                          <p:spTgt spid="49154"/>
                                        </p:tgtEl>
                                        <p:attrNameLst>
                                          <p:attrName>ppt_x</p:attrName>
                                        </p:attrNameLst>
                                      </p:cBhvr>
                                      <p:tavLst>
                                        <p:tav tm="0">
                                          <p:val>
                                            <p:strVal val="#ppt_x+0.4"/>
                                          </p:val>
                                        </p:tav>
                                        <p:tav tm="100000">
                                          <p:val>
                                            <p:strVal val="#ppt_x-0.05"/>
                                          </p:val>
                                        </p:tav>
                                      </p:tavLst>
                                    </p:anim>
                                    <p:anim calcmode="lin" valueType="num">
                                      <p:cBhvr>
                                        <p:cTn id="26" dur="800" decel="100000" fill="hold"/>
                                        <p:tgtEl>
                                          <p:spTgt spid="4915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915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915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20484"/>
                                        </p:tgtEl>
                                        <p:attrNameLst>
                                          <p:attrName>style.visibility</p:attrName>
                                        </p:attrNameLst>
                                      </p:cBhvr>
                                      <p:to>
                                        <p:strVal val="visible"/>
                                      </p:to>
                                    </p:set>
                                    <p:animEffect transition="in" filter="fade">
                                      <p:cBhvr>
                                        <p:cTn id="31" dur="800" decel="100000"/>
                                        <p:tgtEl>
                                          <p:spTgt spid="20484"/>
                                        </p:tgtEl>
                                      </p:cBhvr>
                                    </p:animEffect>
                                    <p:anim calcmode="lin" valueType="num">
                                      <p:cBhvr>
                                        <p:cTn id="32" dur="800" decel="100000" fill="hold"/>
                                        <p:tgtEl>
                                          <p:spTgt spid="20484"/>
                                        </p:tgtEl>
                                        <p:attrNameLst>
                                          <p:attrName>style.rotation</p:attrName>
                                        </p:attrNameLst>
                                      </p:cBhvr>
                                      <p:tavLst>
                                        <p:tav tm="0">
                                          <p:val>
                                            <p:fltVal val="-90"/>
                                          </p:val>
                                        </p:tav>
                                        <p:tav tm="100000">
                                          <p:val>
                                            <p:fltVal val="0"/>
                                          </p:val>
                                        </p:tav>
                                      </p:tavLst>
                                    </p:anim>
                                    <p:anim calcmode="lin" valueType="num">
                                      <p:cBhvr>
                                        <p:cTn id="33" dur="800" decel="100000" fill="hold"/>
                                        <p:tgtEl>
                                          <p:spTgt spid="20484"/>
                                        </p:tgtEl>
                                        <p:attrNameLst>
                                          <p:attrName>ppt_x</p:attrName>
                                        </p:attrNameLst>
                                      </p:cBhvr>
                                      <p:tavLst>
                                        <p:tav tm="0">
                                          <p:val>
                                            <p:strVal val="#ppt_x+0.4"/>
                                          </p:val>
                                        </p:tav>
                                        <p:tav tm="100000">
                                          <p:val>
                                            <p:strVal val="#ppt_x-0.05"/>
                                          </p:val>
                                        </p:tav>
                                      </p:tavLst>
                                    </p:anim>
                                    <p:anim calcmode="lin" valueType="num">
                                      <p:cBhvr>
                                        <p:cTn id="34" dur="800" decel="100000" fill="hold"/>
                                        <p:tgtEl>
                                          <p:spTgt spid="2048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2048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20484"/>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xit" presetSubtype="0" fill="hold" grpId="1" nodeType="clickEffect">
                                  <p:stCondLst>
                                    <p:cond delay="0"/>
                                  </p:stCondLst>
                                  <p:childTnLst>
                                    <p:animEffect transition="out" filter="fade">
                                      <p:cBhvr>
                                        <p:cTn id="40" dur="800" accel="100000">
                                          <p:stCondLst>
                                            <p:cond delay="200"/>
                                          </p:stCondLst>
                                        </p:cTn>
                                        <p:tgtEl>
                                          <p:spTgt spid="68610"/>
                                        </p:tgtEl>
                                      </p:cBhvr>
                                    </p:animEffect>
                                    <p:anim calcmode="lin" valueType="num">
                                      <p:cBhvr>
                                        <p:cTn id="41" dur="800" accel="100000">
                                          <p:stCondLst>
                                            <p:cond delay="200"/>
                                          </p:stCondLst>
                                        </p:cTn>
                                        <p:tgtEl>
                                          <p:spTgt spid="68610"/>
                                        </p:tgtEl>
                                        <p:attrNameLst>
                                          <p:attrName>style.rotation</p:attrName>
                                        </p:attrNameLst>
                                      </p:cBhvr>
                                      <p:tavLst>
                                        <p:tav tm="0">
                                          <p:val>
                                            <p:fltVal val="0"/>
                                          </p:val>
                                        </p:tav>
                                        <p:tav tm="100000">
                                          <p:val>
                                            <p:fltVal val="-90"/>
                                          </p:val>
                                        </p:tav>
                                      </p:tavLst>
                                    </p:anim>
                                    <p:anim calcmode="lin" valueType="num">
                                      <p:cBhvr>
                                        <p:cTn id="42" dur="200" decel="100000"/>
                                        <p:tgtEl>
                                          <p:spTgt spid="68610"/>
                                        </p:tgtEl>
                                        <p:attrNameLst>
                                          <p:attrName>ppt_x</p:attrName>
                                        </p:attrNameLst>
                                      </p:cBhvr>
                                      <p:tavLst>
                                        <p:tav tm="0">
                                          <p:val>
                                            <p:strVal val="ppt_x"/>
                                          </p:val>
                                        </p:tav>
                                        <p:tav tm="100000">
                                          <p:val>
                                            <p:strVal val="ppt_x-0.05"/>
                                          </p:val>
                                        </p:tav>
                                      </p:tavLst>
                                    </p:anim>
                                    <p:anim calcmode="lin" valueType="num">
                                      <p:cBhvr>
                                        <p:cTn id="43" dur="200" decel="100000"/>
                                        <p:tgtEl>
                                          <p:spTgt spid="68610"/>
                                        </p:tgtEl>
                                        <p:attrNameLst>
                                          <p:attrName>ppt_y</p:attrName>
                                        </p:attrNameLst>
                                      </p:cBhvr>
                                      <p:tavLst>
                                        <p:tav tm="0">
                                          <p:val>
                                            <p:strVal val="ppt_y"/>
                                          </p:val>
                                        </p:tav>
                                        <p:tav tm="100000">
                                          <p:val>
                                            <p:strVal val="ppt_y+0.1"/>
                                          </p:val>
                                        </p:tav>
                                      </p:tavLst>
                                    </p:anim>
                                    <p:anim calcmode="lin" valueType="num">
                                      <p:cBhvr>
                                        <p:cTn id="44" dur="800" accel="100000">
                                          <p:stCondLst>
                                            <p:cond delay="200"/>
                                          </p:stCondLst>
                                        </p:cTn>
                                        <p:tgtEl>
                                          <p:spTgt spid="68610"/>
                                        </p:tgtEl>
                                        <p:attrNameLst>
                                          <p:attrName>ppt_x</p:attrName>
                                        </p:attrNameLst>
                                      </p:cBhvr>
                                      <p:tavLst>
                                        <p:tav tm="0">
                                          <p:val>
                                            <p:strVal val="ppt_x"/>
                                          </p:val>
                                        </p:tav>
                                        <p:tav tm="100000">
                                          <p:val>
                                            <p:strVal val="ppt_x+0.4+0.05"/>
                                          </p:val>
                                        </p:tav>
                                      </p:tavLst>
                                    </p:anim>
                                    <p:anim calcmode="lin" valueType="num">
                                      <p:cBhvr>
                                        <p:cTn id="45" dur="800" accel="100000">
                                          <p:stCondLst>
                                            <p:cond delay="200"/>
                                          </p:stCondLst>
                                        </p:cTn>
                                        <p:tgtEl>
                                          <p:spTgt spid="68610"/>
                                        </p:tgtEl>
                                        <p:attrNameLst>
                                          <p:attrName>ppt_y</p:attrName>
                                        </p:attrNameLst>
                                      </p:cBhvr>
                                      <p:tavLst>
                                        <p:tav tm="0">
                                          <p:val>
                                            <p:strVal val="ppt_y"/>
                                          </p:val>
                                        </p:tav>
                                        <p:tav tm="100000">
                                          <p:val>
                                            <p:strVal val="ppt_y-0.4-0.1"/>
                                          </p:val>
                                        </p:tav>
                                      </p:tavLst>
                                    </p:anim>
                                    <p:set>
                                      <p:cBhvr>
                                        <p:cTn id="46" dur="1" fill="hold">
                                          <p:stCondLst>
                                            <p:cond delay="999"/>
                                          </p:stCondLst>
                                        </p:cTn>
                                        <p:tgtEl>
                                          <p:spTgt spid="68610"/>
                                        </p:tgtEl>
                                        <p:attrNameLst>
                                          <p:attrName>style.visibility</p:attrName>
                                        </p:attrNameLst>
                                      </p:cBhvr>
                                      <p:to>
                                        <p:strVal val="hidden"/>
                                      </p:to>
                                    </p:set>
                                  </p:childTnLst>
                                </p:cTn>
                              </p:par>
                              <p:par>
                                <p:cTn id="47" presetID="30" presetClass="exit" presetSubtype="0" fill="hold" grpId="1" nodeType="withEffect">
                                  <p:stCondLst>
                                    <p:cond delay="0"/>
                                  </p:stCondLst>
                                  <p:childTnLst>
                                    <p:animEffect transition="out" filter="fade">
                                      <p:cBhvr>
                                        <p:cTn id="48" dur="800" accel="100000">
                                          <p:stCondLst>
                                            <p:cond delay="200"/>
                                          </p:stCondLst>
                                        </p:cTn>
                                        <p:tgtEl>
                                          <p:spTgt spid="68612"/>
                                        </p:tgtEl>
                                      </p:cBhvr>
                                    </p:animEffect>
                                    <p:anim calcmode="lin" valueType="num">
                                      <p:cBhvr>
                                        <p:cTn id="49" dur="800" accel="100000">
                                          <p:stCondLst>
                                            <p:cond delay="200"/>
                                          </p:stCondLst>
                                        </p:cTn>
                                        <p:tgtEl>
                                          <p:spTgt spid="68612"/>
                                        </p:tgtEl>
                                        <p:attrNameLst>
                                          <p:attrName>style.rotation</p:attrName>
                                        </p:attrNameLst>
                                      </p:cBhvr>
                                      <p:tavLst>
                                        <p:tav tm="0">
                                          <p:val>
                                            <p:fltVal val="0"/>
                                          </p:val>
                                        </p:tav>
                                        <p:tav tm="100000">
                                          <p:val>
                                            <p:fltVal val="-90"/>
                                          </p:val>
                                        </p:tav>
                                      </p:tavLst>
                                    </p:anim>
                                    <p:anim calcmode="lin" valueType="num">
                                      <p:cBhvr>
                                        <p:cTn id="50" dur="200" decel="100000"/>
                                        <p:tgtEl>
                                          <p:spTgt spid="68612"/>
                                        </p:tgtEl>
                                        <p:attrNameLst>
                                          <p:attrName>ppt_x</p:attrName>
                                        </p:attrNameLst>
                                      </p:cBhvr>
                                      <p:tavLst>
                                        <p:tav tm="0">
                                          <p:val>
                                            <p:strVal val="ppt_x"/>
                                          </p:val>
                                        </p:tav>
                                        <p:tav tm="100000">
                                          <p:val>
                                            <p:strVal val="ppt_x-0.05"/>
                                          </p:val>
                                        </p:tav>
                                      </p:tavLst>
                                    </p:anim>
                                    <p:anim calcmode="lin" valueType="num">
                                      <p:cBhvr>
                                        <p:cTn id="51" dur="200" decel="100000"/>
                                        <p:tgtEl>
                                          <p:spTgt spid="68612"/>
                                        </p:tgtEl>
                                        <p:attrNameLst>
                                          <p:attrName>ppt_y</p:attrName>
                                        </p:attrNameLst>
                                      </p:cBhvr>
                                      <p:tavLst>
                                        <p:tav tm="0">
                                          <p:val>
                                            <p:strVal val="ppt_y"/>
                                          </p:val>
                                        </p:tav>
                                        <p:tav tm="100000">
                                          <p:val>
                                            <p:strVal val="ppt_y+0.1"/>
                                          </p:val>
                                        </p:tav>
                                      </p:tavLst>
                                    </p:anim>
                                    <p:anim calcmode="lin" valueType="num">
                                      <p:cBhvr>
                                        <p:cTn id="52" dur="800" accel="100000">
                                          <p:stCondLst>
                                            <p:cond delay="200"/>
                                          </p:stCondLst>
                                        </p:cTn>
                                        <p:tgtEl>
                                          <p:spTgt spid="68612"/>
                                        </p:tgtEl>
                                        <p:attrNameLst>
                                          <p:attrName>ppt_x</p:attrName>
                                        </p:attrNameLst>
                                      </p:cBhvr>
                                      <p:tavLst>
                                        <p:tav tm="0">
                                          <p:val>
                                            <p:strVal val="ppt_x"/>
                                          </p:val>
                                        </p:tav>
                                        <p:tav tm="100000">
                                          <p:val>
                                            <p:strVal val="ppt_x+0.4+0.05"/>
                                          </p:val>
                                        </p:tav>
                                      </p:tavLst>
                                    </p:anim>
                                    <p:anim calcmode="lin" valueType="num">
                                      <p:cBhvr>
                                        <p:cTn id="53" dur="800" accel="100000">
                                          <p:stCondLst>
                                            <p:cond delay="200"/>
                                          </p:stCondLst>
                                        </p:cTn>
                                        <p:tgtEl>
                                          <p:spTgt spid="68612"/>
                                        </p:tgtEl>
                                        <p:attrNameLst>
                                          <p:attrName>ppt_y</p:attrName>
                                        </p:attrNameLst>
                                      </p:cBhvr>
                                      <p:tavLst>
                                        <p:tav tm="0">
                                          <p:val>
                                            <p:strVal val="ppt_y"/>
                                          </p:val>
                                        </p:tav>
                                        <p:tav tm="100000">
                                          <p:val>
                                            <p:strVal val="ppt_y-0.4-0.1"/>
                                          </p:val>
                                        </p:tav>
                                      </p:tavLst>
                                    </p:anim>
                                    <p:set>
                                      <p:cBhvr>
                                        <p:cTn id="54" dur="1" fill="hold">
                                          <p:stCondLst>
                                            <p:cond delay="999"/>
                                          </p:stCondLst>
                                        </p:cTn>
                                        <p:tgtEl>
                                          <p:spTgt spid="6861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the Sting-- Crap.wav"/>
                                        </p:tgtEl>
                                      </p:cMediaNode>
                                    </p:audio>
                                  </p:subTnLst>
                                </p:cTn>
                              </p:par>
                              <p:par>
                                <p:cTn id="55" presetID="30" presetClass="exit" presetSubtype="0" fill="hold" nodeType="withEffect">
                                  <p:stCondLst>
                                    <p:cond delay="0"/>
                                  </p:stCondLst>
                                  <p:childTnLst>
                                    <p:animEffect transition="out" filter="fade">
                                      <p:cBhvr>
                                        <p:cTn id="56" dur="800" accel="100000">
                                          <p:stCondLst>
                                            <p:cond delay="200"/>
                                          </p:stCondLst>
                                        </p:cTn>
                                        <p:tgtEl>
                                          <p:spTgt spid="49154"/>
                                        </p:tgtEl>
                                      </p:cBhvr>
                                    </p:animEffect>
                                    <p:anim calcmode="lin" valueType="num">
                                      <p:cBhvr>
                                        <p:cTn id="57" dur="800" accel="100000">
                                          <p:stCondLst>
                                            <p:cond delay="200"/>
                                          </p:stCondLst>
                                        </p:cTn>
                                        <p:tgtEl>
                                          <p:spTgt spid="49154"/>
                                        </p:tgtEl>
                                        <p:attrNameLst>
                                          <p:attrName>style.rotation</p:attrName>
                                        </p:attrNameLst>
                                      </p:cBhvr>
                                      <p:tavLst>
                                        <p:tav tm="0">
                                          <p:val>
                                            <p:fltVal val="0"/>
                                          </p:val>
                                        </p:tav>
                                        <p:tav tm="100000">
                                          <p:val>
                                            <p:fltVal val="-90"/>
                                          </p:val>
                                        </p:tav>
                                      </p:tavLst>
                                    </p:anim>
                                    <p:anim calcmode="lin" valueType="num">
                                      <p:cBhvr>
                                        <p:cTn id="58" dur="200" decel="100000"/>
                                        <p:tgtEl>
                                          <p:spTgt spid="49154"/>
                                        </p:tgtEl>
                                        <p:attrNameLst>
                                          <p:attrName>ppt_x</p:attrName>
                                        </p:attrNameLst>
                                      </p:cBhvr>
                                      <p:tavLst>
                                        <p:tav tm="0">
                                          <p:val>
                                            <p:strVal val="ppt_x"/>
                                          </p:val>
                                        </p:tav>
                                        <p:tav tm="100000">
                                          <p:val>
                                            <p:strVal val="ppt_x-0.05"/>
                                          </p:val>
                                        </p:tav>
                                      </p:tavLst>
                                    </p:anim>
                                    <p:anim calcmode="lin" valueType="num">
                                      <p:cBhvr>
                                        <p:cTn id="59" dur="200" decel="100000"/>
                                        <p:tgtEl>
                                          <p:spTgt spid="49154"/>
                                        </p:tgtEl>
                                        <p:attrNameLst>
                                          <p:attrName>ppt_y</p:attrName>
                                        </p:attrNameLst>
                                      </p:cBhvr>
                                      <p:tavLst>
                                        <p:tav tm="0">
                                          <p:val>
                                            <p:strVal val="ppt_y"/>
                                          </p:val>
                                        </p:tav>
                                        <p:tav tm="100000">
                                          <p:val>
                                            <p:strVal val="ppt_y+0.1"/>
                                          </p:val>
                                        </p:tav>
                                      </p:tavLst>
                                    </p:anim>
                                    <p:anim calcmode="lin" valueType="num">
                                      <p:cBhvr>
                                        <p:cTn id="60" dur="800" accel="100000">
                                          <p:stCondLst>
                                            <p:cond delay="200"/>
                                          </p:stCondLst>
                                        </p:cTn>
                                        <p:tgtEl>
                                          <p:spTgt spid="49154"/>
                                        </p:tgtEl>
                                        <p:attrNameLst>
                                          <p:attrName>ppt_x</p:attrName>
                                        </p:attrNameLst>
                                      </p:cBhvr>
                                      <p:tavLst>
                                        <p:tav tm="0">
                                          <p:val>
                                            <p:strVal val="ppt_x"/>
                                          </p:val>
                                        </p:tav>
                                        <p:tav tm="100000">
                                          <p:val>
                                            <p:strVal val="ppt_x+0.4+0.05"/>
                                          </p:val>
                                        </p:tav>
                                      </p:tavLst>
                                    </p:anim>
                                    <p:anim calcmode="lin" valueType="num">
                                      <p:cBhvr>
                                        <p:cTn id="61" dur="800" accel="100000">
                                          <p:stCondLst>
                                            <p:cond delay="200"/>
                                          </p:stCondLst>
                                        </p:cTn>
                                        <p:tgtEl>
                                          <p:spTgt spid="49154"/>
                                        </p:tgtEl>
                                        <p:attrNameLst>
                                          <p:attrName>ppt_y</p:attrName>
                                        </p:attrNameLst>
                                      </p:cBhvr>
                                      <p:tavLst>
                                        <p:tav tm="0">
                                          <p:val>
                                            <p:strVal val="ppt_y"/>
                                          </p:val>
                                        </p:tav>
                                        <p:tav tm="100000">
                                          <p:val>
                                            <p:strVal val="ppt_y-0.4-0.1"/>
                                          </p:val>
                                        </p:tav>
                                      </p:tavLst>
                                    </p:anim>
                                    <p:set>
                                      <p:cBhvr>
                                        <p:cTn id="62" dur="1" fill="hold">
                                          <p:stCondLst>
                                            <p:cond delay="999"/>
                                          </p:stCondLst>
                                        </p:cTn>
                                        <p:tgtEl>
                                          <p:spTgt spid="49154"/>
                                        </p:tgtEl>
                                        <p:attrNameLst>
                                          <p:attrName>style.visibility</p:attrName>
                                        </p:attrNameLst>
                                      </p:cBhvr>
                                      <p:to>
                                        <p:strVal val="hidden"/>
                                      </p:to>
                                    </p:set>
                                  </p:childTnLst>
                                </p:cTn>
                              </p:par>
                              <p:par>
                                <p:cTn id="63" presetID="30" presetClass="exit" presetSubtype="0" fill="hold" grpId="1" nodeType="withEffect">
                                  <p:stCondLst>
                                    <p:cond delay="0"/>
                                  </p:stCondLst>
                                  <p:childTnLst>
                                    <p:animEffect transition="out" filter="fade">
                                      <p:cBhvr>
                                        <p:cTn id="64" dur="800" accel="100000">
                                          <p:stCondLst>
                                            <p:cond delay="200"/>
                                          </p:stCondLst>
                                        </p:cTn>
                                        <p:tgtEl>
                                          <p:spTgt spid="20484"/>
                                        </p:tgtEl>
                                      </p:cBhvr>
                                    </p:animEffect>
                                    <p:anim calcmode="lin" valueType="num">
                                      <p:cBhvr>
                                        <p:cTn id="65" dur="800" accel="100000">
                                          <p:stCondLst>
                                            <p:cond delay="200"/>
                                          </p:stCondLst>
                                        </p:cTn>
                                        <p:tgtEl>
                                          <p:spTgt spid="20484"/>
                                        </p:tgtEl>
                                        <p:attrNameLst>
                                          <p:attrName>style.rotation</p:attrName>
                                        </p:attrNameLst>
                                      </p:cBhvr>
                                      <p:tavLst>
                                        <p:tav tm="0">
                                          <p:val>
                                            <p:fltVal val="0"/>
                                          </p:val>
                                        </p:tav>
                                        <p:tav tm="100000">
                                          <p:val>
                                            <p:fltVal val="-90"/>
                                          </p:val>
                                        </p:tav>
                                      </p:tavLst>
                                    </p:anim>
                                    <p:anim calcmode="lin" valueType="num">
                                      <p:cBhvr>
                                        <p:cTn id="66" dur="200" decel="100000"/>
                                        <p:tgtEl>
                                          <p:spTgt spid="20484"/>
                                        </p:tgtEl>
                                        <p:attrNameLst>
                                          <p:attrName>ppt_x</p:attrName>
                                        </p:attrNameLst>
                                      </p:cBhvr>
                                      <p:tavLst>
                                        <p:tav tm="0">
                                          <p:val>
                                            <p:strVal val="ppt_x"/>
                                          </p:val>
                                        </p:tav>
                                        <p:tav tm="100000">
                                          <p:val>
                                            <p:strVal val="ppt_x-0.05"/>
                                          </p:val>
                                        </p:tav>
                                      </p:tavLst>
                                    </p:anim>
                                    <p:anim calcmode="lin" valueType="num">
                                      <p:cBhvr>
                                        <p:cTn id="67" dur="200" decel="100000"/>
                                        <p:tgtEl>
                                          <p:spTgt spid="20484"/>
                                        </p:tgtEl>
                                        <p:attrNameLst>
                                          <p:attrName>ppt_y</p:attrName>
                                        </p:attrNameLst>
                                      </p:cBhvr>
                                      <p:tavLst>
                                        <p:tav tm="0">
                                          <p:val>
                                            <p:strVal val="ppt_y"/>
                                          </p:val>
                                        </p:tav>
                                        <p:tav tm="100000">
                                          <p:val>
                                            <p:strVal val="ppt_y+0.1"/>
                                          </p:val>
                                        </p:tav>
                                      </p:tavLst>
                                    </p:anim>
                                    <p:anim calcmode="lin" valueType="num">
                                      <p:cBhvr>
                                        <p:cTn id="68" dur="800" accel="100000">
                                          <p:stCondLst>
                                            <p:cond delay="200"/>
                                          </p:stCondLst>
                                        </p:cTn>
                                        <p:tgtEl>
                                          <p:spTgt spid="20484"/>
                                        </p:tgtEl>
                                        <p:attrNameLst>
                                          <p:attrName>ppt_x</p:attrName>
                                        </p:attrNameLst>
                                      </p:cBhvr>
                                      <p:tavLst>
                                        <p:tav tm="0">
                                          <p:val>
                                            <p:strVal val="ppt_x"/>
                                          </p:val>
                                        </p:tav>
                                        <p:tav tm="100000">
                                          <p:val>
                                            <p:strVal val="ppt_x+0.4+0.05"/>
                                          </p:val>
                                        </p:tav>
                                      </p:tavLst>
                                    </p:anim>
                                    <p:anim calcmode="lin" valueType="num">
                                      <p:cBhvr>
                                        <p:cTn id="69" dur="800" accel="100000">
                                          <p:stCondLst>
                                            <p:cond delay="200"/>
                                          </p:stCondLst>
                                        </p:cTn>
                                        <p:tgtEl>
                                          <p:spTgt spid="20484"/>
                                        </p:tgtEl>
                                        <p:attrNameLst>
                                          <p:attrName>ppt_y</p:attrName>
                                        </p:attrNameLst>
                                      </p:cBhvr>
                                      <p:tavLst>
                                        <p:tav tm="0">
                                          <p:val>
                                            <p:strVal val="ppt_y"/>
                                          </p:val>
                                        </p:tav>
                                        <p:tav tm="100000">
                                          <p:val>
                                            <p:strVal val="ppt_y-0.4-0.1"/>
                                          </p:val>
                                        </p:tav>
                                      </p:tavLst>
                                    </p:anim>
                                    <p:set>
                                      <p:cBhvr>
                                        <p:cTn id="70" dur="1" fill="hold">
                                          <p:stCondLst>
                                            <p:cond delay="999"/>
                                          </p:stCondLst>
                                        </p:cTn>
                                        <p:tgtEl>
                                          <p:spTgt spid="204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0" grpId="1"/>
      <p:bldP spid="68612" grpId="0"/>
      <p:bldP spid="68612" grpId="1"/>
      <p:bldP spid="20484" grpId="0"/>
      <p:bldP spid="20484" grpId="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4"/>
          <p:cNvSpPr>
            <a:spLocks noGrp="1" noChangeArrowheads="1"/>
          </p:cNvSpPr>
          <p:nvPr>
            <p:ph type="title"/>
          </p:nvPr>
        </p:nvSpPr>
        <p:spPr/>
        <p:txBody>
          <a:bodyPr/>
          <a:lstStyle/>
          <a:p>
            <a:pPr eaLnBrk="1" hangingPunct="1"/>
            <a:r>
              <a:rPr lang="en-US" smtClean="0"/>
              <a:t>Robert Lafollette</a:t>
            </a:r>
          </a:p>
        </p:txBody>
      </p:sp>
      <p:sp>
        <p:nvSpPr>
          <p:cNvPr id="15365" name="Rectangle 5"/>
          <p:cNvSpPr>
            <a:spLocks noGrp="1" noChangeArrowheads="1"/>
          </p:cNvSpPr>
          <p:nvPr>
            <p:ph type="body" sz="half" idx="1"/>
          </p:nvPr>
        </p:nvSpPr>
        <p:spPr/>
        <p:txBody>
          <a:bodyPr/>
          <a:lstStyle/>
          <a:p>
            <a:pPr eaLnBrk="1" hangingPunct="1"/>
            <a:r>
              <a:rPr lang="en-US" sz="2700" smtClean="0"/>
              <a:t>Direct Primary 			led to…</a:t>
            </a:r>
          </a:p>
          <a:p>
            <a:pPr eaLnBrk="1" hangingPunct="1"/>
            <a:r>
              <a:rPr lang="en-US" sz="2700" smtClean="0"/>
              <a:t>Initiatives…</a:t>
            </a:r>
          </a:p>
          <a:p>
            <a:pPr eaLnBrk="1" hangingPunct="1"/>
            <a:r>
              <a:rPr lang="en-US" sz="2700" smtClean="0"/>
              <a:t>Referendums…</a:t>
            </a:r>
          </a:p>
          <a:p>
            <a:pPr eaLnBrk="1" hangingPunct="1"/>
            <a:r>
              <a:rPr lang="en-US" sz="2700" smtClean="0"/>
              <a:t>Recall….</a:t>
            </a:r>
          </a:p>
          <a:p>
            <a:pPr eaLnBrk="1" hangingPunct="1"/>
            <a:r>
              <a:rPr lang="en-US" sz="3600" smtClean="0"/>
              <a:t>17</a:t>
            </a:r>
            <a:r>
              <a:rPr lang="en-US" sz="3600" baseline="30000" smtClean="0"/>
              <a:t>th</a:t>
            </a:r>
            <a:r>
              <a:rPr lang="en-US" sz="3600" smtClean="0"/>
              <a:t> Amendment</a:t>
            </a:r>
          </a:p>
          <a:p>
            <a:pPr eaLnBrk="1" hangingPunct="1"/>
            <a:r>
              <a:rPr lang="en-US" sz="2700" smtClean="0"/>
              <a:t>1913 – Direct election of senators</a:t>
            </a:r>
          </a:p>
          <a:p>
            <a:pPr eaLnBrk="1" hangingPunct="1"/>
            <a:endParaRPr lang="en-US" sz="2400" smtClean="0"/>
          </a:p>
          <a:p>
            <a:pPr eaLnBrk="1" hangingPunct="1"/>
            <a:endParaRPr lang="en-US" sz="2700" smtClean="0"/>
          </a:p>
        </p:txBody>
      </p:sp>
      <p:pic>
        <p:nvPicPr>
          <p:cNvPr id="148484" name="Picture 14" descr="http://upload.wikimedia.org/wikipedia/commons/thumb/e/e6/Robert_M._La_Follette%2C_Sr_as_Senator2.jpg/225px-Robert_M._La_Follette%2C_Sr_as_Senator2.jpg">
            <a:hlinkClick r:id="rId2"/>
          </p:cNvPr>
          <p:cNvPicPr>
            <a:picLocks noChangeAspect="1" noChangeArrowheads="1"/>
          </p:cNvPicPr>
          <p:nvPr/>
        </p:nvPicPr>
        <p:blipFill>
          <a:blip r:embed="rId3" cstate="print"/>
          <a:srcRect/>
          <a:stretch>
            <a:fillRect/>
          </a:stretch>
        </p:blipFill>
        <p:spPr bwMode="auto">
          <a:xfrm>
            <a:off x="5334000" y="914400"/>
            <a:ext cx="3505200" cy="2725738"/>
          </a:xfrm>
          <a:prstGeom prst="rect">
            <a:avLst/>
          </a:prstGeom>
          <a:noFill/>
          <a:ln w="9525">
            <a:noFill/>
            <a:miter lim="800000"/>
            <a:headEnd/>
            <a:tailEnd/>
          </a:ln>
        </p:spPr>
      </p:pic>
      <p:pic>
        <p:nvPicPr>
          <p:cNvPr id="148485" name="Picture 17" descr="http://upload.wikimedia.org/wikipedia/commons/thumb/2/29/Robert_La_Follette_Sr.jpg/180px-Robert_La_Follette_Sr.jpg">
            <a:hlinkClick r:id="rId4"/>
          </p:cNvPr>
          <p:cNvPicPr>
            <a:picLocks noChangeAspect="1" noChangeArrowheads="1"/>
          </p:cNvPicPr>
          <p:nvPr/>
        </p:nvPicPr>
        <p:blipFill>
          <a:blip r:embed="rId5" cstate="print"/>
          <a:srcRect/>
          <a:stretch>
            <a:fillRect/>
          </a:stretch>
        </p:blipFill>
        <p:spPr bwMode="auto">
          <a:xfrm>
            <a:off x="4419600" y="3048000"/>
            <a:ext cx="2057400" cy="2720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checkerboard(across)">
                                      <p:cBhvr>
                                        <p:cTn id="7" dur="500"/>
                                        <p:tgtEl>
                                          <p:spTgt spid="15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checkerboard(across)">
                                      <p:cBhvr>
                                        <p:cTn id="12" dur="500"/>
                                        <p:tgtEl>
                                          <p:spTgt spid="15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5">
                                            <p:txEl>
                                              <p:pRg st="2" end="2"/>
                                            </p:txEl>
                                          </p:spTgt>
                                        </p:tgtEl>
                                        <p:attrNameLst>
                                          <p:attrName>style.visibility</p:attrName>
                                        </p:attrNameLst>
                                      </p:cBhvr>
                                      <p:to>
                                        <p:strVal val="visible"/>
                                      </p:to>
                                    </p:set>
                                    <p:animEffect transition="in" filter="checkerboard(across)">
                                      <p:cBhvr>
                                        <p:cTn id="17" dur="500"/>
                                        <p:tgtEl>
                                          <p:spTgt spid="15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365">
                                            <p:txEl>
                                              <p:pRg st="3" end="3"/>
                                            </p:txEl>
                                          </p:spTgt>
                                        </p:tgtEl>
                                        <p:attrNameLst>
                                          <p:attrName>style.visibility</p:attrName>
                                        </p:attrNameLst>
                                      </p:cBhvr>
                                      <p:to>
                                        <p:strVal val="visible"/>
                                      </p:to>
                                    </p:set>
                                    <p:animEffect transition="in" filter="checkerboard(across)">
                                      <p:cBhvr>
                                        <p:cTn id="22" dur="500"/>
                                        <p:tgtEl>
                                          <p:spTgt spid="15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365">
                                            <p:txEl>
                                              <p:pRg st="4" end="4"/>
                                            </p:txEl>
                                          </p:spTgt>
                                        </p:tgtEl>
                                        <p:attrNameLst>
                                          <p:attrName>style.visibility</p:attrName>
                                        </p:attrNameLst>
                                      </p:cBhvr>
                                      <p:to>
                                        <p:strVal val="visible"/>
                                      </p:to>
                                    </p:set>
                                    <p:animEffect transition="in" filter="checkerboard(across)">
                                      <p:cBhvr>
                                        <p:cTn id="27" dur="500"/>
                                        <p:tgtEl>
                                          <p:spTgt spid="153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5365">
                                            <p:txEl>
                                              <p:pRg st="5" end="5"/>
                                            </p:txEl>
                                          </p:spTgt>
                                        </p:tgtEl>
                                        <p:attrNameLst>
                                          <p:attrName>style.visibility</p:attrName>
                                        </p:attrNameLst>
                                      </p:cBhvr>
                                      <p:to>
                                        <p:strVal val="visible"/>
                                      </p:to>
                                    </p:set>
                                    <p:animEffect transition="in" filter="checkerboard(across)">
                                      <p:cBhvr>
                                        <p:cTn id="32" dur="500"/>
                                        <p:tgtEl>
                                          <p:spTgt spid="153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US.17</a:t>
            </a:r>
          </a:p>
        </p:txBody>
      </p:sp>
      <p:sp>
        <p:nvSpPr>
          <p:cNvPr id="150531" name="Rectangle 3"/>
          <p:cNvSpPr>
            <a:spLocks noGrp="1" noChangeArrowheads="1"/>
          </p:cNvSpPr>
          <p:nvPr>
            <p:ph sz="quarter" idx="1"/>
          </p:nvPr>
        </p:nvSpPr>
        <p:spPr/>
        <p:txBody>
          <a:bodyPr/>
          <a:lstStyle/>
          <a:p>
            <a:pPr eaLnBrk="1" hangingPunct="1"/>
            <a:r>
              <a:rPr lang="en-US" smtClean="0"/>
              <a:t>Analyze the goals and achievements of the Progressive movement, including the following:</a:t>
            </a:r>
          </a:p>
          <a:p>
            <a:pPr lvl="1" eaLnBrk="1" hangingPunct="1"/>
            <a:r>
              <a:rPr lang="en-US" sz="2200" smtClean="0"/>
              <a:t>Adoption of the initiative, referendum, and recall</a:t>
            </a:r>
          </a:p>
          <a:p>
            <a:pPr lvl="1" eaLnBrk="1" hangingPunct="1"/>
            <a:r>
              <a:rPr lang="en-US" sz="2200" smtClean="0"/>
              <a:t>Adoption of the primary system</a:t>
            </a:r>
          </a:p>
          <a:p>
            <a:pPr lvl="1" eaLnBrk="1" hangingPunct="1"/>
            <a:r>
              <a:rPr lang="en-US" sz="2200" smtClean="0"/>
              <a:t>16</a:t>
            </a:r>
            <a:r>
              <a:rPr lang="en-US" sz="2200" baseline="30000" smtClean="0"/>
              <a:t>th</a:t>
            </a:r>
            <a:r>
              <a:rPr lang="en-US" sz="2200" smtClean="0"/>
              <a:t> Amendment</a:t>
            </a:r>
          </a:p>
          <a:p>
            <a:pPr lvl="1" eaLnBrk="1" hangingPunct="1"/>
            <a:r>
              <a:rPr lang="en-US" sz="2200" smtClean="0"/>
              <a:t>17</a:t>
            </a:r>
            <a:r>
              <a:rPr lang="en-US" sz="2200" baseline="30000" smtClean="0"/>
              <a:t>th</a:t>
            </a:r>
            <a:r>
              <a:rPr lang="en-US" sz="2200" smtClean="0"/>
              <a:t> Amendment</a:t>
            </a:r>
          </a:p>
          <a:p>
            <a:pPr lvl="1" eaLnBrk="1" hangingPunct="1"/>
            <a:r>
              <a:rPr lang="en-US" sz="2200" smtClean="0"/>
              <a:t>Impact on the relationship between the citizen and the government</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Social welfare</a:t>
            </a:r>
            <a:endParaRPr lang="en-US" dirty="0"/>
          </a:p>
        </p:txBody>
      </p:sp>
      <p:sp>
        <p:nvSpPr>
          <p:cNvPr id="97283" name="Content Placeholder 2"/>
          <p:cNvSpPr>
            <a:spLocks noGrp="1"/>
          </p:cNvSpPr>
          <p:nvPr>
            <p:ph sz="quarter" idx="1"/>
          </p:nvPr>
        </p:nvSpPr>
        <p:spPr>
          <a:xfrm>
            <a:off x="457200" y="1600200"/>
            <a:ext cx="7467600" cy="4873625"/>
          </a:xfrm>
        </p:spPr>
        <p:txBody>
          <a:bodyPr/>
          <a:lstStyle/>
          <a:p>
            <a:pPr eaLnBrk="1" hangingPunct="1"/>
            <a:r>
              <a:rPr lang="en-US" smtClean="0"/>
              <a:t>promoted help to ensure a minimum standard of living </a:t>
            </a:r>
          </a:p>
          <a:p>
            <a:pPr eaLnBrk="1" hangingPunct="1"/>
            <a:r>
              <a:rPr lang="en-US" b="1" u="sng" smtClean="0"/>
              <a:t>Examples:</a:t>
            </a:r>
            <a:endParaRPr lang="en-US" smtClean="0"/>
          </a:p>
          <a:p>
            <a:pPr eaLnBrk="1" hangingPunct="1"/>
            <a:r>
              <a:rPr lang="en-US" smtClean="0"/>
              <a:t>Unemployment</a:t>
            </a:r>
          </a:p>
          <a:p>
            <a:pPr eaLnBrk="1" hangingPunct="1"/>
            <a:r>
              <a:rPr lang="en-US" smtClean="0"/>
              <a:t>Social security for the disabled &amp; elderly</a:t>
            </a:r>
          </a:p>
          <a:p>
            <a:pPr eaLnBrk="1" hangingPunct="1"/>
            <a:r>
              <a:rPr lang="en-US" smtClean="0"/>
              <a:t>Accident insurance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title"/>
          </p:nvPr>
        </p:nvSpPr>
        <p:spPr/>
        <p:txBody>
          <a:bodyPr/>
          <a:lstStyle/>
          <a:p>
            <a:pPr eaLnBrk="1" hangingPunct="1"/>
            <a:r>
              <a:rPr lang="en-US" smtClean="0"/>
              <a:t>Booker T. Washington</a:t>
            </a:r>
          </a:p>
        </p:txBody>
      </p:sp>
      <p:sp>
        <p:nvSpPr>
          <p:cNvPr id="35843" name="Content Placeholder 5"/>
          <p:cNvSpPr>
            <a:spLocks noGrp="1"/>
          </p:cNvSpPr>
          <p:nvPr>
            <p:ph idx="1"/>
          </p:nvPr>
        </p:nvSpPr>
        <p:spPr/>
        <p:txBody>
          <a:bodyPr/>
          <a:lstStyle/>
          <a:p>
            <a:pPr eaLnBrk="1" hangingPunct="1"/>
            <a:r>
              <a:rPr lang="en-US" dirty="0" smtClean="0"/>
              <a:t>Conservative</a:t>
            </a:r>
          </a:p>
          <a:p>
            <a:pPr eaLnBrk="1" hangingPunct="1"/>
            <a:r>
              <a:rPr lang="en-US" dirty="0" smtClean="0"/>
              <a:t>Founded the Tuskegee Institution</a:t>
            </a:r>
          </a:p>
          <a:p>
            <a:pPr eaLnBrk="1" hangingPunct="1"/>
            <a:r>
              <a:rPr lang="en-US" dirty="0" smtClean="0"/>
              <a:t>Had worked very </a:t>
            </a:r>
            <a:r>
              <a:rPr lang="en-US" dirty="0" smtClean="0"/>
              <a:t>hard</a:t>
            </a:r>
          </a:p>
          <a:p>
            <a:pPr eaLnBrk="1" hangingPunct="1"/>
            <a:r>
              <a:rPr lang="en-US" dirty="0" smtClean="0"/>
              <a:t> </a:t>
            </a:r>
            <a:r>
              <a:rPr lang="en-US" dirty="0" smtClean="0"/>
              <a:t>had no formal education growing up</a:t>
            </a:r>
          </a:p>
          <a:p>
            <a:pPr lvl="1" eaLnBrk="1" hangingPunct="1"/>
            <a:r>
              <a:rPr lang="en-US" dirty="0" smtClean="0"/>
              <a:t>Family too poor for him to attend school at one point packed salt 4AM to 9AM went to school &amp; went back to salt mine for 2 more hours after.</a:t>
            </a:r>
          </a:p>
          <a:p>
            <a:pPr eaLnBrk="1" hangingPunct="1"/>
            <a:r>
              <a:rPr lang="en-US" dirty="0" smtClean="0"/>
              <a:t>Preached a philosophy of:</a:t>
            </a:r>
          </a:p>
          <a:p>
            <a:pPr lvl="1" eaLnBrk="1" hangingPunct="1"/>
            <a:r>
              <a:rPr lang="en-US" dirty="0" smtClean="0"/>
              <a:t>Put aside political ambitions</a:t>
            </a:r>
          </a:p>
          <a:p>
            <a:pPr lvl="1" eaLnBrk="1" hangingPunct="1"/>
            <a:r>
              <a:rPr lang="en-US" dirty="0" smtClean="0"/>
              <a:t>Focus on economic security &amp; vocational skills</a:t>
            </a:r>
          </a:p>
          <a:p>
            <a:pPr lvl="1" eaLnBrk="1" hangingPunct="1"/>
            <a:r>
              <a:rPr lang="en-US" dirty="0" smtClean="0"/>
              <a:t>Win white acceptance by succeeding economically</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mtClean="0"/>
              <a:t> </a:t>
            </a:r>
          </a:p>
        </p:txBody>
      </p:sp>
      <p:pic>
        <p:nvPicPr>
          <p:cNvPr id="153603" name="Picture 4" descr="http://georgiainfo.galileo.usg.edu/gastudiesimages/16th%20Amendment.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09600" y="257175"/>
            <a:ext cx="7924800" cy="6524625"/>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en-US" smtClean="0"/>
              <a:t>16</a:t>
            </a:r>
            <a:r>
              <a:rPr lang="en-US" baseline="30000" smtClean="0"/>
              <a:t>th</a:t>
            </a:r>
            <a:r>
              <a:rPr lang="en-US" smtClean="0"/>
              <a:t> Amendment</a:t>
            </a:r>
          </a:p>
        </p:txBody>
      </p:sp>
      <p:sp>
        <p:nvSpPr>
          <p:cNvPr id="2052" name="Rectangle 4"/>
          <p:cNvSpPr>
            <a:spLocks noGrp="1" noChangeArrowheads="1"/>
          </p:cNvSpPr>
          <p:nvPr>
            <p:ph type="body" sz="half" idx="1"/>
          </p:nvPr>
        </p:nvSpPr>
        <p:spPr/>
        <p:txBody>
          <a:bodyPr/>
          <a:lstStyle/>
          <a:p>
            <a:pPr eaLnBrk="1" hangingPunct="1">
              <a:defRPr/>
            </a:pPr>
            <a:r>
              <a:rPr lang="en-US" sz="3600" smtClean="0"/>
              <a:t>Created national income tax</a:t>
            </a:r>
          </a:p>
          <a:p>
            <a:pPr eaLnBrk="1" hangingPunct="1">
              <a:defRPr/>
            </a:pPr>
            <a:r>
              <a:rPr lang="en-US" sz="3600" smtClean="0"/>
              <a:t>Tax on land and tariffs reduced</a:t>
            </a:r>
          </a:p>
        </p:txBody>
      </p:sp>
      <p:pic>
        <p:nvPicPr>
          <p:cNvPr id="25604" name="Picture 5" descr="MCj01493450000[1]"/>
          <p:cNvPicPr>
            <a:picLocks noGrp="1" noChangeAspect="1" noChangeArrowheads="1"/>
          </p:cNvPicPr>
          <p:nvPr>
            <p:ph sz="half" idx="2"/>
          </p:nvPr>
        </p:nvPicPr>
        <p:blipFill>
          <a:blip r:embed="rId2" cstate="print"/>
          <a:srcRect/>
          <a:stretch>
            <a:fillRect/>
          </a:stretch>
        </p:blipFill>
        <p:spPr>
          <a:xfrm>
            <a:off x="4191000" y="1219200"/>
            <a:ext cx="4697413" cy="5410200"/>
          </a:xfrm>
          <a:noFill/>
        </p:spPr>
      </p:pic>
    </p:spTree>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Reform Accomplishments</a:t>
            </a:r>
            <a:endParaRPr lang="en-US" dirty="0"/>
          </a:p>
        </p:txBody>
      </p:sp>
      <p:sp>
        <p:nvSpPr>
          <p:cNvPr id="98307" name="Content Placeholder 2"/>
          <p:cNvSpPr>
            <a:spLocks noGrp="1"/>
          </p:cNvSpPr>
          <p:nvPr>
            <p:ph sz="quarter" idx="1"/>
          </p:nvPr>
        </p:nvSpPr>
        <p:spPr>
          <a:xfrm>
            <a:off x="457200" y="1600200"/>
            <a:ext cx="7467600" cy="4873625"/>
          </a:xfrm>
        </p:spPr>
        <p:txBody>
          <a:bodyPr/>
          <a:lstStyle/>
          <a:p>
            <a:pPr eaLnBrk="1" hangingPunct="1"/>
            <a:r>
              <a:rPr lang="en-US" smtClean="0"/>
              <a:t>Regulation of city utility monopolies (water, gas, electricity) by 1915 2 out of 3 cities had some city owned utilities. </a:t>
            </a:r>
          </a:p>
          <a:p>
            <a:pPr eaLnBrk="1" hangingPunct="1"/>
            <a:r>
              <a:rPr lang="en-US" smtClean="0"/>
              <a:t>Voters gain more direct influence in lawmaking &amp; choosing candidates (1913 17</a:t>
            </a:r>
            <a:r>
              <a:rPr lang="en-US" baseline="30000" smtClean="0"/>
              <a:t>th</a:t>
            </a:r>
            <a:r>
              <a:rPr lang="en-US" smtClean="0"/>
              <a:t> amendment) United States Senators elected by Popular Vote (Not State Legislator) </a:t>
            </a:r>
          </a:p>
          <a:p>
            <a:pPr eaLnBrk="1" hangingPunct="1"/>
            <a:r>
              <a:rPr lang="en-US" smtClean="0"/>
              <a:t>30 states abolished child labor (under 14) &amp; some states adopt min wage laws</a:t>
            </a:r>
          </a:p>
          <a:p>
            <a:pPr eaLnBrk="1" hangingPunct="1"/>
            <a:endParaRPr lang="en-US" smtClean="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t>Government Reforms of The Progressives </a:t>
            </a:r>
          </a:p>
        </p:txBody>
      </p:sp>
      <p:sp>
        <p:nvSpPr>
          <p:cNvPr id="3" name="Content Placeholder 2"/>
          <p:cNvSpPr>
            <a:spLocks noGrp="1"/>
          </p:cNvSpPr>
          <p:nvPr>
            <p:ph sz="quarter" idx="1"/>
          </p:nvPr>
        </p:nvSpPr>
        <p:spPr/>
        <p:txBody>
          <a:bodyPr rtlCol="0">
            <a:normAutofit fontScale="92500" lnSpcReduction="10000"/>
          </a:bodyPr>
          <a:lstStyle/>
          <a:p>
            <a:pPr marL="274320" indent="-274320" eaLnBrk="1" fontAlgn="auto" hangingPunct="1">
              <a:spcAft>
                <a:spcPts val="0"/>
              </a:spcAft>
              <a:buFont typeface="Arial" pitchFamily="34" charset="0"/>
              <a:buChar char="•"/>
              <a:defRPr/>
            </a:pPr>
            <a:r>
              <a:rPr lang="en-US" dirty="0" smtClean="0"/>
              <a:t>The 1900 ,the hurricane in Galveston, Texas killed more than 8,000 </a:t>
            </a:r>
          </a:p>
          <a:p>
            <a:pPr marL="274320" indent="-274320" eaLnBrk="1" fontAlgn="auto" hangingPunct="1">
              <a:spcAft>
                <a:spcPts val="0"/>
              </a:spcAft>
              <a:buFont typeface="Arial" pitchFamily="34" charset="0"/>
              <a:buChar char="•"/>
              <a:defRPr/>
            </a:pPr>
            <a:r>
              <a:rPr lang="en-US" dirty="0" smtClean="0"/>
              <a:t>Because many of the city officials were killed the town decided to replace their major and alderman into a five man commission.  </a:t>
            </a:r>
          </a:p>
          <a:p>
            <a:pPr marL="274320" indent="-274320" eaLnBrk="1" fontAlgn="auto" hangingPunct="1">
              <a:spcAft>
                <a:spcPts val="0"/>
              </a:spcAft>
              <a:buFont typeface="Arial" pitchFamily="34" charset="0"/>
              <a:buChar char="•"/>
              <a:defRPr/>
            </a:pPr>
            <a:r>
              <a:rPr lang="en-US" dirty="0" smtClean="0"/>
              <a:t>This became known as the Galveston Plan and was used across the country as a means to curb corruption</a:t>
            </a:r>
          </a:p>
        </p:txBody>
      </p:sp>
      <p:sp>
        <p:nvSpPr>
          <p:cNvPr id="4" name="Content Placeholder 3"/>
          <p:cNvSpPr>
            <a:spLocks noGrp="1"/>
          </p:cNvSpPr>
          <p:nvPr>
            <p:ph sz="quarter" idx="2"/>
          </p:nvPr>
        </p:nvSpPr>
        <p:spPr>
          <a:xfrm>
            <a:off x="4270375" y="1600200"/>
            <a:ext cx="3657600" cy="4572000"/>
          </a:xfrm>
        </p:spPr>
        <p:txBody>
          <a:bodyPr rtlCol="0">
            <a:normAutofit fontScale="92500" lnSpcReduction="10000"/>
          </a:bodyPr>
          <a:lstStyle/>
          <a:p>
            <a:pPr marL="274320" indent="-274320" eaLnBrk="1" fontAlgn="auto" hangingPunct="1">
              <a:spcAft>
                <a:spcPts val="0"/>
              </a:spcAft>
              <a:buFont typeface="Arial" pitchFamily="34" charset="0"/>
              <a:buChar char="•"/>
              <a:defRPr/>
            </a:pPr>
            <a:r>
              <a:rPr lang="en-US" dirty="0" smtClean="0"/>
              <a:t>In Wisconsin, Reform Governor Robert M. La Follette established the direct primary</a:t>
            </a:r>
          </a:p>
          <a:p>
            <a:pPr marL="274320" indent="-274320" eaLnBrk="1" fontAlgn="auto" hangingPunct="1">
              <a:spcAft>
                <a:spcPts val="0"/>
              </a:spcAft>
              <a:buFont typeface="Arial" pitchFamily="34" charset="0"/>
              <a:buChar char="•"/>
              <a:defRPr/>
            </a:pPr>
            <a:r>
              <a:rPr lang="en-US" dirty="0" smtClean="0"/>
              <a:t>This is an election in which citizens vote to select nominees for upcoming lections</a:t>
            </a:r>
          </a:p>
          <a:p>
            <a:pPr marL="274320" indent="-274320" eaLnBrk="1" fontAlgn="auto" hangingPunct="1">
              <a:spcAft>
                <a:spcPts val="0"/>
              </a:spcAft>
              <a:buFont typeface="Arial" pitchFamily="34" charset="0"/>
              <a:buChar char="•"/>
              <a:defRPr/>
            </a:pPr>
            <a:r>
              <a:rPr lang="en-US" dirty="0" smtClean="0"/>
              <a:t>By 1916 all but for states had direct primaries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eaLnBrk="1" fontAlgn="auto" hangingPunct="1">
              <a:spcAft>
                <a:spcPts val="0"/>
              </a:spcAft>
              <a:defRPr/>
            </a:pPr>
            <a:r>
              <a:rPr lang="en-US" dirty="0" smtClean="0"/>
              <a:t/>
            </a:r>
            <a:br>
              <a:rPr lang="en-US" dirty="0" smtClean="0"/>
            </a:br>
            <a:r>
              <a:rPr lang="en-US" sz="3600" u="sng" dirty="0" smtClean="0"/>
              <a:t>La </a:t>
            </a:r>
            <a:r>
              <a:rPr lang="en-US" sz="3600" u="sng" dirty="0" err="1" smtClean="0"/>
              <a:t>Follette</a:t>
            </a:r>
            <a:r>
              <a:rPr lang="en-US" sz="3600" u="sng" dirty="0" smtClean="0"/>
              <a:t> &amp; Direct Democracy</a:t>
            </a:r>
            <a:r>
              <a:rPr lang="en-US" sz="3600" dirty="0" smtClean="0"/>
              <a:t/>
            </a:r>
            <a:br>
              <a:rPr lang="en-US" sz="3600" dirty="0" smtClean="0"/>
            </a:br>
            <a:r>
              <a:rPr lang="en-US" sz="3600" dirty="0" smtClean="0"/>
              <a:t>Initiatives Referendums and Recalls</a:t>
            </a:r>
          </a:p>
        </p:txBody>
      </p:sp>
      <p:pic>
        <p:nvPicPr>
          <p:cNvPr id="100355" name="Content Placeholder 4" descr="432px-Robert_M__La_Follette%2C_Sr__.jpg"/>
          <p:cNvPicPr>
            <a:picLocks noGrp="1" noChangeAspect="1"/>
          </p:cNvPicPr>
          <p:nvPr>
            <p:ph sz="quarter" idx="1"/>
          </p:nvPr>
        </p:nvPicPr>
        <p:blipFill>
          <a:blip r:embed="rId2" cstate="print"/>
          <a:srcRect/>
          <a:stretch>
            <a:fillRect/>
          </a:stretch>
        </p:blipFill>
        <p:spPr>
          <a:xfrm>
            <a:off x="639763" y="1600200"/>
            <a:ext cx="3292475" cy="4572000"/>
          </a:xfrm>
        </p:spPr>
      </p:pic>
      <p:sp>
        <p:nvSpPr>
          <p:cNvPr id="100356" name="Content Placeholder 3"/>
          <p:cNvSpPr>
            <a:spLocks noGrp="1"/>
          </p:cNvSpPr>
          <p:nvPr>
            <p:ph sz="quarter" idx="2"/>
          </p:nvPr>
        </p:nvSpPr>
        <p:spPr>
          <a:xfrm>
            <a:off x="4270375" y="1600200"/>
            <a:ext cx="3657600" cy="4572000"/>
          </a:xfrm>
        </p:spPr>
        <p:txBody>
          <a:bodyPr/>
          <a:lstStyle/>
          <a:p>
            <a:pPr eaLnBrk="1" hangingPunct="1">
              <a:buFont typeface="Arial" charset="0"/>
              <a:buChar char="•"/>
            </a:pPr>
            <a:r>
              <a:rPr lang="en-US" dirty="0" smtClean="0"/>
              <a:t>The </a:t>
            </a:r>
            <a:r>
              <a:rPr lang="en-US" b="1" dirty="0" smtClean="0"/>
              <a:t>Initiative</a:t>
            </a:r>
            <a:r>
              <a:rPr lang="en-US" dirty="0" smtClean="0"/>
              <a:t>-the power to put a proposed law on the ballot in an election by a petition</a:t>
            </a:r>
          </a:p>
          <a:p>
            <a:pPr eaLnBrk="1" hangingPunct="1">
              <a:buFont typeface="Arial" charset="0"/>
              <a:buChar char="•"/>
            </a:pPr>
            <a:r>
              <a:rPr lang="en-US" dirty="0" smtClean="0"/>
              <a:t>The </a:t>
            </a:r>
            <a:r>
              <a:rPr lang="en-US" b="1" dirty="0" smtClean="0"/>
              <a:t>Referendum</a:t>
            </a:r>
            <a:r>
              <a:rPr lang="en-US" dirty="0" smtClean="0"/>
              <a:t>- allowed citizens to approve or reject laws </a:t>
            </a:r>
          </a:p>
          <a:p>
            <a:pPr eaLnBrk="1" hangingPunct="1">
              <a:buFont typeface="Arial" charset="0"/>
              <a:buChar char="•"/>
            </a:pPr>
            <a:r>
              <a:rPr lang="en-US" dirty="0" smtClean="0"/>
              <a:t>The </a:t>
            </a:r>
            <a:r>
              <a:rPr lang="en-US" b="1" dirty="0" smtClean="0"/>
              <a:t>Recall</a:t>
            </a:r>
            <a:r>
              <a:rPr lang="en-US" dirty="0" smtClean="0"/>
              <a:t> gave voters to remove office holders</a:t>
            </a:r>
          </a:p>
          <a:p>
            <a:pPr eaLnBrk="1" hangingPunct="1">
              <a:buFont typeface="Arial" charset="0"/>
              <a:buChar char="•"/>
            </a:pPr>
            <a:endParaRPr lang="en-US" dirty="0" smtClean="0"/>
          </a:p>
          <a:p>
            <a:pPr eaLnBrk="1" hangingPunct="1">
              <a:buFont typeface="Arial" charset="0"/>
              <a:buChar char="•"/>
            </a:pPr>
            <a:endParaRPr lang="en-US" dirty="0" smtClean="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109538"/>
            <a:ext cx="7772400" cy="766762"/>
          </a:xfrm>
        </p:spPr>
        <p:txBody>
          <a:bodyPr/>
          <a:lstStyle/>
          <a:p>
            <a:r>
              <a:rPr lang="en-US" b="1"/>
              <a:t>Election Reform</a:t>
            </a:r>
          </a:p>
        </p:txBody>
      </p:sp>
      <p:sp>
        <p:nvSpPr>
          <p:cNvPr id="56325" name="Rectangle 5"/>
          <p:cNvSpPr>
            <a:spLocks noGrp="1" noChangeArrowheads="1"/>
          </p:cNvSpPr>
          <p:nvPr>
            <p:ph type="body" sz="half" idx="2"/>
          </p:nvPr>
        </p:nvSpPr>
        <p:spPr>
          <a:xfrm>
            <a:off x="4648200" y="1112838"/>
            <a:ext cx="4267200" cy="5516562"/>
          </a:xfrm>
        </p:spPr>
        <p:txBody>
          <a:bodyPr/>
          <a:lstStyle/>
          <a:p>
            <a:pPr>
              <a:lnSpc>
                <a:spcPct val="90000"/>
              </a:lnSpc>
            </a:pPr>
            <a:r>
              <a:rPr lang="en-US" b="1"/>
              <a:t>Citizens fought for and secured such measures as secret ballots, referendums, and recalls. Citizens could petition and get initiatives</a:t>
            </a:r>
            <a:r>
              <a:rPr lang="en-US" b="1" i="1">
                <a:solidFill>
                  <a:srgbClr val="FF0000"/>
                </a:solidFill>
              </a:rPr>
              <a:t> </a:t>
            </a:r>
            <a:r>
              <a:rPr lang="en-US" b="1"/>
              <a:t>on</a:t>
            </a:r>
            <a:r>
              <a:rPr lang="en-US" b="1" i="1"/>
              <a:t> </a:t>
            </a:r>
            <a:r>
              <a:rPr lang="en-US" b="1"/>
              <a:t>the ballot.</a:t>
            </a:r>
          </a:p>
          <a:p>
            <a:pPr>
              <a:lnSpc>
                <a:spcPct val="90000"/>
              </a:lnSpc>
            </a:pPr>
            <a:r>
              <a:rPr lang="en-US" b="1"/>
              <a:t>In 1899, Minnesota passed the first statewide primary system.</a:t>
            </a:r>
          </a:p>
          <a:p>
            <a:pPr>
              <a:lnSpc>
                <a:spcPct val="90000"/>
              </a:lnSpc>
            </a:pPr>
            <a:endParaRPr lang="en-US" b="1">
              <a:solidFill>
                <a:srgbClr val="FF0000"/>
              </a:solidFill>
            </a:endParaRPr>
          </a:p>
        </p:txBody>
      </p:sp>
      <p:pic>
        <p:nvPicPr>
          <p:cNvPr id="56331" name="Picture 11" descr="216933a"/>
          <p:cNvPicPr>
            <a:picLocks noChangeAspect="1" noChangeArrowheads="1"/>
          </p:cNvPicPr>
          <p:nvPr/>
        </p:nvPicPr>
        <p:blipFill>
          <a:blip r:embed="rId2" cstate="print"/>
          <a:srcRect/>
          <a:stretch>
            <a:fillRect/>
          </a:stretch>
        </p:blipFill>
        <p:spPr bwMode="auto">
          <a:xfrm>
            <a:off x="279400" y="1022350"/>
            <a:ext cx="4164013" cy="5562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endParaRPr lang="en-US" smtClean="0"/>
          </a:p>
        </p:txBody>
      </p:sp>
      <p:pic>
        <p:nvPicPr>
          <p:cNvPr id="154627" name="Picture 4" descr="http://georgiainfo.galileo.usg.edu/gastudiesimages/17th%20Amendment%202.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500" y="269875"/>
            <a:ext cx="8001000" cy="6588125"/>
          </a:xfrm>
          <a:prstGeom prst="rect">
            <a:avLst/>
          </a:prstGeom>
          <a:noFill/>
          <a:ln w="9525">
            <a:noFill/>
            <a:miter lim="800000"/>
            <a:headEnd/>
            <a:tailEnd/>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95250"/>
            <a:ext cx="9144000" cy="755650"/>
          </a:xfrm>
        </p:spPr>
        <p:txBody>
          <a:bodyPr/>
          <a:lstStyle/>
          <a:p>
            <a:r>
              <a:rPr lang="en-US" sz="4000" b="1"/>
              <a:t>Direct Election Of Senators</a:t>
            </a:r>
          </a:p>
        </p:txBody>
      </p:sp>
      <p:sp>
        <p:nvSpPr>
          <p:cNvPr id="58372" name="Rectangle 4"/>
          <p:cNvSpPr>
            <a:spLocks noGrp="1" noChangeArrowheads="1"/>
          </p:cNvSpPr>
          <p:nvPr>
            <p:ph type="body" sz="half" idx="1"/>
          </p:nvPr>
        </p:nvSpPr>
        <p:spPr>
          <a:xfrm>
            <a:off x="465138" y="998538"/>
            <a:ext cx="4227512" cy="5859462"/>
          </a:xfrm>
        </p:spPr>
        <p:txBody>
          <a:bodyPr/>
          <a:lstStyle/>
          <a:p>
            <a:pPr>
              <a:lnSpc>
                <a:spcPct val="90000"/>
              </a:lnSpc>
            </a:pPr>
            <a:r>
              <a:rPr lang="en-US" b="1"/>
              <a:t>Before 1913, each state’s legislature had chosen U.S. senators. To force senators to be more responsive to the public, Progressives pushed for the popular election of senators. </a:t>
            </a:r>
          </a:p>
          <a:p>
            <a:pPr>
              <a:lnSpc>
                <a:spcPct val="90000"/>
              </a:lnSpc>
            </a:pPr>
            <a:r>
              <a:rPr lang="en-US" b="1"/>
              <a:t>As a result, Congress passed the 17</a:t>
            </a:r>
            <a:r>
              <a:rPr lang="en-US" b="1" baseline="30000"/>
              <a:t>th</a:t>
            </a:r>
            <a:r>
              <a:rPr lang="en-US" b="1"/>
              <a:t> Amendment in 1913.</a:t>
            </a:r>
            <a:endParaRPr lang="en-US"/>
          </a:p>
        </p:txBody>
      </p:sp>
      <p:pic>
        <p:nvPicPr>
          <p:cNvPr id="58379" name="Picture 11" descr="38_00004"/>
          <p:cNvPicPr>
            <a:picLocks noChangeAspect="1" noChangeArrowheads="1"/>
          </p:cNvPicPr>
          <p:nvPr/>
        </p:nvPicPr>
        <p:blipFill>
          <a:blip r:embed="rId2" cstate="print"/>
          <a:srcRect l="54713" t="2370" r="993" b="5273"/>
          <a:stretch>
            <a:fillRect/>
          </a:stretch>
        </p:blipFill>
        <p:spPr bwMode="auto">
          <a:xfrm>
            <a:off x="4711700" y="1041400"/>
            <a:ext cx="3894138" cy="43926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mtClean="0"/>
              <a:t>US.18</a:t>
            </a:r>
          </a:p>
        </p:txBody>
      </p:sp>
      <p:sp>
        <p:nvSpPr>
          <p:cNvPr id="155651" name="Rectangle 3"/>
          <p:cNvSpPr>
            <a:spLocks noGrp="1" noChangeArrowheads="1"/>
          </p:cNvSpPr>
          <p:nvPr>
            <p:ph sz="quarter" idx="1"/>
          </p:nvPr>
        </p:nvSpPr>
        <p:spPr/>
        <p:txBody>
          <a:bodyPr/>
          <a:lstStyle/>
          <a:p>
            <a:pPr eaLnBrk="1" hangingPunct="1"/>
            <a:r>
              <a:rPr lang="en-US" smtClean="0"/>
              <a:t>Describe the movement to achieve suffrage for women, including its leaders, the activities of suffragettes, the passage of the 19</a:t>
            </a:r>
            <a:r>
              <a:rPr lang="en-US" baseline="30000" smtClean="0"/>
              <a:t>th</a:t>
            </a:r>
            <a:r>
              <a:rPr lang="en-US" smtClean="0"/>
              <a:t> Amendment, and the role of Tennessee in the suffrage effort.</a:t>
            </a:r>
          </a:p>
          <a:p>
            <a:pPr lvl="1" eaLnBrk="1" hangingPunct="1"/>
            <a:r>
              <a:rPr lang="en-US" smtClean="0"/>
              <a:t>(Anne Dallas Dudley, Harry Burn, Josephine Pearson, “Perfect 36”)</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WordArt 2"/>
          <p:cNvSpPr>
            <a:spLocks noChangeArrowheads="1" noChangeShapeType="1" noTextEdit="1"/>
          </p:cNvSpPr>
          <p:nvPr/>
        </p:nvSpPr>
        <p:spPr bwMode="auto">
          <a:xfrm>
            <a:off x="609600" y="1828800"/>
            <a:ext cx="8077200" cy="3505200"/>
          </a:xfrm>
          <a:prstGeom prst="rect">
            <a:avLst/>
          </a:prstGeom>
        </p:spPr>
        <p:txBody>
          <a:bodyPr wrap="none" fromWordArt="1">
            <a:prstTxWarp prst="textPlain">
              <a:avLst>
                <a:gd name="adj" fmla="val 50000"/>
              </a:avLst>
            </a:prstTxWarp>
          </a:bodyPr>
          <a:lstStyle/>
          <a:p>
            <a:pPr algn="ctr"/>
            <a:r>
              <a:rPr lang="en-US" sz="3600" kern="10">
                <a:ln w="25400">
                  <a:noFill/>
                  <a:round/>
                  <a:headEnd/>
                  <a:tailEnd/>
                </a:ln>
                <a:solidFill>
                  <a:srgbClr val="FF0000"/>
                </a:solidFill>
                <a:effectLst>
                  <a:prstShdw prst="shdw13" dist="53882" dir="13500000">
                    <a:srgbClr val="808080">
                      <a:alpha val="50000"/>
                    </a:srgbClr>
                  </a:prstShdw>
                </a:effectLst>
                <a:latin typeface="Ringbearer"/>
              </a:rPr>
              <a:t>Women's Rights</a:t>
            </a:r>
          </a:p>
        </p:txBody>
      </p:sp>
    </p:spTree>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799" y="409316"/>
            <a:ext cx="7797708" cy="874059"/>
          </a:xfrm>
          <a:extLst/>
        </p:spPr>
        <p:txBody>
          <a:bodyPr rtlCol="0">
            <a:noAutofit/>
          </a:bodyPr>
          <a:lstStyle/>
          <a:p>
            <a:pPr eaLnBrk="1" fontAlgn="auto" hangingPunct="1">
              <a:spcAft>
                <a:spcPts val="0"/>
              </a:spcAft>
              <a:defRPr/>
            </a:pPr>
            <a:r>
              <a:rPr lang="en-US" sz="5400" b="1" u="sng" dirty="0">
                <a:solidFill>
                  <a:schemeClr val="tx2">
                    <a:satMod val="200000"/>
                  </a:schemeClr>
                </a:solidFill>
                <a:effectLst>
                  <a:innerShdw blurRad="38100">
                    <a:schemeClr val="tx1">
                      <a:lumMod val="85000"/>
                    </a:schemeClr>
                  </a:innerShdw>
                </a:effectLst>
              </a:rPr>
              <a:t>W. E. B. Dubois</a:t>
            </a:r>
          </a:p>
        </p:txBody>
      </p:sp>
      <p:sp>
        <p:nvSpPr>
          <p:cNvPr id="36867" name="Content Placeholder 2"/>
          <p:cNvSpPr>
            <a:spLocks noGrp="1"/>
          </p:cNvSpPr>
          <p:nvPr>
            <p:ph idx="4294967295"/>
          </p:nvPr>
        </p:nvSpPr>
        <p:spPr>
          <a:xfrm>
            <a:off x="0" y="1676400"/>
            <a:ext cx="9144000" cy="4114800"/>
          </a:xfrm>
        </p:spPr>
        <p:txBody>
          <a:bodyPr/>
          <a:lstStyle/>
          <a:p>
            <a:pPr eaLnBrk="1" hangingPunct="1"/>
            <a:r>
              <a:rPr lang="en-US" sz="3000" b="1" dirty="0" smtClean="0"/>
              <a:t>Black leader in the late 19</a:t>
            </a:r>
            <a:r>
              <a:rPr lang="en-US" sz="3000" b="1" baseline="30000" dirty="0" smtClean="0"/>
              <a:t>th</a:t>
            </a:r>
            <a:r>
              <a:rPr lang="en-US" sz="3000" b="1" dirty="0" smtClean="0"/>
              <a:t> century who opposed Booker T. Washington; Dubois was the first African American to graduate from Harvard University with a Ph.D. and believed that African Americans should engage in protests for their rights.</a:t>
            </a:r>
          </a:p>
          <a:p>
            <a:pPr eaLnBrk="1" hangingPunct="1"/>
            <a:endParaRPr lang="en-US" sz="1400" dirty="0" smtClean="0"/>
          </a:p>
        </p:txBody>
      </p:sp>
      <p:pic>
        <p:nvPicPr>
          <p:cNvPr id="36868" name="Picture 5" descr="http://tbn2.google.com/images?q=tbn:BbWawVryD6vLLM:http://paxarcana.files.wordpress.com/2007/11/dubois.jpg">
            <a:hlinkClick r:id="rId2"/>
          </p:cNvPr>
          <p:cNvPicPr>
            <a:picLocks noChangeAspect="1" noChangeArrowheads="1"/>
          </p:cNvPicPr>
          <p:nvPr/>
        </p:nvPicPr>
        <p:blipFill>
          <a:blip r:embed="rId3" cstate="print"/>
          <a:srcRect/>
          <a:stretch>
            <a:fillRect/>
          </a:stretch>
        </p:blipFill>
        <p:spPr bwMode="auto">
          <a:xfrm>
            <a:off x="7162800" y="152400"/>
            <a:ext cx="1371600" cy="14589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a:r>
              <a:rPr lang="en-US" b="1">
                <a:solidFill>
                  <a:srgbClr val="FF0000"/>
                </a:solidFill>
                <a:effectLst>
                  <a:outerShdw blurRad="38100" dist="38100" dir="2700000" algn="tl">
                    <a:srgbClr val="FFFFFF"/>
                  </a:outerShdw>
                </a:effectLst>
                <a:latin typeface="Ringbearer" pitchFamily="18" charset="0"/>
              </a:rPr>
              <a:t>Progressive Era Women</a:t>
            </a:r>
            <a:br>
              <a:rPr lang="en-US" b="1">
                <a:solidFill>
                  <a:srgbClr val="FF0000"/>
                </a:solidFill>
                <a:effectLst>
                  <a:outerShdw blurRad="38100" dist="38100" dir="2700000" algn="tl">
                    <a:srgbClr val="FFFFFF"/>
                  </a:outerShdw>
                </a:effectLst>
                <a:latin typeface="Ringbearer" pitchFamily="18" charset="0"/>
              </a:rPr>
            </a:br>
            <a:r>
              <a:rPr lang="en-US" sz="3600" b="1">
                <a:solidFill>
                  <a:srgbClr val="FF0000"/>
                </a:solidFill>
                <a:effectLst>
                  <a:outerShdw blurRad="38100" dist="38100" dir="2700000" algn="tl">
                    <a:srgbClr val="FFFFFF"/>
                  </a:outerShdw>
                </a:effectLst>
                <a:latin typeface="Ringbearer" pitchFamily="18" charset="0"/>
              </a:rPr>
              <a:t>Traditional Views of Women</a:t>
            </a:r>
          </a:p>
        </p:txBody>
      </p:sp>
      <p:sp>
        <p:nvSpPr>
          <p:cNvPr id="56323" name="Rectangle 3"/>
          <p:cNvSpPr>
            <a:spLocks noGrp="1" noChangeArrowheads="1"/>
          </p:cNvSpPr>
          <p:nvPr>
            <p:ph type="body" idx="1"/>
          </p:nvPr>
        </p:nvSpPr>
        <p:spPr>
          <a:xfrm>
            <a:off x="533400" y="1828800"/>
            <a:ext cx="4572000" cy="4038600"/>
          </a:xfrm>
        </p:spPr>
        <p:txBody>
          <a:bodyPr/>
          <a:lstStyle/>
          <a:p>
            <a:r>
              <a:rPr lang="en-US" sz="2800" b="1" u="sng">
                <a:solidFill>
                  <a:srgbClr val="FF0000"/>
                </a:solidFill>
                <a:effectLst>
                  <a:outerShdw blurRad="38100" dist="38100" dir="2700000" algn="tl">
                    <a:srgbClr val="FFFFFF"/>
                  </a:outerShdw>
                </a:effectLst>
              </a:rPr>
              <a:t>Barefoot, pregnant, in the kitchen</a:t>
            </a:r>
            <a:r>
              <a:rPr lang="en-US" sz="2800"/>
              <a:t>.</a:t>
            </a:r>
          </a:p>
          <a:p>
            <a:r>
              <a:rPr lang="en-US" sz="2800" b="1" u="sng">
                <a:solidFill>
                  <a:srgbClr val="FF0000"/>
                </a:solidFill>
                <a:effectLst>
                  <a:outerShdw blurRad="38100" dist="38100" dir="2700000" algn="tl">
                    <a:srgbClr val="FFFFFF"/>
                  </a:outerShdw>
                </a:effectLst>
              </a:rPr>
              <a:t>Primary caregiver</a:t>
            </a:r>
            <a:r>
              <a:rPr lang="en-US" sz="2800"/>
              <a:t>.</a:t>
            </a:r>
          </a:p>
          <a:p>
            <a:r>
              <a:rPr lang="en-US" sz="2800"/>
              <a:t>Stayed in the home.</a:t>
            </a:r>
          </a:p>
          <a:p>
            <a:pPr lvl="1"/>
            <a:r>
              <a:rPr lang="en-US" sz="2200"/>
              <a:t>Did not have a social life.</a:t>
            </a:r>
          </a:p>
          <a:p>
            <a:pPr lvl="1"/>
            <a:r>
              <a:rPr lang="en-US" sz="2200"/>
              <a:t>Main job was to </a:t>
            </a:r>
            <a:r>
              <a:rPr lang="en-US" sz="2200" b="1" u="sng">
                <a:solidFill>
                  <a:srgbClr val="FF0000"/>
                </a:solidFill>
                <a:effectLst>
                  <a:outerShdw blurRad="38100" dist="38100" dir="2700000" algn="tl">
                    <a:srgbClr val="FFFFFF"/>
                  </a:outerShdw>
                </a:effectLst>
              </a:rPr>
              <a:t>run the household</a:t>
            </a:r>
            <a:r>
              <a:rPr lang="en-US" sz="2200"/>
              <a:t>.</a:t>
            </a:r>
          </a:p>
          <a:p>
            <a:pPr lvl="1"/>
            <a:r>
              <a:rPr lang="en-US" sz="2200"/>
              <a:t>If in a poor family, the woman also had to work.</a:t>
            </a:r>
          </a:p>
        </p:txBody>
      </p:sp>
      <p:pic>
        <p:nvPicPr>
          <p:cNvPr id="56325" name="Picture 5" descr="gibson"/>
          <p:cNvPicPr>
            <a:picLocks noChangeAspect="1" noChangeArrowheads="1"/>
          </p:cNvPicPr>
          <p:nvPr/>
        </p:nvPicPr>
        <p:blipFill>
          <a:blip r:embed="rId3" cstate="print"/>
          <a:srcRect/>
          <a:stretch>
            <a:fillRect/>
          </a:stretch>
        </p:blipFill>
        <p:spPr bwMode="auto">
          <a:xfrm>
            <a:off x="5486400" y="1752600"/>
            <a:ext cx="2828925" cy="3886200"/>
          </a:xfrm>
          <a:prstGeom prst="rect">
            <a:avLst/>
          </a:prstGeom>
          <a:noFill/>
        </p:spPr>
      </p:pic>
      <p:sp>
        <p:nvSpPr>
          <p:cNvPr id="56326" name="Text Box 6"/>
          <p:cNvSpPr txBox="1">
            <a:spLocks noChangeArrowheads="1"/>
          </p:cNvSpPr>
          <p:nvPr/>
        </p:nvSpPr>
        <p:spPr bwMode="auto">
          <a:xfrm>
            <a:off x="5029200" y="5638800"/>
            <a:ext cx="3733800" cy="412750"/>
          </a:xfrm>
          <a:prstGeom prst="rect">
            <a:avLst/>
          </a:prstGeom>
          <a:noFill/>
          <a:ln w="9525">
            <a:noFill/>
            <a:miter lim="800000"/>
            <a:headEnd/>
            <a:tailEnd/>
          </a:ln>
          <a:effectLst/>
        </p:spPr>
        <p:txBody>
          <a:bodyPr>
            <a:spAutoFit/>
          </a:bodyPr>
          <a:lstStyle/>
          <a:p>
            <a:pPr algn="ctr" eaLnBrk="1" hangingPunct="1">
              <a:spcBef>
                <a:spcPct val="50000"/>
              </a:spcBef>
            </a:pPr>
            <a:r>
              <a:rPr lang="en-US" sz="1200">
                <a:solidFill>
                  <a:srgbClr val="FF0000"/>
                </a:solidFill>
                <a:latin typeface="Copperplate Gothic Bold" pitchFamily="34" charset="0"/>
                <a:cs typeface="Times New Roman" pitchFamily="18" charset="0"/>
              </a:rPr>
              <a:t>The Cult of Domesticity</a:t>
            </a:r>
          </a:p>
          <a:p>
            <a:pPr algn="ctr" eaLnBrk="1" hangingPunct="1">
              <a:spcBef>
                <a:spcPct val="50000"/>
              </a:spcBef>
            </a:pPr>
            <a:r>
              <a:rPr lang="en-US" sz="600">
                <a:solidFill>
                  <a:srgbClr val="FF0000"/>
                </a:solidFill>
                <a:latin typeface="Times New Roman" pitchFamily="18" charset="0"/>
              </a:rPr>
              <a:t>http://www.library.csi.cuny.edu/dept/history/lavender/386/graphics/gibson.gif</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0-#ppt_w/2"/>
                                          </p:val>
                                        </p:tav>
                                        <p:tav tm="100000">
                                          <p:val>
                                            <p:strVal val="#ppt_x"/>
                                          </p:val>
                                        </p:tav>
                                      </p:tavLst>
                                    </p:anim>
                                    <p:anim calcmode="lin" valueType="num">
                                      <p:cBhvr additive="base">
                                        <p:cTn id="8" dur="500" fill="hold"/>
                                        <p:tgtEl>
                                          <p:spTgt spid="5632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6323"/>
                                        </p:tgtEl>
                                        <p:attrNameLst>
                                          <p:attrName>style.visibility</p:attrName>
                                        </p:attrNameLst>
                                      </p:cBhvr>
                                      <p:to>
                                        <p:strVal val="visible"/>
                                      </p:to>
                                    </p:set>
                                    <p:anim calcmode="lin" valueType="num">
                                      <p:cBhvr additive="base">
                                        <p:cTn id="11" dur="500" fill="hold"/>
                                        <p:tgtEl>
                                          <p:spTgt spid="56323"/>
                                        </p:tgtEl>
                                        <p:attrNameLst>
                                          <p:attrName>ppt_x</p:attrName>
                                        </p:attrNameLst>
                                      </p:cBhvr>
                                      <p:tavLst>
                                        <p:tav tm="0">
                                          <p:val>
                                            <p:strVal val="0-#ppt_w/2"/>
                                          </p:val>
                                        </p:tav>
                                        <p:tav tm="100000">
                                          <p:val>
                                            <p:strVal val="#ppt_x"/>
                                          </p:val>
                                        </p:tav>
                                      </p:tavLst>
                                    </p:anim>
                                    <p:anim calcmode="lin" valueType="num">
                                      <p:cBhvr additive="base">
                                        <p:cTn id="12" dur="500" fill="hold"/>
                                        <p:tgtEl>
                                          <p:spTgt spid="5632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6325"/>
                                        </p:tgtEl>
                                        <p:attrNameLst>
                                          <p:attrName>style.visibility</p:attrName>
                                        </p:attrNameLst>
                                      </p:cBhvr>
                                      <p:to>
                                        <p:strVal val="visible"/>
                                      </p:to>
                                    </p:set>
                                    <p:anim calcmode="lin" valueType="num">
                                      <p:cBhvr additive="base">
                                        <p:cTn id="15" dur="500" fill="hold"/>
                                        <p:tgtEl>
                                          <p:spTgt spid="56325"/>
                                        </p:tgtEl>
                                        <p:attrNameLst>
                                          <p:attrName>ppt_x</p:attrName>
                                        </p:attrNameLst>
                                      </p:cBhvr>
                                      <p:tavLst>
                                        <p:tav tm="0">
                                          <p:val>
                                            <p:strVal val="0-#ppt_w/2"/>
                                          </p:val>
                                        </p:tav>
                                        <p:tav tm="100000">
                                          <p:val>
                                            <p:strVal val="#ppt_x"/>
                                          </p:val>
                                        </p:tav>
                                      </p:tavLst>
                                    </p:anim>
                                    <p:anim calcmode="lin" valueType="num">
                                      <p:cBhvr additive="base">
                                        <p:cTn id="16" dur="500" fill="hold"/>
                                        <p:tgtEl>
                                          <p:spTgt spid="5632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6326"/>
                                        </p:tgtEl>
                                        <p:attrNameLst>
                                          <p:attrName>style.visibility</p:attrName>
                                        </p:attrNameLst>
                                      </p:cBhvr>
                                      <p:to>
                                        <p:strVal val="visible"/>
                                      </p:to>
                                    </p:set>
                                    <p:anim calcmode="lin" valueType="num">
                                      <p:cBhvr additive="base">
                                        <p:cTn id="19" dur="500" fill="hold"/>
                                        <p:tgtEl>
                                          <p:spTgt spid="56326"/>
                                        </p:tgtEl>
                                        <p:attrNameLst>
                                          <p:attrName>ppt_x</p:attrName>
                                        </p:attrNameLst>
                                      </p:cBhvr>
                                      <p:tavLst>
                                        <p:tav tm="0">
                                          <p:val>
                                            <p:strVal val="0-#ppt_w/2"/>
                                          </p:val>
                                        </p:tav>
                                        <p:tav tm="100000">
                                          <p:val>
                                            <p:strVal val="#ppt_x"/>
                                          </p:val>
                                        </p:tav>
                                      </p:tavLst>
                                    </p:anim>
                                    <p:anim calcmode="lin" valueType="num">
                                      <p:cBhvr additive="base">
                                        <p:cTn id="20" dur="500" fill="hold"/>
                                        <p:tgtEl>
                                          <p:spTgt spid="563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utoUpdateAnimBg="0"/>
      <p:bldP spid="56323" grpId="0" autoUpdateAnimBg="0"/>
      <p:bldP spid="56326"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a:r>
              <a:rPr lang="en-US" b="1">
                <a:solidFill>
                  <a:srgbClr val="FF0000"/>
                </a:solidFill>
                <a:effectLst>
                  <a:outerShdw blurRad="38100" dist="38100" dir="2700000" algn="tl">
                    <a:srgbClr val="FFFFFF"/>
                  </a:outerShdw>
                </a:effectLst>
                <a:latin typeface="Ringbearer" pitchFamily="18" charset="0"/>
              </a:rPr>
              <a:t>Progressive Era Women</a:t>
            </a:r>
            <a:br>
              <a:rPr lang="en-US" b="1">
                <a:solidFill>
                  <a:srgbClr val="FF0000"/>
                </a:solidFill>
                <a:effectLst>
                  <a:outerShdw blurRad="38100" dist="38100" dir="2700000" algn="tl">
                    <a:srgbClr val="FFFFFF"/>
                  </a:outerShdw>
                </a:effectLst>
                <a:latin typeface="Ringbearer" pitchFamily="18" charset="0"/>
              </a:rPr>
            </a:br>
            <a:r>
              <a:rPr lang="en-US" sz="3600" b="1">
                <a:solidFill>
                  <a:srgbClr val="FF0000"/>
                </a:solidFill>
                <a:effectLst>
                  <a:outerShdw blurRad="38100" dist="38100" dir="2700000" algn="tl">
                    <a:srgbClr val="FFFFFF"/>
                  </a:outerShdw>
                </a:effectLst>
                <a:latin typeface="Ringbearer" pitchFamily="18" charset="0"/>
              </a:rPr>
              <a:t>Traditional Views of Women</a:t>
            </a:r>
          </a:p>
        </p:txBody>
      </p:sp>
      <p:sp>
        <p:nvSpPr>
          <p:cNvPr id="57347" name="Rectangle 3"/>
          <p:cNvSpPr>
            <a:spLocks noGrp="1" noChangeArrowheads="1"/>
          </p:cNvSpPr>
          <p:nvPr>
            <p:ph type="body" idx="1"/>
          </p:nvPr>
        </p:nvSpPr>
        <p:spPr>
          <a:xfrm>
            <a:off x="3810000" y="1828800"/>
            <a:ext cx="4876800" cy="4191000"/>
          </a:xfrm>
        </p:spPr>
        <p:txBody>
          <a:bodyPr/>
          <a:lstStyle/>
          <a:p>
            <a:pPr>
              <a:lnSpc>
                <a:spcPct val="80000"/>
              </a:lnSpc>
            </a:pPr>
            <a:r>
              <a:rPr lang="en-US" sz="2400"/>
              <a:t>Menial labor.</a:t>
            </a:r>
          </a:p>
          <a:p>
            <a:pPr lvl="1">
              <a:lnSpc>
                <a:spcPct val="80000"/>
              </a:lnSpc>
            </a:pPr>
            <a:r>
              <a:rPr lang="en-US" sz="2200" b="1" u="sng">
                <a:solidFill>
                  <a:srgbClr val="FF0000"/>
                </a:solidFill>
                <a:effectLst>
                  <a:outerShdw blurRad="38100" dist="38100" dir="2700000" algn="tl">
                    <a:srgbClr val="FFFFFF"/>
                  </a:outerShdw>
                </a:effectLst>
              </a:rPr>
              <a:t>Low-paying jobs</a:t>
            </a:r>
            <a:r>
              <a:rPr lang="en-US" sz="2200"/>
              <a:t>.</a:t>
            </a:r>
          </a:p>
          <a:p>
            <a:pPr lvl="1">
              <a:lnSpc>
                <a:spcPct val="80000"/>
              </a:lnSpc>
            </a:pPr>
            <a:r>
              <a:rPr lang="en-US" sz="2200"/>
              <a:t>Worked as seamstresses, as machine operators, and as house cleaners.</a:t>
            </a:r>
          </a:p>
          <a:p>
            <a:pPr lvl="1">
              <a:lnSpc>
                <a:spcPct val="80000"/>
              </a:lnSpc>
            </a:pPr>
            <a:r>
              <a:rPr lang="en-US" sz="2200"/>
              <a:t>Very few professions: </a:t>
            </a:r>
            <a:r>
              <a:rPr lang="en-US" sz="2200" b="1" u="sng">
                <a:solidFill>
                  <a:srgbClr val="FF0000"/>
                </a:solidFill>
                <a:effectLst>
                  <a:outerShdw blurRad="38100" dist="38100" dir="2700000" algn="tl">
                    <a:srgbClr val="FFFFFF"/>
                  </a:outerShdw>
                </a:effectLst>
              </a:rPr>
              <a:t>teaching, nursing, secretary</a:t>
            </a:r>
            <a:r>
              <a:rPr lang="en-US" sz="2200"/>
              <a:t>.</a:t>
            </a:r>
          </a:p>
          <a:p>
            <a:pPr>
              <a:lnSpc>
                <a:spcPct val="80000"/>
              </a:lnSpc>
            </a:pPr>
            <a:r>
              <a:rPr lang="en-US" sz="2400"/>
              <a:t>No political or property rights.</a:t>
            </a:r>
          </a:p>
          <a:p>
            <a:pPr lvl="1">
              <a:lnSpc>
                <a:spcPct val="80000"/>
              </a:lnSpc>
            </a:pPr>
            <a:r>
              <a:rPr lang="en-US" sz="2200"/>
              <a:t>Once married, all property went to the husband.</a:t>
            </a:r>
          </a:p>
          <a:p>
            <a:pPr lvl="1">
              <a:lnSpc>
                <a:spcPct val="80000"/>
              </a:lnSpc>
            </a:pPr>
            <a:r>
              <a:rPr lang="en-US" sz="2200" b="1" u="sng">
                <a:solidFill>
                  <a:srgbClr val="FF0000"/>
                </a:solidFill>
                <a:effectLst>
                  <a:outerShdw blurRad="38100" dist="38100" dir="2700000" algn="tl">
                    <a:srgbClr val="FFFFFF"/>
                  </a:outerShdw>
                </a:effectLst>
              </a:rPr>
              <a:t>No suffrage</a:t>
            </a:r>
            <a:r>
              <a:rPr lang="en-US" sz="2200"/>
              <a:t> (voting rights).</a:t>
            </a:r>
            <a:r>
              <a:rPr lang="en-US" sz="2000"/>
              <a:t>  </a:t>
            </a:r>
          </a:p>
          <a:p>
            <a:pPr>
              <a:lnSpc>
                <a:spcPct val="80000"/>
              </a:lnSpc>
            </a:pPr>
            <a:r>
              <a:rPr lang="en-US" sz="2400"/>
              <a:t>Subordination of women.</a:t>
            </a:r>
          </a:p>
        </p:txBody>
      </p:sp>
      <p:sp>
        <p:nvSpPr>
          <p:cNvPr id="57349" name="Text Box 5"/>
          <p:cNvSpPr txBox="1">
            <a:spLocks noChangeArrowheads="1"/>
          </p:cNvSpPr>
          <p:nvPr/>
        </p:nvSpPr>
        <p:spPr bwMode="auto">
          <a:xfrm>
            <a:off x="304800" y="5638800"/>
            <a:ext cx="3886200" cy="458788"/>
          </a:xfrm>
          <a:prstGeom prst="rect">
            <a:avLst/>
          </a:prstGeom>
          <a:noFill/>
          <a:ln w="9525">
            <a:noFill/>
            <a:miter lim="800000"/>
            <a:headEnd/>
            <a:tailEnd/>
          </a:ln>
          <a:effectLst/>
        </p:spPr>
        <p:txBody>
          <a:bodyPr>
            <a:spAutoFit/>
          </a:bodyPr>
          <a:lstStyle/>
          <a:p>
            <a:pPr algn="ctr" eaLnBrk="1" hangingPunct="1">
              <a:spcBef>
                <a:spcPct val="50000"/>
              </a:spcBef>
            </a:pPr>
            <a:r>
              <a:rPr lang="en-US" sz="1200">
                <a:solidFill>
                  <a:srgbClr val="FF0000"/>
                </a:solidFill>
                <a:latin typeface="Copperplate Gothic Bold" pitchFamily="34" charset="0"/>
                <a:cs typeface="Times New Roman" pitchFamily="18" charset="0"/>
              </a:rPr>
              <a:t>Second Industrial Revolution Seamstress</a:t>
            </a:r>
          </a:p>
          <a:p>
            <a:pPr algn="ctr" eaLnBrk="1" hangingPunct="1">
              <a:spcBef>
                <a:spcPct val="50000"/>
              </a:spcBef>
            </a:pPr>
            <a:r>
              <a:rPr lang="en-US" sz="800">
                <a:solidFill>
                  <a:srgbClr val="FF0000"/>
                </a:solidFill>
                <a:latin typeface="Times New Roman" pitchFamily="18" charset="0"/>
              </a:rPr>
              <a:t>http://www.accd.edu/sac/history/keller/Serr/blunden1.jpg</a:t>
            </a:r>
          </a:p>
        </p:txBody>
      </p:sp>
      <p:pic>
        <p:nvPicPr>
          <p:cNvPr id="57351" name="Picture 7" descr="blunden1"/>
          <p:cNvPicPr>
            <a:picLocks noChangeAspect="1" noChangeArrowheads="1"/>
          </p:cNvPicPr>
          <p:nvPr/>
        </p:nvPicPr>
        <p:blipFill>
          <a:blip r:embed="rId3" cstate="print"/>
          <a:srcRect/>
          <a:stretch>
            <a:fillRect/>
          </a:stretch>
        </p:blipFill>
        <p:spPr bwMode="auto">
          <a:xfrm>
            <a:off x="609600" y="1828800"/>
            <a:ext cx="3116263" cy="37338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0-#ppt_w/2"/>
                                          </p:val>
                                        </p:tav>
                                        <p:tav tm="100000">
                                          <p:val>
                                            <p:strVal val="#ppt_x"/>
                                          </p:val>
                                        </p:tav>
                                      </p:tavLst>
                                    </p:anim>
                                    <p:anim calcmode="lin" valueType="num">
                                      <p:cBhvr additive="base">
                                        <p:cTn id="8" dur="500" fill="hold"/>
                                        <p:tgtEl>
                                          <p:spTgt spid="5734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7347"/>
                                        </p:tgtEl>
                                        <p:attrNameLst>
                                          <p:attrName>style.visibility</p:attrName>
                                        </p:attrNameLst>
                                      </p:cBhvr>
                                      <p:to>
                                        <p:strVal val="visible"/>
                                      </p:to>
                                    </p:set>
                                    <p:anim calcmode="lin" valueType="num">
                                      <p:cBhvr additive="base">
                                        <p:cTn id="11" dur="500" fill="hold"/>
                                        <p:tgtEl>
                                          <p:spTgt spid="57347"/>
                                        </p:tgtEl>
                                        <p:attrNameLst>
                                          <p:attrName>ppt_x</p:attrName>
                                        </p:attrNameLst>
                                      </p:cBhvr>
                                      <p:tavLst>
                                        <p:tav tm="0">
                                          <p:val>
                                            <p:strVal val="0-#ppt_w/2"/>
                                          </p:val>
                                        </p:tav>
                                        <p:tav tm="100000">
                                          <p:val>
                                            <p:strVal val="#ppt_x"/>
                                          </p:val>
                                        </p:tav>
                                      </p:tavLst>
                                    </p:anim>
                                    <p:anim calcmode="lin" valueType="num">
                                      <p:cBhvr additive="base">
                                        <p:cTn id="12" dur="500" fill="hold"/>
                                        <p:tgtEl>
                                          <p:spTgt spid="5734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7351"/>
                                        </p:tgtEl>
                                        <p:attrNameLst>
                                          <p:attrName>style.visibility</p:attrName>
                                        </p:attrNameLst>
                                      </p:cBhvr>
                                      <p:to>
                                        <p:strVal val="visible"/>
                                      </p:to>
                                    </p:set>
                                    <p:anim calcmode="lin" valueType="num">
                                      <p:cBhvr additive="base">
                                        <p:cTn id="15" dur="500" fill="hold"/>
                                        <p:tgtEl>
                                          <p:spTgt spid="57351"/>
                                        </p:tgtEl>
                                        <p:attrNameLst>
                                          <p:attrName>ppt_x</p:attrName>
                                        </p:attrNameLst>
                                      </p:cBhvr>
                                      <p:tavLst>
                                        <p:tav tm="0">
                                          <p:val>
                                            <p:strVal val="0-#ppt_w/2"/>
                                          </p:val>
                                        </p:tav>
                                        <p:tav tm="100000">
                                          <p:val>
                                            <p:strVal val="#ppt_x"/>
                                          </p:val>
                                        </p:tav>
                                      </p:tavLst>
                                    </p:anim>
                                    <p:anim calcmode="lin" valueType="num">
                                      <p:cBhvr additive="base">
                                        <p:cTn id="16" dur="500" fill="hold"/>
                                        <p:tgtEl>
                                          <p:spTgt spid="5735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7349"/>
                                        </p:tgtEl>
                                        <p:attrNameLst>
                                          <p:attrName>style.visibility</p:attrName>
                                        </p:attrNameLst>
                                      </p:cBhvr>
                                      <p:to>
                                        <p:strVal val="visible"/>
                                      </p:to>
                                    </p:set>
                                    <p:anim calcmode="lin" valueType="num">
                                      <p:cBhvr additive="base">
                                        <p:cTn id="19" dur="500" fill="hold"/>
                                        <p:tgtEl>
                                          <p:spTgt spid="57349"/>
                                        </p:tgtEl>
                                        <p:attrNameLst>
                                          <p:attrName>ppt_x</p:attrName>
                                        </p:attrNameLst>
                                      </p:cBhvr>
                                      <p:tavLst>
                                        <p:tav tm="0">
                                          <p:val>
                                            <p:strVal val="0-#ppt_w/2"/>
                                          </p:val>
                                        </p:tav>
                                        <p:tav tm="100000">
                                          <p:val>
                                            <p:strVal val="#ppt_x"/>
                                          </p:val>
                                        </p:tav>
                                      </p:tavLst>
                                    </p:anim>
                                    <p:anim calcmode="lin" valueType="num">
                                      <p:cBhvr additive="base">
                                        <p:cTn id="20" dur="500" fill="hold"/>
                                        <p:tgtEl>
                                          <p:spTgt spid="573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P spid="57347" grpId="0" autoUpdateAnimBg="0"/>
      <p:bldP spid="57349"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p:txBody>
          <a:bodyPr/>
          <a:lstStyle/>
          <a:p>
            <a:pPr eaLnBrk="1" fontAlgn="auto" hangingPunct="1">
              <a:spcAft>
                <a:spcPts val="0"/>
              </a:spcAft>
              <a:defRPr/>
            </a:pPr>
            <a:r>
              <a:rPr lang="en-US" smtClean="0"/>
              <a:t>All For The Big Bucks, Right?! </a:t>
            </a:r>
          </a:p>
        </p:txBody>
      </p:sp>
      <p:sp>
        <p:nvSpPr>
          <p:cNvPr id="134147" name="Rectangle 3"/>
          <p:cNvSpPr>
            <a:spLocks noGrp="1"/>
          </p:cNvSpPr>
          <p:nvPr>
            <p:ph sz="quarter" idx="1"/>
          </p:nvPr>
        </p:nvSpPr>
        <p:spPr>
          <a:xfrm>
            <a:off x="457200" y="1600200"/>
            <a:ext cx="7467600" cy="4873625"/>
          </a:xfrm>
        </p:spPr>
        <p:txBody>
          <a:bodyPr/>
          <a:lstStyle/>
          <a:p>
            <a:pPr eaLnBrk="1" hangingPunct="1"/>
            <a:r>
              <a:rPr lang="en-US" smtClean="0"/>
              <a:t>Remember that whatever these women made would go to their husbands or male guardians </a:t>
            </a:r>
          </a:p>
          <a:p>
            <a:pPr eaLnBrk="1" hangingPunct="1"/>
            <a:r>
              <a:rPr lang="en-US" smtClean="0"/>
              <a:t>For less that two dollars a week these women would work 50 or 60 hours a week….only to have to hand it over to their husbands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fontAlgn="auto" hangingPunct="1">
              <a:spcAft>
                <a:spcPts val="0"/>
              </a:spcAft>
              <a:defRPr/>
            </a:pPr>
            <a:endParaRPr lang="en-US" smtClean="0"/>
          </a:p>
        </p:txBody>
      </p:sp>
      <p:pic>
        <p:nvPicPr>
          <p:cNvPr id="135171" name="Content Placeholder 4" descr="factory2web.jpg"/>
          <p:cNvPicPr>
            <a:picLocks noGrp="1" noChangeAspect="1"/>
          </p:cNvPicPr>
          <p:nvPr>
            <p:ph sz="quarter" idx="1"/>
          </p:nvPr>
        </p:nvPicPr>
        <p:blipFill>
          <a:blip r:embed="rId2" cstate="print"/>
          <a:srcRect/>
          <a:stretch>
            <a:fillRect/>
          </a:stretch>
        </p:blipFill>
        <p:spPr>
          <a:xfrm>
            <a:off x="0" y="2438400"/>
            <a:ext cx="4424363" cy="3236913"/>
          </a:xfrm>
        </p:spPr>
      </p:pic>
      <p:pic>
        <p:nvPicPr>
          <p:cNvPr id="135172" name="Content Placeholder 5" descr="factory3web.jpg"/>
          <p:cNvPicPr>
            <a:picLocks noGrp="1" noChangeAspect="1"/>
          </p:cNvPicPr>
          <p:nvPr>
            <p:ph sz="quarter" idx="2"/>
          </p:nvPr>
        </p:nvPicPr>
        <p:blipFill>
          <a:blip r:embed="rId3" cstate="print"/>
          <a:srcRect/>
          <a:stretch>
            <a:fillRect/>
          </a:stretch>
        </p:blipFill>
        <p:spPr>
          <a:xfrm>
            <a:off x="4313238" y="2628900"/>
            <a:ext cx="3571875" cy="2514600"/>
          </a:xfrm>
        </p:spPr>
      </p:pic>
    </p:spTree>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SIR: New Jobs</a:t>
            </a:r>
          </a:p>
        </p:txBody>
      </p:sp>
      <p:sp>
        <p:nvSpPr>
          <p:cNvPr id="63491" name="Rectangle 3"/>
          <p:cNvSpPr>
            <a:spLocks noGrp="1" noChangeArrowheads="1"/>
          </p:cNvSpPr>
          <p:nvPr>
            <p:ph type="body" idx="1"/>
          </p:nvPr>
        </p:nvSpPr>
        <p:spPr>
          <a:xfrm>
            <a:off x="3810000" y="1752600"/>
            <a:ext cx="4876800" cy="4191000"/>
          </a:xfrm>
        </p:spPr>
        <p:txBody>
          <a:bodyPr/>
          <a:lstStyle/>
          <a:p>
            <a:pPr>
              <a:lnSpc>
                <a:spcPct val="80000"/>
              </a:lnSpc>
            </a:pPr>
            <a:r>
              <a:rPr lang="en-US" sz="2800"/>
              <a:t>More women enter the workforce thanks to the creation of new jobs.</a:t>
            </a:r>
          </a:p>
          <a:p>
            <a:pPr lvl="1">
              <a:lnSpc>
                <a:spcPct val="80000"/>
              </a:lnSpc>
            </a:pPr>
            <a:r>
              <a:rPr lang="en-US" sz="2400"/>
              <a:t>Center around the </a:t>
            </a:r>
            <a:r>
              <a:rPr lang="en-US" sz="2400" b="1" u="sng">
                <a:solidFill>
                  <a:srgbClr val="FF0000"/>
                </a:solidFill>
                <a:effectLst>
                  <a:outerShdw blurRad="38100" dist="38100" dir="2700000" algn="tl">
                    <a:srgbClr val="FFFFFF"/>
                  </a:outerShdw>
                </a:effectLst>
              </a:rPr>
              <a:t>new consumerism</a:t>
            </a:r>
            <a:r>
              <a:rPr lang="en-US" sz="2400"/>
              <a:t>.</a:t>
            </a:r>
          </a:p>
          <a:p>
            <a:pPr>
              <a:lnSpc>
                <a:spcPct val="80000"/>
              </a:lnSpc>
            </a:pPr>
            <a:r>
              <a:rPr lang="en-US" sz="2800"/>
              <a:t>New jobs include women being in the majority of salespersons and cashiers.</a:t>
            </a:r>
          </a:p>
          <a:p>
            <a:pPr lvl="1">
              <a:lnSpc>
                <a:spcPct val="80000"/>
              </a:lnSpc>
            </a:pPr>
            <a:r>
              <a:rPr lang="en-US" sz="2400"/>
              <a:t>Women are </a:t>
            </a:r>
            <a:r>
              <a:rPr lang="en-US" sz="2400" b="1" u="sng">
                <a:solidFill>
                  <a:srgbClr val="FF0000"/>
                </a:solidFill>
                <a:effectLst>
                  <a:outerShdw blurRad="38100" dist="38100" dir="2700000" algn="tl">
                    <a:srgbClr val="FFFFFF"/>
                  </a:outerShdw>
                </a:effectLst>
              </a:rPr>
              <a:t>more polite, easier to control, and more honest than male workers</a:t>
            </a:r>
            <a:r>
              <a:rPr lang="en-US" sz="2400"/>
              <a:t>.</a:t>
            </a:r>
          </a:p>
        </p:txBody>
      </p:sp>
      <p:sp>
        <p:nvSpPr>
          <p:cNvPr id="63493" name="Text Box 5"/>
          <p:cNvSpPr txBox="1">
            <a:spLocks noChangeArrowheads="1"/>
          </p:cNvSpPr>
          <p:nvPr/>
        </p:nvSpPr>
        <p:spPr bwMode="auto">
          <a:xfrm>
            <a:off x="228600" y="4953000"/>
            <a:ext cx="4038600" cy="5810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Typing Pool</a:t>
            </a:r>
          </a:p>
          <a:p>
            <a:pPr algn="ctr" eaLnBrk="1" hangingPunct="1">
              <a:spcBef>
                <a:spcPct val="50000"/>
              </a:spcBef>
            </a:pPr>
            <a:r>
              <a:rPr lang="en-US" sz="800">
                <a:solidFill>
                  <a:srgbClr val="FF0000"/>
                </a:solidFill>
              </a:rPr>
              <a:t>http://imagecache2.allposters.com/images/pic/MEPOD/10005620~An-Early-Typing-Pool-The-Typing-Office-of-the-Society-for-the-Employment-of-Women-Posteres.jpg</a:t>
            </a:r>
          </a:p>
        </p:txBody>
      </p:sp>
      <p:pic>
        <p:nvPicPr>
          <p:cNvPr id="63495" name="Picture 7" descr="10005620~An-Early-Typing-Pool-The-Typing-Office-of-the-Society-for-the-Employment-of-Women-Posteres"/>
          <p:cNvPicPr>
            <a:picLocks noChangeAspect="1" noChangeArrowheads="1"/>
          </p:cNvPicPr>
          <p:nvPr/>
        </p:nvPicPr>
        <p:blipFill>
          <a:blip r:embed="rId4" cstate="print"/>
          <a:srcRect/>
          <a:stretch>
            <a:fillRect/>
          </a:stretch>
        </p:blipFill>
        <p:spPr bwMode="auto">
          <a:xfrm>
            <a:off x="381000" y="2286000"/>
            <a:ext cx="3505200" cy="2624138"/>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0-#ppt_w/2"/>
                                          </p:val>
                                        </p:tav>
                                        <p:tav tm="100000">
                                          <p:val>
                                            <p:strVal val="#ppt_x"/>
                                          </p:val>
                                        </p:tav>
                                      </p:tavLst>
                                    </p:anim>
                                    <p:anim calcmode="lin" valueType="num">
                                      <p:cBhvr additive="base">
                                        <p:cTn id="8" dur="500" fill="hold"/>
                                        <p:tgtEl>
                                          <p:spTgt spid="6349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3491"/>
                                        </p:tgtEl>
                                        <p:attrNameLst>
                                          <p:attrName>style.visibility</p:attrName>
                                        </p:attrNameLst>
                                      </p:cBhvr>
                                      <p:to>
                                        <p:strVal val="visible"/>
                                      </p:to>
                                    </p:set>
                                    <p:anim calcmode="lin" valueType="num">
                                      <p:cBhvr additive="base">
                                        <p:cTn id="11" dur="500" fill="hold"/>
                                        <p:tgtEl>
                                          <p:spTgt spid="63491"/>
                                        </p:tgtEl>
                                        <p:attrNameLst>
                                          <p:attrName>ppt_x</p:attrName>
                                        </p:attrNameLst>
                                      </p:cBhvr>
                                      <p:tavLst>
                                        <p:tav tm="0">
                                          <p:val>
                                            <p:strVal val="0-#ppt_w/2"/>
                                          </p:val>
                                        </p:tav>
                                        <p:tav tm="100000">
                                          <p:val>
                                            <p:strVal val="#ppt_x"/>
                                          </p:val>
                                        </p:tav>
                                      </p:tavLst>
                                    </p:anim>
                                    <p:anim calcmode="lin" valueType="num">
                                      <p:cBhvr additive="base">
                                        <p:cTn id="12" dur="500" fill="hold"/>
                                        <p:tgtEl>
                                          <p:spTgt spid="6349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Flint-- Women.wav"/>
                                        </p:tgtEl>
                                      </p:cMediaNode>
                                    </p:audio>
                                  </p:subTnLst>
                                </p:cTn>
                              </p:par>
                              <p:par>
                                <p:cTn id="13" presetID="2" presetClass="entr" presetSubtype="9" fill="hold" grpId="0" nodeType="withEffect">
                                  <p:stCondLst>
                                    <p:cond delay="0"/>
                                  </p:stCondLst>
                                  <p:childTnLst>
                                    <p:set>
                                      <p:cBhvr>
                                        <p:cTn id="14" dur="1" fill="hold">
                                          <p:stCondLst>
                                            <p:cond delay="0"/>
                                          </p:stCondLst>
                                        </p:cTn>
                                        <p:tgtEl>
                                          <p:spTgt spid="63493"/>
                                        </p:tgtEl>
                                        <p:attrNameLst>
                                          <p:attrName>style.visibility</p:attrName>
                                        </p:attrNameLst>
                                      </p:cBhvr>
                                      <p:to>
                                        <p:strVal val="visible"/>
                                      </p:to>
                                    </p:set>
                                    <p:anim calcmode="lin" valueType="num">
                                      <p:cBhvr additive="base">
                                        <p:cTn id="15" dur="500" fill="hold"/>
                                        <p:tgtEl>
                                          <p:spTgt spid="63493"/>
                                        </p:tgtEl>
                                        <p:attrNameLst>
                                          <p:attrName>ppt_x</p:attrName>
                                        </p:attrNameLst>
                                      </p:cBhvr>
                                      <p:tavLst>
                                        <p:tav tm="0">
                                          <p:val>
                                            <p:strVal val="0-#ppt_w/2"/>
                                          </p:val>
                                        </p:tav>
                                        <p:tav tm="100000">
                                          <p:val>
                                            <p:strVal val="#ppt_x"/>
                                          </p:val>
                                        </p:tav>
                                      </p:tavLst>
                                    </p:anim>
                                    <p:anim calcmode="lin" valueType="num">
                                      <p:cBhvr additive="base">
                                        <p:cTn id="16" dur="500" fill="hold"/>
                                        <p:tgtEl>
                                          <p:spTgt spid="63493"/>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3495"/>
                                        </p:tgtEl>
                                        <p:attrNameLst>
                                          <p:attrName>style.visibility</p:attrName>
                                        </p:attrNameLst>
                                      </p:cBhvr>
                                      <p:to>
                                        <p:strVal val="visible"/>
                                      </p:to>
                                    </p:set>
                                    <p:anim calcmode="lin" valueType="num">
                                      <p:cBhvr additive="base">
                                        <p:cTn id="19" dur="500" fill="hold"/>
                                        <p:tgtEl>
                                          <p:spTgt spid="63495"/>
                                        </p:tgtEl>
                                        <p:attrNameLst>
                                          <p:attrName>ppt_x</p:attrName>
                                        </p:attrNameLst>
                                      </p:cBhvr>
                                      <p:tavLst>
                                        <p:tav tm="0">
                                          <p:val>
                                            <p:strVal val="0-#ppt_w/2"/>
                                          </p:val>
                                        </p:tav>
                                        <p:tav tm="100000">
                                          <p:val>
                                            <p:strVal val="#ppt_x"/>
                                          </p:val>
                                        </p:tav>
                                      </p:tavLst>
                                    </p:anim>
                                    <p:anim calcmode="lin" valueType="num">
                                      <p:cBhvr additive="base">
                                        <p:cTn id="20" dur="500" fill="hold"/>
                                        <p:tgtEl>
                                          <p:spTgt spid="634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3491" grpId="0" autoUpdateAnimBg="0"/>
      <p:bldP spid="63493"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SIR: New Jobs</a:t>
            </a:r>
          </a:p>
        </p:txBody>
      </p:sp>
      <p:sp>
        <p:nvSpPr>
          <p:cNvPr id="64515" name="Rectangle 3"/>
          <p:cNvSpPr>
            <a:spLocks noGrp="1" noChangeArrowheads="1"/>
          </p:cNvSpPr>
          <p:nvPr>
            <p:ph type="body" idx="1"/>
          </p:nvPr>
        </p:nvSpPr>
        <p:spPr>
          <a:xfrm>
            <a:off x="381000" y="1752600"/>
            <a:ext cx="4800600" cy="4191000"/>
          </a:xfrm>
        </p:spPr>
        <p:txBody>
          <a:bodyPr/>
          <a:lstStyle/>
          <a:p>
            <a:pPr>
              <a:lnSpc>
                <a:spcPct val="80000"/>
              </a:lnSpc>
            </a:pPr>
            <a:r>
              <a:rPr lang="en-US" sz="3200"/>
              <a:t>Educated, middle-class women begin to gain prestige.</a:t>
            </a:r>
          </a:p>
          <a:p>
            <a:pPr>
              <a:lnSpc>
                <a:spcPct val="80000"/>
              </a:lnSpc>
            </a:pPr>
            <a:r>
              <a:rPr lang="en-US" sz="3200"/>
              <a:t>Dominate the </a:t>
            </a:r>
            <a:r>
              <a:rPr lang="en-US" sz="3200" b="1" u="sng">
                <a:solidFill>
                  <a:srgbClr val="FF0000"/>
                </a:solidFill>
                <a:effectLst>
                  <a:outerShdw blurRad="38100" dist="38100" dir="2700000" algn="tl">
                    <a:srgbClr val="FFFFFF"/>
                  </a:outerShdw>
                </a:effectLst>
              </a:rPr>
              <a:t>nursing field</a:t>
            </a:r>
            <a:r>
              <a:rPr lang="en-US" sz="3200"/>
              <a:t>, which was expanding.</a:t>
            </a:r>
          </a:p>
          <a:p>
            <a:pPr lvl="1">
              <a:lnSpc>
                <a:spcPct val="80000"/>
              </a:lnSpc>
            </a:pPr>
            <a:r>
              <a:rPr lang="en-US" sz="2800"/>
              <a:t>Made great nurses.</a:t>
            </a:r>
          </a:p>
          <a:p>
            <a:pPr lvl="1">
              <a:lnSpc>
                <a:spcPct val="80000"/>
              </a:lnSpc>
            </a:pPr>
            <a:r>
              <a:rPr lang="en-US" sz="2800" b="1" u="sng">
                <a:solidFill>
                  <a:srgbClr val="FF0000"/>
                </a:solidFill>
                <a:effectLst>
                  <a:outerShdw blurRad="38100" dist="38100" dir="2700000" algn="tl">
                    <a:srgbClr val="FFFFFF"/>
                  </a:outerShdw>
                </a:effectLst>
              </a:rPr>
              <a:t>Could not work as doctors</a:t>
            </a:r>
            <a:r>
              <a:rPr lang="en-US" sz="2800"/>
              <a:t>.</a:t>
            </a:r>
          </a:p>
        </p:txBody>
      </p:sp>
      <p:sp>
        <p:nvSpPr>
          <p:cNvPr id="64516" name="Text Box 4"/>
          <p:cNvSpPr txBox="1">
            <a:spLocks noChangeArrowheads="1"/>
          </p:cNvSpPr>
          <p:nvPr/>
        </p:nvSpPr>
        <p:spPr bwMode="auto">
          <a:xfrm>
            <a:off x="5638800" y="5486400"/>
            <a:ext cx="2514600" cy="5810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Nurses, ca. 1920</a:t>
            </a:r>
          </a:p>
          <a:p>
            <a:pPr algn="ctr" eaLnBrk="1" hangingPunct="1">
              <a:spcBef>
                <a:spcPct val="50000"/>
              </a:spcBef>
            </a:pPr>
            <a:r>
              <a:rPr lang="en-US" sz="800">
                <a:solidFill>
                  <a:srgbClr val="FF0000"/>
                </a:solidFill>
              </a:rPr>
              <a:t>http://www.berkshirerecordoffice.org.uk/collections/images/fairmile/Nurses-early-1920s-7.14.gif</a:t>
            </a:r>
          </a:p>
        </p:txBody>
      </p:sp>
      <p:pic>
        <p:nvPicPr>
          <p:cNvPr id="64519" name="Picture 7" descr="Nurses-early-1920s-7"/>
          <p:cNvPicPr>
            <a:picLocks noChangeAspect="1" noChangeArrowheads="1"/>
          </p:cNvPicPr>
          <p:nvPr/>
        </p:nvPicPr>
        <p:blipFill>
          <a:blip r:embed="rId4" cstate="print"/>
          <a:srcRect/>
          <a:stretch>
            <a:fillRect/>
          </a:stretch>
        </p:blipFill>
        <p:spPr bwMode="auto">
          <a:xfrm>
            <a:off x="5562600" y="1828800"/>
            <a:ext cx="2647950" cy="3643313"/>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0-#ppt_w/2"/>
                                          </p:val>
                                        </p:tav>
                                        <p:tav tm="100000">
                                          <p:val>
                                            <p:strVal val="#ppt_x"/>
                                          </p:val>
                                        </p:tav>
                                      </p:tavLst>
                                    </p:anim>
                                    <p:anim calcmode="lin" valueType="num">
                                      <p:cBhvr additive="base">
                                        <p:cTn id="8" dur="500" fill="hold"/>
                                        <p:tgtEl>
                                          <p:spTgt spid="6451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4515"/>
                                        </p:tgtEl>
                                        <p:attrNameLst>
                                          <p:attrName>style.visibility</p:attrName>
                                        </p:attrNameLst>
                                      </p:cBhvr>
                                      <p:to>
                                        <p:strVal val="visible"/>
                                      </p:to>
                                    </p:set>
                                    <p:anim calcmode="lin" valueType="num">
                                      <p:cBhvr additive="base">
                                        <p:cTn id="11" dur="500" fill="hold"/>
                                        <p:tgtEl>
                                          <p:spTgt spid="64515"/>
                                        </p:tgtEl>
                                        <p:attrNameLst>
                                          <p:attrName>ppt_x</p:attrName>
                                        </p:attrNameLst>
                                      </p:cBhvr>
                                      <p:tavLst>
                                        <p:tav tm="0">
                                          <p:val>
                                            <p:strVal val="0-#ppt_w/2"/>
                                          </p:val>
                                        </p:tav>
                                        <p:tav tm="100000">
                                          <p:val>
                                            <p:strVal val="#ppt_x"/>
                                          </p:val>
                                        </p:tav>
                                      </p:tavLst>
                                    </p:anim>
                                    <p:anim calcmode="lin" valueType="num">
                                      <p:cBhvr additive="base">
                                        <p:cTn id="12" dur="500" fill="hold"/>
                                        <p:tgtEl>
                                          <p:spTgt spid="645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South Park-- Nurse.wav"/>
                                        </p:tgtEl>
                                      </p:cMediaNode>
                                    </p:audio>
                                  </p:subTnLst>
                                </p:cTn>
                              </p:par>
                              <p:par>
                                <p:cTn id="13" presetID="2" presetClass="entr" presetSubtype="9" fill="hold" nodeType="with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additive="base">
                                        <p:cTn id="15" dur="500" fill="hold"/>
                                        <p:tgtEl>
                                          <p:spTgt spid="64519"/>
                                        </p:tgtEl>
                                        <p:attrNameLst>
                                          <p:attrName>ppt_x</p:attrName>
                                        </p:attrNameLst>
                                      </p:cBhvr>
                                      <p:tavLst>
                                        <p:tav tm="0">
                                          <p:val>
                                            <p:strVal val="0-#ppt_w/2"/>
                                          </p:val>
                                        </p:tav>
                                        <p:tav tm="100000">
                                          <p:val>
                                            <p:strVal val="#ppt_x"/>
                                          </p:val>
                                        </p:tav>
                                      </p:tavLst>
                                    </p:anim>
                                    <p:anim calcmode="lin" valueType="num">
                                      <p:cBhvr additive="base">
                                        <p:cTn id="16" dur="500" fill="hold"/>
                                        <p:tgtEl>
                                          <p:spTgt spid="6451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additive="base">
                                        <p:cTn id="19" dur="500" fill="hold"/>
                                        <p:tgtEl>
                                          <p:spTgt spid="64516"/>
                                        </p:tgtEl>
                                        <p:attrNameLst>
                                          <p:attrName>ppt_x</p:attrName>
                                        </p:attrNameLst>
                                      </p:cBhvr>
                                      <p:tavLst>
                                        <p:tav tm="0">
                                          <p:val>
                                            <p:strVal val="0-#ppt_w/2"/>
                                          </p:val>
                                        </p:tav>
                                        <p:tav tm="100000">
                                          <p:val>
                                            <p:strVal val="#ppt_x"/>
                                          </p:val>
                                        </p:tav>
                                      </p:tavLst>
                                    </p:anim>
                                    <p:anim calcmode="lin" valueType="num">
                                      <p:cBhvr additive="base">
                                        <p:cTn id="20" dur="500" fill="hold"/>
                                        <p:tgtEl>
                                          <p:spTgt spid="645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15" grpId="0" autoUpdateAnimBg="0"/>
      <p:bldP spid="64516"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SIR: New Jobs</a:t>
            </a:r>
          </a:p>
        </p:txBody>
      </p:sp>
      <p:sp>
        <p:nvSpPr>
          <p:cNvPr id="65539" name="Rectangle 3"/>
          <p:cNvSpPr>
            <a:spLocks noGrp="1" noChangeArrowheads="1"/>
          </p:cNvSpPr>
          <p:nvPr>
            <p:ph type="body" idx="1"/>
          </p:nvPr>
        </p:nvSpPr>
        <p:spPr>
          <a:xfrm>
            <a:off x="4038600" y="2438400"/>
            <a:ext cx="4724400" cy="3048000"/>
          </a:xfrm>
        </p:spPr>
        <p:txBody>
          <a:bodyPr/>
          <a:lstStyle/>
          <a:p>
            <a:r>
              <a:rPr lang="en-US" sz="2900" b="1" u="sng">
                <a:solidFill>
                  <a:srgbClr val="FF0000"/>
                </a:solidFill>
                <a:effectLst>
                  <a:outerShdw blurRad="38100" dist="38100" dir="2700000" algn="tl">
                    <a:srgbClr val="FFFFFF"/>
                  </a:outerShdw>
                </a:effectLst>
              </a:rPr>
              <a:t>Grade school teachers</a:t>
            </a:r>
            <a:r>
              <a:rPr lang="en-US"/>
              <a:t>.</a:t>
            </a:r>
          </a:p>
          <a:p>
            <a:pPr lvl="1"/>
            <a:r>
              <a:rPr lang="en-US"/>
              <a:t>Take over for males.</a:t>
            </a:r>
          </a:p>
          <a:p>
            <a:pPr lvl="1"/>
            <a:r>
              <a:rPr lang="en-US"/>
              <a:t>Have a more </a:t>
            </a:r>
            <a:r>
              <a:rPr lang="en-US" b="1" u="sng">
                <a:solidFill>
                  <a:srgbClr val="FF0000"/>
                </a:solidFill>
                <a:effectLst>
                  <a:outerShdw blurRad="38100" dist="38100" dir="2700000" algn="tl">
                    <a:srgbClr val="FFFFFF"/>
                  </a:outerShdw>
                </a:effectLst>
              </a:rPr>
              <a:t>caring attitude</a:t>
            </a:r>
            <a:r>
              <a:rPr lang="en-US"/>
              <a:t> for the children, increasing the level of education.</a:t>
            </a:r>
          </a:p>
        </p:txBody>
      </p:sp>
      <p:sp>
        <p:nvSpPr>
          <p:cNvPr id="65540" name="Text Box 4"/>
          <p:cNvSpPr txBox="1">
            <a:spLocks noChangeArrowheads="1"/>
          </p:cNvSpPr>
          <p:nvPr/>
        </p:nvSpPr>
        <p:spPr bwMode="auto">
          <a:xfrm>
            <a:off x="685800" y="4953000"/>
            <a:ext cx="2819400" cy="5048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Classroom, Late 19</a:t>
            </a:r>
            <a:r>
              <a:rPr lang="en-US" sz="1200" baseline="30000">
                <a:solidFill>
                  <a:srgbClr val="FF0000"/>
                </a:solidFill>
                <a:latin typeface="Copperplate Gothic Bold" pitchFamily="34" charset="0"/>
                <a:cs typeface="Times New Roman" pitchFamily="18" charset="0"/>
              </a:rPr>
              <a:t>th</a:t>
            </a:r>
            <a:r>
              <a:rPr lang="en-US" sz="1200">
                <a:solidFill>
                  <a:srgbClr val="FF0000"/>
                </a:solidFill>
                <a:latin typeface="Copperplate Gothic Bold" pitchFamily="34" charset="0"/>
                <a:cs typeface="Times New Roman" pitchFamily="18" charset="0"/>
              </a:rPr>
              <a:t> Century</a:t>
            </a:r>
          </a:p>
          <a:p>
            <a:pPr algn="ctr" eaLnBrk="1" hangingPunct="1">
              <a:spcBef>
                <a:spcPct val="50000"/>
              </a:spcBef>
            </a:pPr>
            <a:r>
              <a:rPr lang="en-US" sz="600">
                <a:solidFill>
                  <a:srgbClr val="FF0000"/>
                </a:solidFill>
              </a:rPr>
              <a:t>http://www.co.brown.wi.us/Museum/Collections/Collections/Photo_Reproduction_services/Snapshots_in_Time/2721.gif</a:t>
            </a:r>
          </a:p>
        </p:txBody>
      </p:sp>
      <p:pic>
        <p:nvPicPr>
          <p:cNvPr id="65544" name="Picture 8" descr="2721"/>
          <p:cNvPicPr>
            <a:picLocks noChangeAspect="1" noChangeArrowheads="1"/>
          </p:cNvPicPr>
          <p:nvPr/>
        </p:nvPicPr>
        <p:blipFill>
          <a:blip r:embed="rId3" cstate="print"/>
          <a:srcRect/>
          <a:stretch>
            <a:fillRect/>
          </a:stretch>
        </p:blipFill>
        <p:spPr bwMode="auto">
          <a:xfrm>
            <a:off x="381000" y="2362200"/>
            <a:ext cx="3733800" cy="25495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0-#ppt_w/2"/>
                                          </p:val>
                                        </p:tav>
                                        <p:tav tm="100000">
                                          <p:val>
                                            <p:strVal val="#ppt_x"/>
                                          </p:val>
                                        </p:tav>
                                      </p:tavLst>
                                    </p:anim>
                                    <p:anim calcmode="lin" valueType="num">
                                      <p:cBhvr additive="base">
                                        <p:cTn id="8" dur="500" fill="hold"/>
                                        <p:tgtEl>
                                          <p:spTgt spid="6553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5539"/>
                                        </p:tgtEl>
                                        <p:attrNameLst>
                                          <p:attrName>style.visibility</p:attrName>
                                        </p:attrNameLst>
                                      </p:cBhvr>
                                      <p:to>
                                        <p:strVal val="visible"/>
                                      </p:to>
                                    </p:set>
                                    <p:anim calcmode="lin" valueType="num">
                                      <p:cBhvr additive="base">
                                        <p:cTn id="11" dur="500" fill="hold"/>
                                        <p:tgtEl>
                                          <p:spTgt spid="65539"/>
                                        </p:tgtEl>
                                        <p:attrNameLst>
                                          <p:attrName>ppt_x</p:attrName>
                                        </p:attrNameLst>
                                      </p:cBhvr>
                                      <p:tavLst>
                                        <p:tav tm="0">
                                          <p:val>
                                            <p:strVal val="0-#ppt_w/2"/>
                                          </p:val>
                                        </p:tav>
                                        <p:tav tm="100000">
                                          <p:val>
                                            <p:strVal val="#ppt_x"/>
                                          </p:val>
                                        </p:tav>
                                      </p:tavLst>
                                    </p:anim>
                                    <p:anim calcmode="lin" valueType="num">
                                      <p:cBhvr additive="base">
                                        <p:cTn id="12" dur="500" fill="hold"/>
                                        <p:tgtEl>
                                          <p:spTgt spid="6553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5544"/>
                                        </p:tgtEl>
                                        <p:attrNameLst>
                                          <p:attrName>style.visibility</p:attrName>
                                        </p:attrNameLst>
                                      </p:cBhvr>
                                      <p:to>
                                        <p:strVal val="visible"/>
                                      </p:to>
                                    </p:set>
                                    <p:anim calcmode="lin" valueType="num">
                                      <p:cBhvr additive="base">
                                        <p:cTn id="15" dur="500" fill="hold"/>
                                        <p:tgtEl>
                                          <p:spTgt spid="65544"/>
                                        </p:tgtEl>
                                        <p:attrNameLst>
                                          <p:attrName>ppt_x</p:attrName>
                                        </p:attrNameLst>
                                      </p:cBhvr>
                                      <p:tavLst>
                                        <p:tav tm="0">
                                          <p:val>
                                            <p:strVal val="0-#ppt_w/2"/>
                                          </p:val>
                                        </p:tav>
                                        <p:tav tm="100000">
                                          <p:val>
                                            <p:strVal val="#ppt_x"/>
                                          </p:val>
                                        </p:tav>
                                      </p:tavLst>
                                    </p:anim>
                                    <p:anim calcmode="lin" valueType="num">
                                      <p:cBhvr additive="base">
                                        <p:cTn id="16" dur="500" fill="hold"/>
                                        <p:tgtEl>
                                          <p:spTgt spid="65544"/>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5540"/>
                                        </p:tgtEl>
                                        <p:attrNameLst>
                                          <p:attrName>style.visibility</p:attrName>
                                        </p:attrNameLst>
                                      </p:cBhvr>
                                      <p:to>
                                        <p:strVal val="visible"/>
                                      </p:to>
                                    </p:set>
                                    <p:anim calcmode="lin" valueType="num">
                                      <p:cBhvr additive="base">
                                        <p:cTn id="19" dur="500" fill="hold"/>
                                        <p:tgtEl>
                                          <p:spTgt spid="65540"/>
                                        </p:tgtEl>
                                        <p:attrNameLst>
                                          <p:attrName>ppt_x</p:attrName>
                                        </p:attrNameLst>
                                      </p:cBhvr>
                                      <p:tavLst>
                                        <p:tav tm="0">
                                          <p:val>
                                            <p:strVal val="0-#ppt_w/2"/>
                                          </p:val>
                                        </p:tav>
                                        <p:tav tm="100000">
                                          <p:val>
                                            <p:strVal val="#ppt_x"/>
                                          </p:val>
                                        </p:tav>
                                      </p:tavLst>
                                    </p:anim>
                                    <p:anim calcmode="lin" valueType="num">
                                      <p:cBhvr additive="base">
                                        <p:cTn id="20" dur="500" fill="hold"/>
                                        <p:tgtEl>
                                          <p:spTgt spid="655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utoUpdateAnimBg="0"/>
      <p:bldP spid="65539" grpId="0" autoUpdateAnimBg="0"/>
      <p:bldP spid="65540"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SIR: New Jobs</a:t>
            </a:r>
          </a:p>
        </p:txBody>
      </p:sp>
      <p:sp>
        <p:nvSpPr>
          <p:cNvPr id="66563" name="Rectangle 3"/>
          <p:cNvSpPr>
            <a:spLocks noGrp="1" noChangeArrowheads="1"/>
          </p:cNvSpPr>
          <p:nvPr>
            <p:ph type="body" idx="1"/>
          </p:nvPr>
        </p:nvSpPr>
        <p:spPr>
          <a:xfrm>
            <a:off x="381000" y="2209800"/>
            <a:ext cx="4267200" cy="3124200"/>
          </a:xfrm>
        </p:spPr>
        <p:txBody>
          <a:bodyPr/>
          <a:lstStyle/>
          <a:p>
            <a:r>
              <a:rPr lang="en-US" b="1" u="sng">
                <a:solidFill>
                  <a:srgbClr val="FF0000"/>
                </a:solidFill>
                <a:effectLst>
                  <a:outerShdw blurRad="38100" dist="38100" dir="2700000" algn="tl">
                    <a:srgbClr val="FFFFFF"/>
                  </a:outerShdw>
                </a:effectLst>
              </a:rPr>
              <a:t>Clerks, secretaries, and typists</a:t>
            </a:r>
            <a:r>
              <a:rPr lang="en-US"/>
              <a:t>.</a:t>
            </a:r>
          </a:p>
          <a:p>
            <a:pPr lvl="1"/>
            <a:r>
              <a:rPr lang="en-US"/>
              <a:t>Any man who has the same skills would be open for better jobs or were disinterested in office work.</a:t>
            </a:r>
          </a:p>
        </p:txBody>
      </p:sp>
      <p:sp>
        <p:nvSpPr>
          <p:cNvPr id="66564" name="Text Box 4"/>
          <p:cNvSpPr txBox="1">
            <a:spLocks noChangeArrowheads="1"/>
          </p:cNvSpPr>
          <p:nvPr/>
        </p:nvSpPr>
        <p:spPr bwMode="auto">
          <a:xfrm>
            <a:off x="4953000" y="5486400"/>
            <a:ext cx="2971800" cy="5048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Telephone Operators, Ca. 1910</a:t>
            </a:r>
          </a:p>
          <a:p>
            <a:pPr algn="ctr" eaLnBrk="1" hangingPunct="1">
              <a:spcBef>
                <a:spcPct val="50000"/>
              </a:spcBef>
            </a:pPr>
            <a:r>
              <a:rPr lang="en-US" sz="600">
                <a:solidFill>
                  <a:srgbClr val="FF0000"/>
                </a:solidFill>
              </a:rPr>
              <a:t>http://cache.viewimages.com/xc/3226574.jpg?v=1&amp;c=ViewImages&amp;k=2&amp;d=27D044C0A019FA6C8629D8D39FBF6609A55A1E4F32AD3138</a:t>
            </a:r>
          </a:p>
        </p:txBody>
      </p:sp>
      <p:pic>
        <p:nvPicPr>
          <p:cNvPr id="66567" name="Picture 7" descr="3226574"/>
          <p:cNvPicPr>
            <a:picLocks noChangeAspect="1" noChangeArrowheads="1"/>
          </p:cNvPicPr>
          <p:nvPr/>
        </p:nvPicPr>
        <p:blipFill>
          <a:blip r:embed="rId3" cstate="print"/>
          <a:srcRect/>
          <a:stretch>
            <a:fillRect/>
          </a:stretch>
        </p:blipFill>
        <p:spPr bwMode="auto">
          <a:xfrm>
            <a:off x="5334000" y="1905000"/>
            <a:ext cx="2212975" cy="35147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0-#ppt_w/2"/>
                                          </p:val>
                                        </p:tav>
                                        <p:tav tm="100000">
                                          <p:val>
                                            <p:strVal val="#ppt_x"/>
                                          </p:val>
                                        </p:tav>
                                      </p:tavLst>
                                    </p:anim>
                                    <p:anim calcmode="lin" valueType="num">
                                      <p:cBhvr additive="base">
                                        <p:cTn id="8" dur="500" fill="hold"/>
                                        <p:tgtEl>
                                          <p:spTgt spid="6656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6563"/>
                                        </p:tgtEl>
                                        <p:attrNameLst>
                                          <p:attrName>style.visibility</p:attrName>
                                        </p:attrNameLst>
                                      </p:cBhvr>
                                      <p:to>
                                        <p:strVal val="visible"/>
                                      </p:to>
                                    </p:set>
                                    <p:anim calcmode="lin" valueType="num">
                                      <p:cBhvr additive="base">
                                        <p:cTn id="11" dur="500" fill="hold"/>
                                        <p:tgtEl>
                                          <p:spTgt spid="66563"/>
                                        </p:tgtEl>
                                        <p:attrNameLst>
                                          <p:attrName>ppt_x</p:attrName>
                                        </p:attrNameLst>
                                      </p:cBhvr>
                                      <p:tavLst>
                                        <p:tav tm="0">
                                          <p:val>
                                            <p:strVal val="0-#ppt_w/2"/>
                                          </p:val>
                                        </p:tav>
                                        <p:tav tm="100000">
                                          <p:val>
                                            <p:strVal val="#ppt_x"/>
                                          </p:val>
                                        </p:tav>
                                      </p:tavLst>
                                    </p:anim>
                                    <p:anim calcmode="lin" valueType="num">
                                      <p:cBhvr additive="base">
                                        <p:cTn id="12" dur="500" fill="hold"/>
                                        <p:tgtEl>
                                          <p:spTgt spid="6656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 calcmode="lin" valueType="num">
                                      <p:cBhvr additive="base">
                                        <p:cTn id="15" dur="500" fill="hold"/>
                                        <p:tgtEl>
                                          <p:spTgt spid="66567"/>
                                        </p:tgtEl>
                                        <p:attrNameLst>
                                          <p:attrName>ppt_x</p:attrName>
                                        </p:attrNameLst>
                                      </p:cBhvr>
                                      <p:tavLst>
                                        <p:tav tm="0">
                                          <p:val>
                                            <p:strVal val="0-#ppt_w/2"/>
                                          </p:val>
                                        </p:tav>
                                        <p:tav tm="100000">
                                          <p:val>
                                            <p:strVal val="#ppt_x"/>
                                          </p:val>
                                        </p:tav>
                                      </p:tavLst>
                                    </p:anim>
                                    <p:anim calcmode="lin" valueType="num">
                                      <p:cBhvr additive="base">
                                        <p:cTn id="16" dur="500" fill="hold"/>
                                        <p:tgtEl>
                                          <p:spTgt spid="6656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6564"/>
                                        </p:tgtEl>
                                        <p:attrNameLst>
                                          <p:attrName>style.visibility</p:attrName>
                                        </p:attrNameLst>
                                      </p:cBhvr>
                                      <p:to>
                                        <p:strVal val="visible"/>
                                      </p:to>
                                    </p:set>
                                    <p:anim calcmode="lin" valueType="num">
                                      <p:cBhvr additive="base">
                                        <p:cTn id="19" dur="500" fill="hold"/>
                                        <p:tgtEl>
                                          <p:spTgt spid="66564"/>
                                        </p:tgtEl>
                                        <p:attrNameLst>
                                          <p:attrName>ppt_x</p:attrName>
                                        </p:attrNameLst>
                                      </p:cBhvr>
                                      <p:tavLst>
                                        <p:tav tm="0">
                                          <p:val>
                                            <p:strVal val="0-#ppt_w/2"/>
                                          </p:val>
                                        </p:tav>
                                        <p:tav tm="100000">
                                          <p:val>
                                            <p:strVal val="#ppt_x"/>
                                          </p:val>
                                        </p:tav>
                                      </p:tavLst>
                                    </p:anim>
                                    <p:anim calcmode="lin" valueType="num">
                                      <p:cBhvr additive="base">
                                        <p:cTn id="20"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autoUpdateAnimBg="0"/>
      <p:bldP spid="66563" grpId="0" autoUpdateAnimBg="0"/>
      <p:bldP spid="66564" grpId="0"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p:txBody>
          <a:bodyPr/>
          <a:lstStyle/>
          <a:p>
            <a:pPr eaLnBrk="1" fontAlgn="auto" hangingPunct="1">
              <a:spcAft>
                <a:spcPts val="0"/>
              </a:spcAft>
              <a:defRPr/>
            </a:pPr>
            <a:r>
              <a:rPr lang="en-US" smtClean="0"/>
              <a:t>Women Of The Early 1900’s</a:t>
            </a:r>
          </a:p>
        </p:txBody>
      </p:sp>
      <p:sp>
        <p:nvSpPr>
          <p:cNvPr id="136195" name="Rectangle 3"/>
          <p:cNvSpPr>
            <a:spLocks noGrp="1"/>
          </p:cNvSpPr>
          <p:nvPr>
            <p:ph sz="quarter" idx="1"/>
          </p:nvPr>
        </p:nvSpPr>
        <p:spPr/>
        <p:txBody>
          <a:bodyPr/>
          <a:lstStyle/>
          <a:p>
            <a:pPr eaLnBrk="1" hangingPunct="1"/>
            <a:r>
              <a:rPr lang="en-US" smtClean="0"/>
              <a:t>Women of this time wanted to do more with their lives that simply have/raise children and keeping house </a:t>
            </a:r>
          </a:p>
          <a:p>
            <a:pPr eaLnBrk="1" hangingPunct="1"/>
            <a:endParaRPr lang="en-US" smtClean="0"/>
          </a:p>
        </p:txBody>
      </p:sp>
      <p:sp>
        <p:nvSpPr>
          <p:cNvPr id="136196" name="Rectangle 4"/>
          <p:cNvSpPr>
            <a:spLocks noGrp="1"/>
          </p:cNvSpPr>
          <p:nvPr>
            <p:ph sz="quarter" idx="2"/>
          </p:nvPr>
        </p:nvSpPr>
        <p:spPr>
          <a:xfrm>
            <a:off x="4270375" y="1600200"/>
            <a:ext cx="3657600" cy="4572000"/>
          </a:xfrm>
        </p:spPr>
        <p:txBody>
          <a:bodyPr/>
          <a:lstStyle/>
          <a:p>
            <a:pPr eaLnBrk="1" hangingPunct="1"/>
            <a:r>
              <a:rPr lang="en-US" smtClean="0"/>
              <a:t>Education would be the first place that these up-ward moving women could obtain equality </a:t>
            </a:r>
          </a:p>
        </p:txBody>
      </p:sp>
    </p:spTree>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p:txBody>
          <a:bodyPr/>
          <a:lstStyle/>
          <a:p>
            <a:pPr eaLnBrk="1" fontAlgn="auto" hangingPunct="1">
              <a:spcAft>
                <a:spcPts val="0"/>
              </a:spcAft>
              <a:defRPr/>
            </a:pPr>
            <a:r>
              <a:rPr lang="en-US" smtClean="0"/>
              <a:t>Women’s Colleges </a:t>
            </a:r>
          </a:p>
        </p:txBody>
      </p:sp>
      <p:sp>
        <p:nvSpPr>
          <p:cNvPr id="137219" name="Rectangle 3"/>
          <p:cNvSpPr>
            <a:spLocks noGrp="1"/>
          </p:cNvSpPr>
          <p:nvPr>
            <p:ph sz="quarter" idx="1"/>
          </p:nvPr>
        </p:nvSpPr>
        <p:spPr/>
        <p:txBody>
          <a:bodyPr/>
          <a:lstStyle/>
          <a:p>
            <a:pPr eaLnBrk="1" hangingPunct="1"/>
            <a:r>
              <a:rPr lang="en-US" sz="2000" b="1" dirty="0" smtClean="0"/>
              <a:t>A growing number of women’s colleges begin to spring up through out the country </a:t>
            </a:r>
          </a:p>
          <a:p>
            <a:pPr eaLnBrk="1" hangingPunct="1"/>
            <a:r>
              <a:rPr lang="en-US" sz="2000" b="1" dirty="0" smtClean="0"/>
              <a:t>These colleges tended to prepare women for careers in nursing and teaching </a:t>
            </a:r>
          </a:p>
        </p:txBody>
      </p:sp>
      <p:sp>
        <p:nvSpPr>
          <p:cNvPr id="137220" name="Rectangle 4"/>
          <p:cNvSpPr>
            <a:spLocks noGrp="1"/>
          </p:cNvSpPr>
          <p:nvPr>
            <p:ph sz="quarter" idx="2"/>
          </p:nvPr>
        </p:nvSpPr>
        <p:spPr>
          <a:xfrm>
            <a:off x="4270375" y="1600200"/>
            <a:ext cx="3657600" cy="4572000"/>
          </a:xfrm>
        </p:spPr>
        <p:txBody>
          <a:bodyPr/>
          <a:lstStyle/>
          <a:p>
            <a:pPr eaLnBrk="1" hangingPunct="1"/>
            <a:r>
              <a:rPr lang="en-US" sz="2000" b="1" dirty="0" smtClean="0"/>
              <a:t>Examples: Randolph-Macon College Women’s College in Virginia</a:t>
            </a:r>
          </a:p>
          <a:p>
            <a:pPr eaLnBrk="1" hangingPunct="1"/>
            <a:r>
              <a:rPr lang="en-US" sz="2000" b="1" dirty="0" smtClean="0"/>
              <a:t>Martha Washington College in Abingdon, </a:t>
            </a:r>
            <a:r>
              <a:rPr lang="en-US" sz="2000" b="1" dirty="0" err="1" smtClean="0"/>
              <a:t>Va</a:t>
            </a:r>
            <a:r>
              <a:rPr lang="en-US" sz="2000" b="1" dirty="0" smtClean="0"/>
              <a:t>  </a:t>
            </a:r>
          </a:p>
          <a:p>
            <a:pPr eaLnBrk="1" hangingPunct="1"/>
            <a:r>
              <a:rPr lang="en-US" sz="2000" b="1" dirty="0" smtClean="0"/>
              <a:t>Sweet-Briar College also in </a:t>
            </a:r>
            <a:r>
              <a:rPr lang="en-US" sz="2000" b="1" dirty="0" err="1" smtClean="0"/>
              <a:t>Va</a:t>
            </a:r>
            <a:r>
              <a:rPr lang="en-US" sz="2000" b="1" dirty="0" smtClean="0"/>
              <a:t> </a:t>
            </a:r>
          </a:p>
          <a:p>
            <a:pPr eaLnBrk="1" hangingPunct="1"/>
            <a:r>
              <a:rPr lang="en-US" sz="2000" b="1" dirty="0" smtClean="0"/>
              <a:t>Milligan College</a:t>
            </a:r>
          </a:p>
          <a:p>
            <a:pPr eaLnBrk="1" hangingPunct="1"/>
            <a:r>
              <a:rPr lang="en-US" sz="2000" b="1" dirty="0" smtClean="0"/>
              <a:t>Tennessee Teacher’s College (Tennessee Tech)</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accent1">
                    <a:satMod val="150000"/>
                  </a:schemeClr>
                </a:solidFill>
              </a:rPr>
              <a:t>The Other Side of The Coin:</a:t>
            </a:r>
            <a:br>
              <a:rPr lang="en-US" dirty="0" smtClean="0">
                <a:solidFill>
                  <a:schemeClr val="accent1">
                    <a:satMod val="150000"/>
                  </a:schemeClr>
                </a:solidFill>
              </a:rPr>
            </a:br>
            <a:r>
              <a:rPr lang="en-US" dirty="0" smtClean="0">
                <a:solidFill>
                  <a:schemeClr val="accent1">
                    <a:satMod val="150000"/>
                  </a:schemeClr>
                </a:solidFill>
              </a:rPr>
              <a:t>W.E.B. Du Bois</a:t>
            </a:r>
          </a:p>
        </p:txBody>
      </p:sp>
      <p:sp>
        <p:nvSpPr>
          <p:cNvPr id="37891" name="Content Placeholder 2"/>
          <p:cNvSpPr>
            <a:spLocks noGrp="1"/>
          </p:cNvSpPr>
          <p:nvPr>
            <p:ph idx="1"/>
          </p:nvPr>
        </p:nvSpPr>
        <p:spPr/>
        <p:txBody>
          <a:bodyPr/>
          <a:lstStyle/>
          <a:p>
            <a:pPr eaLnBrk="1" hangingPunct="1"/>
            <a:r>
              <a:rPr lang="en-US" smtClean="0"/>
              <a:t>Du Bois was one of the first African Americans to earn a Ph.D from Harvard University in 1896</a:t>
            </a:r>
          </a:p>
          <a:p>
            <a:pPr eaLnBrk="1" hangingPunct="1"/>
            <a:r>
              <a:rPr lang="en-US" smtClean="0"/>
              <a:t>He was openly critical of Washington's willingness to accommodate southern whites</a:t>
            </a:r>
          </a:p>
          <a:p>
            <a:pPr eaLnBrk="1" hangingPunct="1"/>
            <a:r>
              <a:rPr lang="en-US" smtClean="0"/>
              <a:t>Du Bois encouraged blacks to demand full and immediate equality and not limit themselves to vocational training  </a:t>
            </a:r>
          </a:p>
        </p:txBody>
      </p:sp>
    </p:spTree>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fontAlgn="auto" hangingPunct="1">
              <a:spcAft>
                <a:spcPts val="0"/>
              </a:spcAft>
              <a:defRPr/>
            </a:pPr>
            <a:r>
              <a:rPr lang="en-US" smtClean="0"/>
              <a:t>MAWA</a:t>
            </a:r>
          </a:p>
        </p:txBody>
      </p:sp>
      <p:pic>
        <p:nvPicPr>
          <p:cNvPr id="138243" name="Content Placeholder 3" descr="800px-MarthaWashingtonInn.jpg"/>
          <p:cNvPicPr>
            <a:picLocks noGrp="1" noChangeAspect="1"/>
          </p:cNvPicPr>
          <p:nvPr>
            <p:ph sz="quarter" idx="1"/>
          </p:nvPr>
        </p:nvPicPr>
        <p:blipFill>
          <a:blip r:embed="rId2" cstate="print"/>
          <a:srcRect/>
          <a:stretch>
            <a:fillRect/>
          </a:stretch>
        </p:blipFill>
        <p:spPr>
          <a:xfrm>
            <a:off x="2159000" y="2513013"/>
            <a:ext cx="4064000" cy="3048000"/>
          </a:xfrm>
        </p:spPr>
      </p:pic>
    </p:spTree>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u="sng">
                <a:solidFill>
                  <a:srgbClr val="FFFF66"/>
                </a:solidFill>
                <a:effectLst>
                  <a:outerShdw blurRad="38100" dist="38100" dir="2700000" algn="tl">
                    <a:srgbClr val="FFFFFF"/>
                  </a:outerShdw>
                </a:effectLst>
                <a:latin typeface="Ringbearer" pitchFamily="18" charset="0"/>
              </a:rPr>
              <a:t>Consumer Protection</a:t>
            </a:r>
          </a:p>
        </p:txBody>
      </p:sp>
      <p:sp>
        <p:nvSpPr>
          <p:cNvPr id="74755" name="Rectangle 3"/>
          <p:cNvSpPr>
            <a:spLocks noGrp="1" noChangeArrowheads="1"/>
          </p:cNvSpPr>
          <p:nvPr>
            <p:ph type="body" idx="1"/>
          </p:nvPr>
        </p:nvSpPr>
        <p:spPr>
          <a:xfrm>
            <a:off x="457200" y="1752600"/>
            <a:ext cx="5410200" cy="4114800"/>
          </a:xfrm>
        </p:spPr>
        <p:txBody>
          <a:bodyPr/>
          <a:lstStyle/>
          <a:p>
            <a:r>
              <a:rPr lang="en-US" sz="2400"/>
              <a:t>The </a:t>
            </a:r>
            <a:r>
              <a:rPr lang="en-US" sz="2400" b="1" u="sng">
                <a:solidFill>
                  <a:srgbClr val="FF0000"/>
                </a:solidFill>
                <a:effectLst>
                  <a:outerShdw blurRad="38100" dist="38100" dir="2700000" algn="tl">
                    <a:srgbClr val="FFFFFF"/>
                  </a:outerShdw>
                </a:effectLst>
              </a:rPr>
              <a:t>Consumers’ League</a:t>
            </a:r>
            <a:r>
              <a:rPr lang="en-US" sz="2400"/>
              <a:t>.</a:t>
            </a:r>
          </a:p>
          <a:p>
            <a:pPr lvl="1"/>
            <a:r>
              <a:rPr lang="en-US" sz="2000"/>
              <a:t>“</a:t>
            </a:r>
            <a:r>
              <a:rPr lang="en-US" sz="2000" b="1" u="sng">
                <a:solidFill>
                  <a:srgbClr val="FF0000"/>
                </a:solidFill>
                <a:effectLst>
                  <a:outerShdw blurRad="38100" dist="38100" dir="2700000" algn="tl">
                    <a:srgbClr val="FFFFFF"/>
                  </a:outerShdw>
                </a:effectLst>
              </a:rPr>
              <a:t>Investigate, agitate, legislate</a:t>
            </a:r>
            <a:r>
              <a:rPr lang="en-US" sz="2000"/>
              <a:t>.”</a:t>
            </a:r>
          </a:p>
          <a:p>
            <a:r>
              <a:rPr lang="en-US" sz="2400"/>
              <a:t>One of the most effective of women’s reform organizations.</a:t>
            </a:r>
          </a:p>
          <a:p>
            <a:r>
              <a:rPr lang="en-US" sz="2400"/>
              <a:t>Pushed for reforms to protect consumers, as well as changes in labor hours and safety.</a:t>
            </a:r>
          </a:p>
          <a:p>
            <a:r>
              <a:rPr lang="en-US" sz="2400"/>
              <a:t>Helped in the development of the </a:t>
            </a:r>
            <a:r>
              <a:rPr lang="en-US" sz="2400" b="1" u="sng">
                <a:solidFill>
                  <a:srgbClr val="FF0000"/>
                </a:solidFill>
                <a:effectLst>
                  <a:outerShdw blurRad="38100" dist="38100" dir="2700000" algn="tl">
                    <a:srgbClr val="FFFFFF"/>
                  </a:outerShdw>
                </a:effectLst>
              </a:rPr>
              <a:t>Brandeis Brief</a:t>
            </a:r>
            <a:r>
              <a:rPr lang="en-US" sz="2400"/>
              <a:t>.</a:t>
            </a:r>
          </a:p>
          <a:p>
            <a:pPr lvl="1"/>
            <a:r>
              <a:rPr lang="en-US" sz="2000" b="1" u="sng">
                <a:solidFill>
                  <a:srgbClr val="FF0000"/>
                </a:solidFill>
                <a:effectLst>
                  <a:outerShdw blurRad="38100" dist="38100" dir="2700000" algn="tl">
                    <a:srgbClr val="FFFFFF"/>
                  </a:outerShdw>
                </a:effectLst>
              </a:rPr>
              <a:t>First to introduce economic and social evidence</a:t>
            </a:r>
            <a:r>
              <a:rPr lang="en-US" sz="2000"/>
              <a:t> in the Supreme Court.</a:t>
            </a:r>
            <a:r>
              <a:rPr lang="en-US"/>
              <a:t>	</a:t>
            </a:r>
          </a:p>
        </p:txBody>
      </p:sp>
      <p:sp>
        <p:nvSpPr>
          <p:cNvPr id="74756" name="Text Box 4"/>
          <p:cNvSpPr txBox="1">
            <a:spLocks noChangeArrowheads="1"/>
          </p:cNvSpPr>
          <p:nvPr/>
        </p:nvSpPr>
        <p:spPr bwMode="auto">
          <a:xfrm>
            <a:off x="5791200" y="5486400"/>
            <a:ext cx="2819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Louis Brandeis</a:t>
            </a:r>
          </a:p>
          <a:p>
            <a:pPr algn="ctr" eaLnBrk="1" hangingPunct="1">
              <a:spcBef>
                <a:spcPct val="50000"/>
              </a:spcBef>
            </a:pPr>
            <a:r>
              <a:rPr lang="en-US" sz="800">
                <a:solidFill>
                  <a:srgbClr val="FF0000"/>
                </a:solidFill>
              </a:rPr>
              <a:t>http://images.brandeis.edu/41/116370089113521.jpg</a:t>
            </a:r>
          </a:p>
        </p:txBody>
      </p:sp>
      <p:pic>
        <p:nvPicPr>
          <p:cNvPr id="74759" name="Picture 7" descr="116370089113521"/>
          <p:cNvPicPr>
            <a:picLocks noChangeAspect="1" noChangeArrowheads="1"/>
          </p:cNvPicPr>
          <p:nvPr/>
        </p:nvPicPr>
        <p:blipFill>
          <a:blip r:embed="rId4" cstate="print"/>
          <a:srcRect/>
          <a:stretch>
            <a:fillRect/>
          </a:stretch>
        </p:blipFill>
        <p:spPr bwMode="auto">
          <a:xfrm>
            <a:off x="5715000" y="1828800"/>
            <a:ext cx="2900363" cy="35814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4754"/>
                                        </p:tgtEl>
                                        <p:attrNameLst>
                                          <p:attrName>style.visibility</p:attrName>
                                        </p:attrNameLst>
                                      </p:cBhvr>
                                      <p:to>
                                        <p:strVal val="visible"/>
                                      </p:to>
                                    </p:set>
                                    <p:anim calcmode="lin" valueType="num">
                                      <p:cBhvr additive="base">
                                        <p:cTn id="7" dur="500" fill="hold"/>
                                        <p:tgtEl>
                                          <p:spTgt spid="74754"/>
                                        </p:tgtEl>
                                        <p:attrNameLst>
                                          <p:attrName>ppt_x</p:attrName>
                                        </p:attrNameLst>
                                      </p:cBhvr>
                                      <p:tavLst>
                                        <p:tav tm="0">
                                          <p:val>
                                            <p:strVal val="0-#ppt_w/2"/>
                                          </p:val>
                                        </p:tav>
                                        <p:tav tm="100000">
                                          <p:val>
                                            <p:strVal val="#ppt_x"/>
                                          </p:val>
                                        </p:tav>
                                      </p:tavLst>
                                    </p:anim>
                                    <p:anim calcmode="lin" valueType="num">
                                      <p:cBhvr additive="base">
                                        <p:cTn id="8" dur="500" fill="hold"/>
                                        <p:tgtEl>
                                          <p:spTgt spid="7475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4755"/>
                                        </p:tgtEl>
                                        <p:attrNameLst>
                                          <p:attrName>style.visibility</p:attrName>
                                        </p:attrNameLst>
                                      </p:cBhvr>
                                      <p:to>
                                        <p:strVal val="visible"/>
                                      </p:to>
                                    </p:set>
                                    <p:anim calcmode="lin" valueType="num">
                                      <p:cBhvr additive="base">
                                        <p:cTn id="11" dur="500" fill="hold"/>
                                        <p:tgtEl>
                                          <p:spTgt spid="74755"/>
                                        </p:tgtEl>
                                        <p:attrNameLst>
                                          <p:attrName>ppt_x</p:attrName>
                                        </p:attrNameLst>
                                      </p:cBhvr>
                                      <p:tavLst>
                                        <p:tav tm="0">
                                          <p:val>
                                            <p:strVal val="0-#ppt_w/2"/>
                                          </p:val>
                                        </p:tav>
                                        <p:tav tm="100000">
                                          <p:val>
                                            <p:strVal val="#ppt_x"/>
                                          </p:val>
                                        </p:tav>
                                      </p:tavLst>
                                    </p:anim>
                                    <p:anim calcmode="lin" valueType="num">
                                      <p:cBhvr additive="base">
                                        <p:cTn id="12" dur="500" fill="hold"/>
                                        <p:tgtEl>
                                          <p:spTgt spid="7475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onan Dog-- Poop On.wav"/>
                                        </p:tgtEl>
                                      </p:cMediaNode>
                                    </p:audio>
                                  </p:subTnLst>
                                </p:cTn>
                              </p:par>
                              <p:par>
                                <p:cTn id="13" presetID="2" presetClass="entr" presetSubtype="9" fill="hold" nodeType="withEffect">
                                  <p:stCondLst>
                                    <p:cond delay="0"/>
                                  </p:stCondLst>
                                  <p:childTnLst>
                                    <p:set>
                                      <p:cBhvr>
                                        <p:cTn id="14" dur="1" fill="hold">
                                          <p:stCondLst>
                                            <p:cond delay="0"/>
                                          </p:stCondLst>
                                        </p:cTn>
                                        <p:tgtEl>
                                          <p:spTgt spid="74759"/>
                                        </p:tgtEl>
                                        <p:attrNameLst>
                                          <p:attrName>style.visibility</p:attrName>
                                        </p:attrNameLst>
                                      </p:cBhvr>
                                      <p:to>
                                        <p:strVal val="visible"/>
                                      </p:to>
                                    </p:set>
                                    <p:anim calcmode="lin" valueType="num">
                                      <p:cBhvr additive="base">
                                        <p:cTn id="15" dur="500" fill="hold"/>
                                        <p:tgtEl>
                                          <p:spTgt spid="74759"/>
                                        </p:tgtEl>
                                        <p:attrNameLst>
                                          <p:attrName>ppt_x</p:attrName>
                                        </p:attrNameLst>
                                      </p:cBhvr>
                                      <p:tavLst>
                                        <p:tav tm="0">
                                          <p:val>
                                            <p:strVal val="0-#ppt_w/2"/>
                                          </p:val>
                                        </p:tav>
                                        <p:tav tm="100000">
                                          <p:val>
                                            <p:strVal val="#ppt_x"/>
                                          </p:val>
                                        </p:tav>
                                      </p:tavLst>
                                    </p:anim>
                                    <p:anim calcmode="lin" valueType="num">
                                      <p:cBhvr additive="base">
                                        <p:cTn id="16" dur="500" fill="hold"/>
                                        <p:tgtEl>
                                          <p:spTgt spid="74759"/>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4756"/>
                                        </p:tgtEl>
                                        <p:attrNameLst>
                                          <p:attrName>style.visibility</p:attrName>
                                        </p:attrNameLst>
                                      </p:cBhvr>
                                      <p:to>
                                        <p:strVal val="visible"/>
                                      </p:to>
                                    </p:set>
                                    <p:anim calcmode="lin" valueType="num">
                                      <p:cBhvr additive="base">
                                        <p:cTn id="19" dur="500" fill="hold"/>
                                        <p:tgtEl>
                                          <p:spTgt spid="74756"/>
                                        </p:tgtEl>
                                        <p:attrNameLst>
                                          <p:attrName>ppt_x</p:attrName>
                                        </p:attrNameLst>
                                      </p:cBhvr>
                                      <p:tavLst>
                                        <p:tav tm="0">
                                          <p:val>
                                            <p:strVal val="0-#ppt_w/2"/>
                                          </p:val>
                                        </p:tav>
                                        <p:tav tm="100000">
                                          <p:val>
                                            <p:strVal val="#ppt_x"/>
                                          </p:val>
                                        </p:tav>
                                      </p:tavLst>
                                    </p:anim>
                                    <p:anim calcmode="lin" valueType="num">
                                      <p:cBhvr additive="base">
                                        <p:cTn id="20" dur="500" fill="hold"/>
                                        <p:tgtEl>
                                          <p:spTgt spid="747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autoUpdateAnimBg="0"/>
      <p:bldP spid="74755" grpId="0" autoUpdateAnimBg="0"/>
      <p:bldP spid="74756"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p:cNvSpPr>
          <p:nvPr>
            <p:ph type="title"/>
          </p:nvPr>
        </p:nvSpPr>
        <p:spPr/>
        <p:txBody>
          <a:bodyPr/>
          <a:lstStyle/>
          <a:p>
            <a:pPr eaLnBrk="1" fontAlgn="auto" hangingPunct="1">
              <a:spcAft>
                <a:spcPts val="0"/>
              </a:spcAft>
              <a:defRPr/>
            </a:pPr>
            <a:r>
              <a:rPr lang="en-US" smtClean="0"/>
              <a:t>Muller v. Oregon </a:t>
            </a:r>
          </a:p>
        </p:txBody>
      </p:sp>
      <p:sp>
        <p:nvSpPr>
          <p:cNvPr id="139267" name="Rectangle 6"/>
          <p:cNvSpPr>
            <a:spLocks noGrp="1"/>
          </p:cNvSpPr>
          <p:nvPr>
            <p:ph sz="quarter" idx="1"/>
          </p:nvPr>
        </p:nvSpPr>
        <p:spPr>
          <a:xfrm>
            <a:off x="457200" y="1600200"/>
            <a:ext cx="7467600" cy="4873625"/>
          </a:xfrm>
        </p:spPr>
        <p:txBody>
          <a:bodyPr/>
          <a:lstStyle/>
          <a:p>
            <a:pPr eaLnBrk="1" hangingPunct="1"/>
            <a:r>
              <a:rPr lang="en-US" smtClean="0"/>
              <a:t>A 1903 Oregon capped women’s work day at ten hours </a:t>
            </a:r>
          </a:p>
          <a:p>
            <a:pPr eaLnBrk="1" hangingPunct="1"/>
            <a:r>
              <a:rPr lang="en-US" smtClean="0"/>
              <a:t>Five years later in </a:t>
            </a:r>
            <a:r>
              <a:rPr lang="en-US" i="1" smtClean="0"/>
              <a:t>Muller v. Oregon</a:t>
            </a:r>
            <a:r>
              <a:rPr lang="en-US" smtClean="0"/>
              <a:t> the Supreme Court reviewed the law</a:t>
            </a:r>
          </a:p>
          <a:p>
            <a:pPr eaLnBrk="1" hangingPunct="1"/>
            <a:r>
              <a:rPr lang="en-US" smtClean="0"/>
              <a:t>It agree with the original law and upheld that long hours were harmful to women and their family </a:t>
            </a:r>
          </a:p>
        </p:txBody>
      </p:sp>
    </p:spTree>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p:txBody>
          <a:bodyPr/>
          <a:lstStyle/>
          <a:p>
            <a:pPr eaLnBrk="1" fontAlgn="auto" hangingPunct="1">
              <a:spcAft>
                <a:spcPts val="0"/>
              </a:spcAft>
              <a:defRPr/>
            </a:pPr>
            <a:r>
              <a:rPr lang="en-US" smtClean="0"/>
              <a:t>Continued </a:t>
            </a:r>
          </a:p>
        </p:txBody>
      </p:sp>
      <p:sp>
        <p:nvSpPr>
          <p:cNvPr id="140291" name="Rectangle 3"/>
          <p:cNvSpPr>
            <a:spLocks noGrp="1"/>
          </p:cNvSpPr>
          <p:nvPr>
            <p:ph sz="quarter" idx="1"/>
          </p:nvPr>
        </p:nvSpPr>
        <p:spPr>
          <a:xfrm>
            <a:off x="457200" y="1600200"/>
            <a:ext cx="7467600" cy="4873625"/>
          </a:xfrm>
        </p:spPr>
        <p:txBody>
          <a:bodyPr/>
          <a:lstStyle/>
          <a:p>
            <a:pPr eaLnBrk="1" hangingPunct="1">
              <a:lnSpc>
                <a:spcPct val="90000"/>
              </a:lnSpc>
            </a:pPr>
            <a:r>
              <a:rPr lang="en-US" smtClean="0"/>
              <a:t>Based on their role as mothers, the court states that women could be “placed in a class” by themselves </a:t>
            </a:r>
          </a:p>
          <a:p>
            <a:pPr eaLnBrk="1" hangingPunct="1">
              <a:lnSpc>
                <a:spcPct val="90000"/>
              </a:lnSpc>
            </a:pPr>
            <a:r>
              <a:rPr lang="en-US" smtClean="0"/>
              <a:t>Laws could now limit hours that women worked, even if similar laws were not on the books for men</a:t>
            </a:r>
          </a:p>
          <a:p>
            <a:pPr eaLnBrk="1" hangingPunct="1">
              <a:lnSpc>
                <a:spcPct val="90000"/>
              </a:lnSpc>
            </a:pPr>
            <a:r>
              <a:rPr lang="en-US" smtClean="0"/>
              <a:t>Later this distinction would be used to justify not paying women equally for the same job </a:t>
            </a:r>
          </a:p>
        </p:txBody>
      </p:sp>
    </p:spTree>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p:txBody>
          <a:bodyPr/>
          <a:lstStyle/>
          <a:p>
            <a:pPr eaLnBrk="1" fontAlgn="auto" hangingPunct="1">
              <a:spcAft>
                <a:spcPts val="0"/>
              </a:spcAft>
              <a:defRPr/>
            </a:pPr>
            <a:r>
              <a:rPr lang="en-US" smtClean="0"/>
              <a:t>National Consumer League </a:t>
            </a:r>
          </a:p>
        </p:txBody>
      </p:sp>
      <p:sp>
        <p:nvSpPr>
          <p:cNvPr id="141315" name="Rectangle 3"/>
          <p:cNvSpPr>
            <a:spLocks noGrp="1"/>
          </p:cNvSpPr>
          <p:nvPr>
            <p:ph sz="quarter" idx="1"/>
          </p:nvPr>
        </p:nvSpPr>
        <p:spPr>
          <a:xfrm>
            <a:off x="457200" y="1600200"/>
            <a:ext cx="7467600" cy="4873625"/>
          </a:xfrm>
        </p:spPr>
        <p:txBody>
          <a:bodyPr/>
          <a:lstStyle/>
          <a:p>
            <a:pPr eaLnBrk="1" hangingPunct="1"/>
            <a:r>
              <a:rPr lang="en-US" dirty="0" smtClean="0"/>
              <a:t>In 1899 Florence Kelly help found the National Consumer League </a:t>
            </a:r>
          </a:p>
          <a:p>
            <a:pPr eaLnBrk="1" hangingPunct="1"/>
            <a:r>
              <a:rPr lang="en-US" dirty="0" smtClean="0"/>
              <a:t>The NCL monitored the manufacturing of good and labeled them as made under “fair, safe, and healthy working conditions”</a:t>
            </a:r>
          </a:p>
          <a:p>
            <a:pPr eaLnBrk="1" hangingPunct="1"/>
            <a:r>
              <a:rPr lang="en-US" dirty="0" smtClean="0"/>
              <a:t>They urged women to buy goods that were given these labels </a:t>
            </a:r>
          </a:p>
        </p:txBody>
      </p:sp>
    </p:spTree>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fontAlgn="auto" hangingPunct="1">
              <a:spcAft>
                <a:spcPts val="0"/>
              </a:spcAft>
              <a:defRPr/>
            </a:pPr>
            <a:r>
              <a:rPr lang="en-US" smtClean="0"/>
              <a:t>Women’s Trade Union League</a:t>
            </a:r>
          </a:p>
        </p:txBody>
      </p:sp>
      <p:pic>
        <p:nvPicPr>
          <p:cNvPr id="142339" name="Content Placeholder 3" descr="womens_trade_union_league.jpg"/>
          <p:cNvPicPr>
            <a:picLocks noGrp="1" noChangeAspect="1"/>
          </p:cNvPicPr>
          <p:nvPr>
            <p:ph sz="quarter" idx="1"/>
          </p:nvPr>
        </p:nvPicPr>
        <p:blipFill>
          <a:blip r:embed="rId2" cstate="print"/>
          <a:srcRect/>
          <a:stretch>
            <a:fillRect/>
          </a:stretch>
        </p:blipFill>
        <p:spPr>
          <a:xfrm>
            <a:off x="990600" y="1905000"/>
            <a:ext cx="6629400" cy="4226799"/>
          </a:xfrm>
        </p:spPr>
      </p:pic>
    </p:spTree>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p:txBody>
          <a:bodyPr>
            <a:normAutofit/>
          </a:bodyPr>
          <a:lstStyle/>
          <a:p>
            <a:pPr eaLnBrk="1" fontAlgn="auto" hangingPunct="1">
              <a:spcAft>
                <a:spcPts val="0"/>
              </a:spcAft>
              <a:defRPr/>
            </a:pPr>
            <a:r>
              <a:rPr lang="en-US" sz="4000" smtClean="0"/>
              <a:t>NCL AND WTUL ARE THE REFORM CANDIDATES </a:t>
            </a:r>
          </a:p>
        </p:txBody>
      </p:sp>
      <p:sp>
        <p:nvSpPr>
          <p:cNvPr id="143363" name="Rectangle 3"/>
          <p:cNvSpPr>
            <a:spLocks noGrp="1"/>
          </p:cNvSpPr>
          <p:nvPr>
            <p:ph sz="quarter" idx="1"/>
          </p:nvPr>
        </p:nvSpPr>
        <p:spPr/>
        <p:txBody>
          <a:bodyPr/>
          <a:lstStyle/>
          <a:p>
            <a:pPr eaLnBrk="1" hangingPunct="1"/>
            <a:r>
              <a:rPr lang="en-US" smtClean="0"/>
              <a:t>The NCL pushes for reforms in the meat packing industry </a:t>
            </a:r>
          </a:p>
          <a:p>
            <a:pPr eaLnBrk="1" hangingPunct="1"/>
            <a:endParaRPr lang="en-US" smtClean="0"/>
          </a:p>
          <a:p>
            <a:pPr eaLnBrk="1" hangingPunct="1"/>
            <a:r>
              <a:rPr lang="en-US" smtClean="0"/>
              <a:t>Also in safer working environments </a:t>
            </a:r>
          </a:p>
        </p:txBody>
      </p:sp>
      <p:sp>
        <p:nvSpPr>
          <p:cNvPr id="143364" name="Rectangle 4"/>
          <p:cNvSpPr>
            <a:spLocks noGrp="1"/>
          </p:cNvSpPr>
          <p:nvPr>
            <p:ph sz="quarter" idx="2"/>
          </p:nvPr>
        </p:nvSpPr>
        <p:spPr>
          <a:xfrm>
            <a:off x="4270375" y="1600200"/>
            <a:ext cx="3657600" cy="4572000"/>
          </a:xfrm>
        </p:spPr>
        <p:txBody>
          <a:bodyPr/>
          <a:lstStyle/>
          <a:p>
            <a:pPr eaLnBrk="1" hangingPunct="1"/>
            <a:r>
              <a:rPr lang="en-US" smtClean="0"/>
              <a:t>The Women’s Trade Union League- made up of middle, upper and working class women</a:t>
            </a:r>
          </a:p>
          <a:p>
            <a:pPr eaLnBrk="1" hangingPunct="1"/>
            <a:endParaRPr lang="en-US" smtClean="0"/>
          </a:p>
          <a:p>
            <a:pPr eaLnBrk="1" hangingPunct="1"/>
            <a:r>
              <a:rPr lang="en-US" smtClean="0"/>
              <a:t>WTUL pushed for a minimum wage and eight hour work day</a:t>
            </a:r>
          </a:p>
        </p:txBody>
      </p:sp>
    </p:spTree>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fontAlgn="auto" hangingPunct="1">
              <a:spcAft>
                <a:spcPts val="0"/>
              </a:spcAft>
              <a:defRPr/>
            </a:pPr>
            <a:endParaRPr lang="en-US" smtClean="0"/>
          </a:p>
        </p:txBody>
      </p:sp>
      <p:pic>
        <p:nvPicPr>
          <p:cNvPr id="144387" name="Content Placeholder 3" descr="WTULconvention.jpg"/>
          <p:cNvPicPr>
            <a:picLocks noGrp="1" noChangeAspect="1"/>
          </p:cNvPicPr>
          <p:nvPr>
            <p:ph sz="quarter" idx="1"/>
          </p:nvPr>
        </p:nvPicPr>
        <p:blipFill>
          <a:blip r:embed="rId2" cstate="print"/>
          <a:srcRect/>
          <a:stretch>
            <a:fillRect/>
          </a:stretch>
        </p:blipFill>
        <p:spPr>
          <a:xfrm>
            <a:off x="457200" y="3182938"/>
            <a:ext cx="7467600" cy="1708150"/>
          </a:xfrm>
        </p:spPr>
      </p:pic>
    </p:spTree>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en-US" b="1">
                <a:solidFill>
                  <a:srgbClr val="FF0000"/>
                </a:solidFill>
                <a:effectLst>
                  <a:outerShdw blurRad="38100" dist="38100" dir="2700000" algn="tl">
                    <a:srgbClr val="FFFFFF"/>
                  </a:outerShdw>
                </a:effectLst>
                <a:latin typeface="Ringbearer" pitchFamily="18" charset="0"/>
              </a:rPr>
              <a:t>Progressive Era Women</a:t>
            </a:r>
            <a:br>
              <a:rPr lang="en-US" b="1">
                <a:solidFill>
                  <a:srgbClr val="FF0000"/>
                </a:solidFill>
                <a:effectLst>
                  <a:outerShdw blurRad="38100" dist="38100" dir="2700000" algn="tl">
                    <a:srgbClr val="FFFFFF"/>
                  </a:outerShdw>
                </a:effectLst>
                <a:latin typeface="Ringbearer" pitchFamily="18" charset="0"/>
              </a:rPr>
            </a:br>
            <a:r>
              <a:rPr lang="en-US" sz="3600" b="1">
                <a:solidFill>
                  <a:srgbClr val="FF0000"/>
                </a:solidFill>
                <a:effectLst>
                  <a:outerShdw blurRad="38100" dist="38100" dir="2700000" algn="tl">
                    <a:srgbClr val="FFFFFF"/>
                  </a:outerShdw>
                </a:effectLst>
                <a:latin typeface="Ringbearer" pitchFamily="18" charset="0"/>
              </a:rPr>
              <a:t>Resistance in the Antebellum Era</a:t>
            </a:r>
          </a:p>
        </p:txBody>
      </p:sp>
      <p:sp>
        <p:nvSpPr>
          <p:cNvPr id="58371" name="Rectangle 3"/>
          <p:cNvSpPr>
            <a:spLocks noGrp="1" noChangeArrowheads="1"/>
          </p:cNvSpPr>
          <p:nvPr>
            <p:ph type="body" idx="1"/>
          </p:nvPr>
        </p:nvSpPr>
        <p:spPr>
          <a:xfrm>
            <a:off x="381000" y="1752600"/>
            <a:ext cx="4800600" cy="4191000"/>
          </a:xfrm>
        </p:spPr>
        <p:txBody>
          <a:bodyPr/>
          <a:lstStyle/>
          <a:p>
            <a:pPr>
              <a:lnSpc>
                <a:spcPct val="80000"/>
              </a:lnSpc>
            </a:pPr>
            <a:r>
              <a:rPr lang="en-US" sz="2800"/>
              <a:t>Started with the </a:t>
            </a:r>
            <a:r>
              <a:rPr lang="en-US" sz="2800" b="1" u="sng">
                <a:solidFill>
                  <a:srgbClr val="FF0000"/>
                </a:solidFill>
                <a:effectLst>
                  <a:outerShdw blurRad="38100" dist="38100" dir="2700000" algn="tl">
                    <a:srgbClr val="FFFFFF"/>
                  </a:outerShdw>
                </a:effectLst>
              </a:rPr>
              <a:t>antislavery</a:t>
            </a:r>
            <a:r>
              <a:rPr lang="en-US" sz="2800"/>
              <a:t> movement.</a:t>
            </a:r>
          </a:p>
          <a:p>
            <a:pPr lvl="1">
              <a:lnSpc>
                <a:spcPct val="80000"/>
              </a:lnSpc>
            </a:pPr>
            <a:r>
              <a:rPr lang="en-US" sz="2400"/>
              <a:t>Women are very active in the movement.</a:t>
            </a:r>
          </a:p>
          <a:p>
            <a:pPr lvl="1">
              <a:lnSpc>
                <a:spcPct val="80000"/>
              </a:lnSpc>
            </a:pPr>
            <a:r>
              <a:rPr lang="en-US" sz="2400"/>
              <a:t>Questioned not only the </a:t>
            </a:r>
            <a:r>
              <a:rPr lang="en-US" sz="2400" b="1" u="sng">
                <a:solidFill>
                  <a:srgbClr val="FF0000"/>
                </a:solidFill>
                <a:effectLst>
                  <a:outerShdw blurRad="38100" dist="38100" dir="2700000" algn="tl">
                    <a:srgbClr val="FFFFFF"/>
                  </a:outerShdw>
                </a:effectLst>
              </a:rPr>
              <a:t>equality of the races</a:t>
            </a:r>
            <a:r>
              <a:rPr lang="en-US" sz="2400"/>
              <a:t>, but began to question the </a:t>
            </a:r>
            <a:r>
              <a:rPr lang="en-US" sz="2400" b="1" u="sng">
                <a:solidFill>
                  <a:srgbClr val="FF0000"/>
                </a:solidFill>
                <a:effectLst>
                  <a:outerShdw blurRad="38100" dist="38100" dir="2700000" algn="tl">
                    <a:srgbClr val="FFFFFF"/>
                  </a:outerShdw>
                </a:effectLst>
              </a:rPr>
              <a:t>equality of the sexes</a:t>
            </a:r>
            <a:r>
              <a:rPr lang="en-US" sz="2400"/>
              <a:t>.</a:t>
            </a:r>
          </a:p>
          <a:p>
            <a:pPr lvl="1">
              <a:lnSpc>
                <a:spcPct val="80000"/>
              </a:lnSpc>
            </a:pPr>
            <a:r>
              <a:rPr lang="en-US" sz="2400"/>
              <a:t>Some start believing that their lot in life is </a:t>
            </a:r>
            <a:r>
              <a:rPr lang="en-US" sz="2400" b="1" u="sng">
                <a:solidFill>
                  <a:srgbClr val="FF0000"/>
                </a:solidFill>
                <a:effectLst>
                  <a:outerShdw blurRad="38100" dist="38100" dir="2700000" algn="tl">
                    <a:srgbClr val="FFFFFF"/>
                  </a:outerShdw>
                </a:effectLst>
              </a:rPr>
              <a:t>worse</a:t>
            </a:r>
            <a:r>
              <a:rPr lang="en-US" sz="2400"/>
              <a:t> than that of blacks.</a:t>
            </a:r>
          </a:p>
        </p:txBody>
      </p:sp>
      <p:sp>
        <p:nvSpPr>
          <p:cNvPr id="58372" name="Text Box 4"/>
          <p:cNvSpPr txBox="1">
            <a:spLocks noChangeArrowheads="1"/>
          </p:cNvSpPr>
          <p:nvPr/>
        </p:nvSpPr>
        <p:spPr bwMode="auto">
          <a:xfrm>
            <a:off x="4648200" y="5638800"/>
            <a:ext cx="4038600" cy="458788"/>
          </a:xfrm>
          <a:prstGeom prst="rect">
            <a:avLst/>
          </a:prstGeom>
          <a:noFill/>
          <a:ln w="9525">
            <a:noFill/>
            <a:miter lim="800000"/>
            <a:headEnd/>
            <a:tailEnd/>
          </a:ln>
          <a:effectLst/>
        </p:spPr>
        <p:txBody>
          <a:bodyPr>
            <a:spAutoFit/>
          </a:bodyPr>
          <a:lstStyle/>
          <a:p>
            <a:pPr algn="ctr" eaLnBrk="1" hangingPunct="1">
              <a:spcBef>
                <a:spcPct val="50000"/>
              </a:spcBef>
            </a:pPr>
            <a:r>
              <a:rPr lang="en-US" sz="1200">
                <a:solidFill>
                  <a:srgbClr val="FF0000"/>
                </a:solidFill>
                <a:latin typeface="Copperplate Gothic Bold" pitchFamily="34" charset="0"/>
                <a:cs typeface="Times New Roman" pitchFamily="18" charset="0"/>
              </a:rPr>
              <a:t>Lucretia Mott, Antebellum Era Abolitionist</a:t>
            </a:r>
          </a:p>
          <a:p>
            <a:pPr algn="ctr" eaLnBrk="1" hangingPunct="1">
              <a:spcBef>
                <a:spcPct val="50000"/>
              </a:spcBef>
            </a:pPr>
            <a:r>
              <a:rPr lang="en-US" sz="800">
                <a:solidFill>
                  <a:srgbClr val="FF0000"/>
                </a:solidFill>
              </a:rPr>
              <a:t>http://www.assumption.edu/ahc/Kansas/abolition/lmott.gif</a:t>
            </a:r>
          </a:p>
        </p:txBody>
      </p:sp>
      <p:pic>
        <p:nvPicPr>
          <p:cNvPr id="58375" name="Picture 7" descr="lmott"/>
          <p:cNvPicPr>
            <a:picLocks noChangeAspect="1" noChangeArrowheads="1"/>
          </p:cNvPicPr>
          <p:nvPr/>
        </p:nvPicPr>
        <p:blipFill>
          <a:blip r:embed="rId3" cstate="print"/>
          <a:srcRect/>
          <a:stretch>
            <a:fillRect/>
          </a:stretch>
        </p:blipFill>
        <p:spPr bwMode="auto">
          <a:xfrm>
            <a:off x="5610225" y="1752600"/>
            <a:ext cx="2344738" cy="381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0-#ppt_w/2"/>
                                          </p:val>
                                        </p:tav>
                                        <p:tav tm="100000">
                                          <p:val>
                                            <p:strVal val="#ppt_x"/>
                                          </p:val>
                                        </p:tav>
                                      </p:tavLst>
                                    </p:anim>
                                    <p:anim calcmode="lin" valueType="num">
                                      <p:cBhvr additive="base">
                                        <p:cTn id="8" dur="500" fill="hold"/>
                                        <p:tgtEl>
                                          <p:spTgt spid="5837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8371"/>
                                        </p:tgtEl>
                                        <p:attrNameLst>
                                          <p:attrName>style.visibility</p:attrName>
                                        </p:attrNameLst>
                                      </p:cBhvr>
                                      <p:to>
                                        <p:strVal val="visible"/>
                                      </p:to>
                                    </p:set>
                                    <p:anim calcmode="lin" valueType="num">
                                      <p:cBhvr additive="base">
                                        <p:cTn id="11" dur="500" fill="hold"/>
                                        <p:tgtEl>
                                          <p:spTgt spid="58371"/>
                                        </p:tgtEl>
                                        <p:attrNameLst>
                                          <p:attrName>ppt_x</p:attrName>
                                        </p:attrNameLst>
                                      </p:cBhvr>
                                      <p:tavLst>
                                        <p:tav tm="0">
                                          <p:val>
                                            <p:strVal val="0-#ppt_w/2"/>
                                          </p:val>
                                        </p:tav>
                                        <p:tav tm="100000">
                                          <p:val>
                                            <p:strVal val="#ppt_x"/>
                                          </p:val>
                                        </p:tav>
                                      </p:tavLst>
                                    </p:anim>
                                    <p:anim calcmode="lin" valueType="num">
                                      <p:cBhvr additive="base">
                                        <p:cTn id="12" dur="500" fill="hold"/>
                                        <p:tgtEl>
                                          <p:spTgt spid="5837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58375"/>
                                        </p:tgtEl>
                                        <p:attrNameLst>
                                          <p:attrName>style.visibility</p:attrName>
                                        </p:attrNameLst>
                                      </p:cBhvr>
                                      <p:to>
                                        <p:strVal val="visible"/>
                                      </p:to>
                                    </p:set>
                                    <p:anim calcmode="lin" valueType="num">
                                      <p:cBhvr additive="base">
                                        <p:cTn id="15" dur="500" fill="hold"/>
                                        <p:tgtEl>
                                          <p:spTgt spid="58375"/>
                                        </p:tgtEl>
                                        <p:attrNameLst>
                                          <p:attrName>ppt_x</p:attrName>
                                        </p:attrNameLst>
                                      </p:cBhvr>
                                      <p:tavLst>
                                        <p:tav tm="0">
                                          <p:val>
                                            <p:strVal val="0-#ppt_w/2"/>
                                          </p:val>
                                        </p:tav>
                                        <p:tav tm="100000">
                                          <p:val>
                                            <p:strVal val="#ppt_x"/>
                                          </p:val>
                                        </p:tav>
                                      </p:tavLst>
                                    </p:anim>
                                    <p:anim calcmode="lin" valueType="num">
                                      <p:cBhvr additive="base">
                                        <p:cTn id="16" dur="500" fill="hold"/>
                                        <p:tgtEl>
                                          <p:spTgt spid="5837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58372"/>
                                        </p:tgtEl>
                                        <p:attrNameLst>
                                          <p:attrName>style.visibility</p:attrName>
                                        </p:attrNameLst>
                                      </p:cBhvr>
                                      <p:to>
                                        <p:strVal val="visible"/>
                                      </p:to>
                                    </p:set>
                                    <p:anim calcmode="lin" valueType="num">
                                      <p:cBhvr additive="base">
                                        <p:cTn id="19" dur="500" fill="hold"/>
                                        <p:tgtEl>
                                          <p:spTgt spid="58372"/>
                                        </p:tgtEl>
                                        <p:attrNameLst>
                                          <p:attrName>ppt_x</p:attrName>
                                        </p:attrNameLst>
                                      </p:cBhvr>
                                      <p:tavLst>
                                        <p:tav tm="0">
                                          <p:val>
                                            <p:strVal val="0-#ppt_w/2"/>
                                          </p:val>
                                        </p:tav>
                                        <p:tav tm="100000">
                                          <p:val>
                                            <p:strVal val="#ppt_x"/>
                                          </p:val>
                                        </p:tav>
                                      </p:tavLst>
                                    </p:anim>
                                    <p:anim calcmode="lin" valueType="num">
                                      <p:cBhvr additive="base">
                                        <p:cTn id="20" dur="500" fill="hold"/>
                                        <p:tgtEl>
                                          <p:spTgt spid="58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autoUpdateAnimBg="0"/>
      <p:bldP spid="58371" grpId="0" autoUpdateAnimBg="0"/>
      <p:bldP spid="58372" grpId="0"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p:txBody>
          <a:bodyPr>
            <a:normAutofit/>
          </a:bodyPr>
          <a:lstStyle/>
          <a:p>
            <a:pPr eaLnBrk="1" fontAlgn="auto" hangingPunct="1">
              <a:spcAft>
                <a:spcPts val="0"/>
              </a:spcAft>
              <a:defRPr/>
            </a:pPr>
            <a:r>
              <a:rPr lang="en-US" sz="4000" smtClean="0"/>
              <a:t>End Women’s Suffering</a:t>
            </a:r>
            <a:br>
              <a:rPr lang="en-US" sz="4000" smtClean="0"/>
            </a:br>
            <a:r>
              <a:rPr lang="en-US" sz="4000" smtClean="0"/>
              <a:t>Start Women’s Suffrage </a:t>
            </a:r>
          </a:p>
        </p:txBody>
      </p:sp>
      <p:sp>
        <p:nvSpPr>
          <p:cNvPr id="148483" name="Rectangle 3"/>
          <p:cNvSpPr>
            <a:spLocks noGrp="1"/>
          </p:cNvSpPr>
          <p:nvPr>
            <p:ph sz="quarter" idx="1"/>
          </p:nvPr>
        </p:nvSpPr>
        <p:spPr>
          <a:xfrm>
            <a:off x="457200" y="1600200"/>
            <a:ext cx="7467600" cy="4873625"/>
          </a:xfrm>
        </p:spPr>
        <p:txBody>
          <a:bodyPr/>
          <a:lstStyle/>
          <a:p>
            <a:pPr eaLnBrk="1" hangingPunct="1"/>
            <a:r>
              <a:rPr lang="en-US" smtClean="0"/>
              <a:t>Women had been fighting for the right to vote since (forever) the 1860’s, but had failed at all attempts on the federal level</a:t>
            </a:r>
          </a:p>
          <a:p>
            <a:pPr eaLnBrk="1" hangingPunct="1"/>
            <a:r>
              <a:rPr lang="en-US" smtClean="0"/>
              <a:t>By the end of the 1890’s women in western states had won the right to vote in local and state elections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W.E.B. Dubois</a:t>
            </a:r>
          </a:p>
        </p:txBody>
      </p:sp>
      <p:pic>
        <p:nvPicPr>
          <p:cNvPr id="38915" name="Picture 4" descr="http://www.biography.com/imported/images/Biography/Images/Profiles/D/W.E.B.-Du-Bois-9279924-1-402.jpg"/>
          <p:cNvPicPr>
            <a:picLocks noChangeAspect="1" noChangeArrowheads="1"/>
          </p:cNvPicPr>
          <p:nvPr/>
        </p:nvPicPr>
        <p:blipFill>
          <a:blip r:embed="rId2" cstate="print"/>
          <a:srcRect/>
          <a:stretch>
            <a:fillRect/>
          </a:stretch>
        </p:blipFill>
        <p:spPr bwMode="auto">
          <a:xfrm>
            <a:off x="2438400" y="1981200"/>
            <a:ext cx="4572000" cy="4572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en-US" b="1">
                <a:solidFill>
                  <a:srgbClr val="FF0000"/>
                </a:solidFill>
                <a:effectLst>
                  <a:outerShdw blurRad="38100" dist="38100" dir="2700000" algn="tl">
                    <a:srgbClr val="FFFFFF"/>
                  </a:outerShdw>
                </a:effectLst>
                <a:latin typeface="Ringbearer" pitchFamily="18" charset="0"/>
              </a:rPr>
              <a:t>Progressive Era Women</a:t>
            </a:r>
            <a:br>
              <a:rPr lang="en-US" b="1">
                <a:solidFill>
                  <a:srgbClr val="FF0000"/>
                </a:solidFill>
                <a:effectLst>
                  <a:outerShdw blurRad="38100" dist="38100" dir="2700000" algn="tl">
                    <a:srgbClr val="FFFFFF"/>
                  </a:outerShdw>
                </a:effectLst>
                <a:latin typeface="Ringbearer" pitchFamily="18" charset="0"/>
              </a:rPr>
            </a:br>
            <a:r>
              <a:rPr lang="en-US" sz="3600" b="1">
                <a:solidFill>
                  <a:srgbClr val="FF0000"/>
                </a:solidFill>
                <a:effectLst>
                  <a:outerShdw blurRad="38100" dist="38100" dir="2700000" algn="tl">
                    <a:srgbClr val="FFFFFF"/>
                  </a:outerShdw>
                </a:effectLst>
                <a:latin typeface="Ringbearer" pitchFamily="18" charset="0"/>
              </a:rPr>
              <a:t>Key Reformers</a:t>
            </a:r>
          </a:p>
        </p:txBody>
      </p:sp>
      <p:sp>
        <p:nvSpPr>
          <p:cNvPr id="60419" name="Rectangle 3"/>
          <p:cNvSpPr>
            <a:spLocks noGrp="1" noChangeArrowheads="1"/>
          </p:cNvSpPr>
          <p:nvPr>
            <p:ph type="body" idx="1"/>
          </p:nvPr>
        </p:nvSpPr>
        <p:spPr>
          <a:xfrm>
            <a:off x="381000" y="1752600"/>
            <a:ext cx="5029200" cy="4191000"/>
          </a:xfrm>
        </p:spPr>
        <p:txBody>
          <a:bodyPr/>
          <a:lstStyle/>
          <a:p>
            <a:pPr>
              <a:lnSpc>
                <a:spcPct val="80000"/>
              </a:lnSpc>
            </a:pPr>
            <a:r>
              <a:rPr lang="en-US" sz="3000"/>
              <a:t>Margaret Fuller.</a:t>
            </a:r>
          </a:p>
          <a:p>
            <a:pPr>
              <a:lnSpc>
                <a:spcPct val="80000"/>
              </a:lnSpc>
              <a:buFont typeface="Wingdings" pitchFamily="2" charset="2"/>
              <a:buNone/>
            </a:pPr>
            <a:endParaRPr lang="en-US" sz="1600"/>
          </a:p>
          <a:p>
            <a:pPr>
              <a:lnSpc>
                <a:spcPct val="80000"/>
              </a:lnSpc>
            </a:pPr>
            <a:r>
              <a:rPr lang="en-US" sz="3000"/>
              <a:t>Sarah and Angelina Grimke.</a:t>
            </a:r>
          </a:p>
          <a:p>
            <a:pPr>
              <a:lnSpc>
                <a:spcPct val="80000"/>
              </a:lnSpc>
              <a:buFont typeface="Wingdings" pitchFamily="2" charset="2"/>
              <a:buNone/>
            </a:pPr>
            <a:endParaRPr lang="en-US" sz="1600"/>
          </a:p>
          <a:p>
            <a:pPr>
              <a:lnSpc>
                <a:spcPct val="80000"/>
              </a:lnSpc>
            </a:pPr>
            <a:r>
              <a:rPr lang="en-US" sz="3000" b="1" u="sng">
                <a:solidFill>
                  <a:srgbClr val="FF0000"/>
                </a:solidFill>
                <a:effectLst>
                  <a:outerShdw blurRad="38100" dist="38100" dir="2700000" algn="tl">
                    <a:srgbClr val="FFFFFF"/>
                  </a:outerShdw>
                </a:effectLst>
              </a:rPr>
              <a:t>Elizabeth Cady Stanton</a:t>
            </a:r>
            <a:r>
              <a:rPr lang="en-US" sz="3000"/>
              <a:t>.</a:t>
            </a:r>
          </a:p>
          <a:p>
            <a:pPr>
              <a:lnSpc>
                <a:spcPct val="80000"/>
              </a:lnSpc>
              <a:buFont typeface="Wingdings" pitchFamily="2" charset="2"/>
              <a:buNone/>
            </a:pPr>
            <a:endParaRPr lang="en-US" sz="1600"/>
          </a:p>
          <a:p>
            <a:pPr>
              <a:lnSpc>
                <a:spcPct val="80000"/>
              </a:lnSpc>
            </a:pPr>
            <a:r>
              <a:rPr lang="en-US" sz="3000"/>
              <a:t>Lucretia Mott.</a:t>
            </a:r>
          </a:p>
          <a:p>
            <a:pPr>
              <a:lnSpc>
                <a:spcPct val="80000"/>
              </a:lnSpc>
              <a:buFont typeface="Wingdings" pitchFamily="2" charset="2"/>
              <a:buNone/>
            </a:pPr>
            <a:endParaRPr lang="en-US" sz="1600"/>
          </a:p>
          <a:p>
            <a:pPr>
              <a:lnSpc>
                <a:spcPct val="80000"/>
              </a:lnSpc>
            </a:pPr>
            <a:r>
              <a:rPr lang="en-US" sz="3000" b="1" u="sng">
                <a:solidFill>
                  <a:srgbClr val="FF0000"/>
                </a:solidFill>
                <a:effectLst>
                  <a:outerShdw blurRad="38100" dist="38100" dir="2700000" algn="tl">
                    <a:srgbClr val="FFFFFF"/>
                  </a:outerShdw>
                </a:effectLst>
              </a:rPr>
              <a:t>Susan B. Anthony</a:t>
            </a:r>
            <a:r>
              <a:rPr lang="en-US" sz="3000"/>
              <a:t>.</a:t>
            </a:r>
          </a:p>
        </p:txBody>
      </p:sp>
      <p:sp>
        <p:nvSpPr>
          <p:cNvPr id="60424" name="Text Box 8"/>
          <p:cNvSpPr txBox="1">
            <a:spLocks noChangeArrowheads="1"/>
          </p:cNvSpPr>
          <p:nvPr/>
        </p:nvSpPr>
        <p:spPr bwMode="auto">
          <a:xfrm>
            <a:off x="5257800" y="5562600"/>
            <a:ext cx="2971800" cy="5048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Margaret Fuller</a:t>
            </a:r>
          </a:p>
          <a:p>
            <a:pPr algn="ctr" eaLnBrk="1" hangingPunct="1">
              <a:spcBef>
                <a:spcPct val="50000"/>
              </a:spcBef>
            </a:pPr>
            <a:r>
              <a:rPr lang="en-US" sz="600">
                <a:solidFill>
                  <a:srgbClr val="FF0000"/>
                </a:solidFill>
              </a:rPr>
              <a:t>http://www.etsu.edu/cas/history/resources/Private/Faculty/Fac_To1877ChapterDocFiles/ChapterImages/Ch11fuller.jpg</a:t>
            </a:r>
          </a:p>
        </p:txBody>
      </p:sp>
      <p:pic>
        <p:nvPicPr>
          <p:cNvPr id="60426" name="Picture 10" descr="Ch11fuller"/>
          <p:cNvPicPr>
            <a:picLocks noChangeAspect="1" noChangeArrowheads="1"/>
          </p:cNvPicPr>
          <p:nvPr/>
        </p:nvPicPr>
        <p:blipFill>
          <a:blip r:embed="rId3" cstate="print"/>
          <a:srcRect/>
          <a:stretch>
            <a:fillRect/>
          </a:stretch>
        </p:blipFill>
        <p:spPr bwMode="auto">
          <a:xfrm>
            <a:off x="5257800" y="1781175"/>
            <a:ext cx="3032125" cy="38576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0-#ppt_w/2"/>
                                          </p:val>
                                        </p:tav>
                                        <p:tav tm="100000">
                                          <p:val>
                                            <p:strVal val="#ppt_x"/>
                                          </p:val>
                                        </p:tav>
                                      </p:tavLst>
                                    </p:anim>
                                    <p:anim calcmode="lin" valueType="num">
                                      <p:cBhvr additive="base">
                                        <p:cTn id="8" dur="500" fill="hold"/>
                                        <p:tgtEl>
                                          <p:spTgt spid="6041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0419"/>
                                        </p:tgtEl>
                                        <p:attrNameLst>
                                          <p:attrName>style.visibility</p:attrName>
                                        </p:attrNameLst>
                                      </p:cBhvr>
                                      <p:to>
                                        <p:strVal val="visible"/>
                                      </p:to>
                                    </p:set>
                                    <p:anim calcmode="lin" valueType="num">
                                      <p:cBhvr additive="base">
                                        <p:cTn id="11" dur="500" fill="hold"/>
                                        <p:tgtEl>
                                          <p:spTgt spid="60419"/>
                                        </p:tgtEl>
                                        <p:attrNameLst>
                                          <p:attrName>ppt_x</p:attrName>
                                        </p:attrNameLst>
                                      </p:cBhvr>
                                      <p:tavLst>
                                        <p:tav tm="0">
                                          <p:val>
                                            <p:strVal val="0-#ppt_w/2"/>
                                          </p:val>
                                        </p:tav>
                                        <p:tav tm="100000">
                                          <p:val>
                                            <p:strVal val="#ppt_x"/>
                                          </p:val>
                                        </p:tav>
                                      </p:tavLst>
                                    </p:anim>
                                    <p:anim calcmode="lin" valueType="num">
                                      <p:cBhvr additive="base">
                                        <p:cTn id="12" dur="500" fill="hold"/>
                                        <p:tgtEl>
                                          <p:spTgt spid="60419"/>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60424"/>
                                        </p:tgtEl>
                                        <p:attrNameLst>
                                          <p:attrName>style.visibility</p:attrName>
                                        </p:attrNameLst>
                                      </p:cBhvr>
                                      <p:to>
                                        <p:strVal val="visible"/>
                                      </p:to>
                                    </p:set>
                                    <p:anim calcmode="lin" valueType="num">
                                      <p:cBhvr additive="base">
                                        <p:cTn id="15" dur="500" fill="hold"/>
                                        <p:tgtEl>
                                          <p:spTgt spid="60424"/>
                                        </p:tgtEl>
                                        <p:attrNameLst>
                                          <p:attrName>ppt_x</p:attrName>
                                        </p:attrNameLst>
                                      </p:cBhvr>
                                      <p:tavLst>
                                        <p:tav tm="0">
                                          <p:val>
                                            <p:strVal val="0-#ppt_w/2"/>
                                          </p:val>
                                        </p:tav>
                                        <p:tav tm="100000">
                                          <p:val>
                                            <p:strVal val="#ppt_x"/>
                                          </p:val>
                                        </p:tav>
                                      </p:tavLst>
                                    </p:anim>
                                    <p:anim calcmode="lin" valueType="num">
                                      <p:cBhvr additive="base">
                                        <p:cTn id="16" dur="500" fill="hold"/>
                                        <p:tgtEl>
                                          <p:spTgt spid="6042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additive="base">
                                        <p:cTn id="19" dur="500" fill="hold"/>
                                        <p:tgtEl>
                                          <p:spTgt spid="60426"/>
                                        </p:tgtEl>
                                        <p:attrNameLst>
                                          <p:attrName>ppt_x</p:attrName>
                                        </p:attrNameLst>
                                      </p:cBhvr>
                                      <p:tavLst>
                                        <p:tav tm="0">
                                          <p:val>
                                            <p:strVal val="0-#ppt_w/2"/>
                                          </p:val>
                                        </p:tav>
                                        <p:tav tm="100000">
                                          <p:val>
                                            <p:strVal val="#ppt_x"/>
                                          </p:val>
                                        </p:tav>
                                      </p:tavLst>
                                    </p:anim>
                                    <p:anim calcmode="lin" valueType="num">
                                      <p:cBhvr additive="base">
                                        <p:cTn id="20" dur="500" fill="hold"/>
                                        <p:tgtEl>
                                          <p:spTgt spid="604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utoUpdateAnimBg="0"/>
      <p:bldP spid="60419" grpId="0" autoUpdateAnimBg="0"/>
      <p:bldP spid="60424" grpId="0"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a:r>
              <a:rPr lang="en-US" b="1">
                <a:solidFill>
                  <a:srgbClr val="FF0000"/>
                </a:solidFill>
                <a:effectLst>
                  <a:outerShdw blurRad="38100" dist="38100" dir="2700000" algn="tl">
                    <a:srgbClr val="FFFFFF"/>
                  </a:outerShdw>
                </a:effectLst>
                <a:latin typeface="Ringbearer" pitchFamily="18" charset="0"/>
              </a:rPr>
              <a:t>Progressive Era Women</a:t>
            </a:r>
            <a:br>
              <a:rPr lang="en-US" b="1">
                <a:solidFill>
                  <a:srgbClr val="FF0000"/>
                </a:solidFill>
                <a:effectLst>
                  <a:outerShdw blurRad="38100" dist="38100" dir="2700000" algn="tl">
                    <a:srgbClr val="FFFFFF"/>
                  </a:outerShdw>
                </a:effectLst>
                <a:latin typeface="Ringbearer" pitchFamily="18" charset="0"/>
              </a:rPr>
            </a:br>
            <a:r>
              <a:rPr lang="en-US" sz="3600" b="1">
                <a:solidFill>
                  <a:srgbClr val="FFFF66"/>
                </a:solidFill>
                <a:effectLst>
                  <a:outerShdw blurRad="38100" dist="38100" dir="2700000" algn="tl">
                    <a:srgbClr val="FFFFFF"/>
                  </a:outerShdw>
                </a:effectLst>
                <a:latin typeface="Ringbearer" pitchFamily="18" charset="0"/>
              </a:rPr>
              <a:t>Seneca Falls Convention, 1848</a:t>
            </a:r>
          </a:p>
        </p:txBody>
      </p:sp>
      <p:sp>
        <p:nvSpPr>
          <p:cNvPr id="61443" name="Rectangle 3"/>
          <p:cNvSpPr>
            <a:spLocks noGrp="1" noChangeArrowheads="1"/>
          </p:cNvSpPr>
          <p:nvPr>
            <p:ph type="body" idx="1"/>
          </p:nvPr>
        </p:nvSpPr>
        <p:spPr>
          <a:xfrm>
            <a:off x="3657600" y="1752600"/>
            <a:ext cx="5029200" cy="4191000"/>
          </a:xfrm>
        </p:spPr>
        <p:txBody>
          <a:bodyPr/>
          <a:lstStyle/>
          <a:p>
            <a:pPr>
              <a:lnSpc>
                <a:spcPct val="80000"/>
              </a:lnSpc>
            </a:pPr>
            <a:r>
              <a:rPr lang="en-US" sz="3200"/>
              <a:t>Women’s rights meeting, drafts a </a:t>
            </a:r>
            <a:r>
              <a:rPr lang="en-US" sz="3200" b="1" u="sng">
                <a:solidFill>
                  <a:srgbClr val="FF0000"/>
                </a:solidFill>
                <a:effectLst>
                  <a:outerShdw blurRad="38100" dist="38100" dir="2700000" algn="tl">
                    <a:srgbClr val="FFFFFF"/>
                  </a:outerShdw>
                </a:effectLst>
              </a:rPr>
              <a:t>Declaration of Sentiments</a:t>
            </a:r>
            <a:r>
              <a:rPr lang="en-US" sz="3200"/>
              <a:t>.</a:t>
            </a:r>
          </a:p>
          <a:p>
            <a:pPr lvl="1">
              <a:lnSpc>
                <a:spcPct val="80000"/>
              </a:lnSpc>
            </a:pPr>
            <a:r>
              <a:rPr lang="en-US" sz="2800"/>
              <a:t>Similar to the Declaration of Independence.</a:t>
            </a:r>
          </a:p>
          <a:p>
            <a:pPr lvl="1">
              <a:lnSpc>
                <a:spcPct val="80000"/>
              </a:lnSpc>
            </a:pPr>
            <a:r>
              <a:rPr lang="en-US" sz="2800"/>
              <a:t>List the grievances of women.</a:t>
            </a:r>
          </a:p>
          <a:p>
            <a:pPr lvl="1">
              <a:lnSpc>
                <a:spcPct val="80000"/>
              </a:lnSpc>
            </a:pPr>
            <a:r>
              <a:rPr lang="en-US" sz="2800"/>
              <a:t>Instead of King George III being the villain, it was </a:t>
            </a:r>
            <a:r>
              <a:rPr lang="en-US" sz="2800" b="1" u="sng">
                <a:solidFill>
                  <a:srgbClr val="FF0000"/>
                </a:solidFill>
                <a:effectLst>
                  <a:outerShdw blurRad="38100" dist="38100" dir="2700000" algn="tl">
                    <a:srgbClr val="FFFFFF"/>
                  </a:outerShdw>
                </a:effectLst>
              </a:rPr>
              <a:t>man</a:t>
            </a:r>
            <a:r>
              <a:rPr lang="en-US" sz="2800"/>
              <a:t>.</a:t>
            </a:r>
          </a:p>
        </p:txBody>
      </p:sp>
      <p:sp>
        <p:nvSpPr>
          <p:cNvPr id="61444" name="Text Box 4"/>
          <p:cNvSpPr txBox="1">
            <a:spLocks noChangeArrowheads="1"/>
          </p:cNvSpPr>
          <p:nvPr/>
        </p:nvSpPr>
        <p:spPr bwMode="auto">
          <a:xfrm>
            <a:off x="304800" y="5410200"/>
            <a:ext cx="3733800" cy="43497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Elizabeth Cady Stanton, ca. 1848</a:t>
            </a:r>
          </a:p>
          <a:p>
            <a:pPr algn="ctr" eaLnBrk="1" hangingPunct="1">
              <a:spcBef>
                <a:spcPct val="50000"/>
              </a:spcBef>
            </a:pPr>
            <a:r>
              <a:rPr lang="en-US" sz="700">
                <a:solidFill>
                  <a:srgbClr val="FF0000"/>
                </a:solidFill>
              </a:rPr>
              <a:t>http://www.constitutioncenter.org/timeline/flash/assets/asset_upload_file556_11985.jpg</a:t>
            </a:r>
          </a:p>
        </p:txBody>
      </p:sp>
      <p:pic>
        <p:nvPicPr>
          <p:cNvPr id="61447" name="Picture 7" descr="asset_upload_file556_11985"/>
          <p:cNvPicPr>
            <a:picLocks noChangeAspect="1" noChangeArrowheads="1"/>
          </p:cNvPicPr>
          <p:nvPr/>
        </p:nvPicPr>
        <p:blipFill>
          <a:blip r:embed="rId4" cstate="print"/>
          <a:srcRect/>
          <a:stretch>
            <a:fillRect/>
          </a:stretch>
        </p:blipFill>
        <p:spPr bwMode="auto">
          <a:xfrm>
            <a:off x="457200" y="1981200"/>
            <a:ext cx="3276600" cy="32766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0-#ppt_w/2"/>
                                          </p:val>
                                        </p:tav>
                                        <p:tav tm="100000">
                                          <p:val>
                                            <p:strVal val="#ppt_x"/>
                                          </p:val>
                                        </p:tav>
                                      </p:tavLst>
                                    </p:anim>
                                    <p:anim calcmode="lin" valueType="num">
                                      <p:cBhvr additive="base">
                                        <p:cTn id="8" dur="500" fill="hold"/>
                                        <p:tgtEl>
                                          <p:spTgt spid="6144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1443"/>
                                        </p:tgtEl>
                                        <p:attrNameLst>
                                          <p:attrName>style.visibility</p:attrName>
                                        </p:attrNameLst>
                                      </p:cBhvr>
                                      <p:to>
                                        <p:strVal val="visible"/>
                                      </p:to>
                                    </p:set>
                                    <p:anim calcmode="lin" valueType="num">
                                      <p:cBhvr additive="base">
                                        <p:cTn id="11" dur="500" fill="hold"/>
                                        <p:tgtEl>
                                          <p:spTgt spid="61443"/>
                                        </p:tgtEl>
                                        <p:attrNameLst>
                                          <p:attrName>ppt_x</p:attrName>
                                        </p:attrNameLst>
                                      </p:cBhvr>
                                      <p:tavLst>
                                        <p:tav tm="0">
                                          <p:val>
                                            <p:strVal val="0-#ppt_w/2"/>
                                          </p:val>
                                        </p:tav>
                                        <p:tav tm="100000">
                                          <p:val>
                                            <p:strVal val="#ppt_x"/>
                                          </p:val>
                                        </p:tav>
                                      </p:tavLst>
                                    </p:anim>
                                    <p:anim calcmode="lin" valueType="num">
                                      <p:cBhvr additive="base">
                                        <p:cTn id="12" dur="500" fill="hold"/>
                                        <p:tgtEl>
                                          <p:spTgt spid="6144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9 to 5-- Spare Women's Lib.wav"/>
                                        </p:tgtEl>
                                      </p:cMediaNode>
                                    </p:audio>
                                  </p:subTnLst>
                                </p:cTn>
                              </p:par>
                              <p:par>
                                <p:cTn id="13" presetID="2" presetClass="entr" presetSubtype="9" fill="hold" grpId="0" nodeType="withEffect">
                                  <p:stCondLst>
                                    <p:cond delay="0"/>
                                  </p:stCondLst>
                                  <p:childTnLst>
                                    <p:set>
                                      <p:cBhvr>
                                        <p:cTn id="14" dur="1" fill="hold">
                                          <p:stCondLst>
                                            <p:cond delay="0"/>
                                          </p:stCondLst>
                                        </p:cTn>
                                        <p:tgtEl>
                                          <p:spTgt spid="61444"/>
                                        </p:tgtEl>
                                        <p:attrNameLst>
                                          <p:attrName>style.visibility</p:attrName>
                                        </p:attrNameLst>
                                      </p:cBhvr>
                                      <p:to>
                                        <p:strVal val="visible"/>
                                      </p:to>
                                    </p:set>
                                    <p:anim calcmode="lin" valueType="num">
                                      <p:cBhvr additive="base">
                                        <p:cTn id="15" dur="500" fill="hold"/>
                                        <p:tgtEl>
                                          <p:spTgt spid="61444"/>
                                        </p:tgtEl>
                                        <p:attrNameLst>
                                          <p:attrName>ppt_x</p:attrName>
                                        </p:attrNameLst>
                                      </p:cBhvr>
                                      <p:tavLst>
                                        <p:tav tm="0">
                                          <p:val>
                                            <p:strVal val="0-#ppt_w/2"/>
                                          </p:val>
                                        </p:tav>
                                        <p:tav tm="100000">
                                          <p:val>
                                            <p:strVal val="#ppt_x"/>
                                          </p:val>
                                        </p:tav>
                                      </p:tavLst>
                                    </p:anim>
                                    <p:anim calcmode="lin" valueType="num">
                                      <p:cBhvr additive="base">
                                        <p:cTn id="16" dur="500" fill="hold"/>
                                        <p:tgtEl>
                                          <p:spTgt spid="6144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1447"/>
                                        </p:tgtEl>
                                        <p:attrNameLst>
                                          <p:attrName>style.visibility</p:attrName>
                                        </p:attrNameLst>
                                      </p:cBhvr>
                                      <p:to>
                                        <p:strVal val="visible"/>
                                      </p:to>
                                    </p:set>
                                    <p:anim calcmode="lin" valueType="num">
                                      <p:cBhvr additive="base">
                                        <p:cTn id="19" dur="500" fill="hold"/>
                                        <p:tgtEl>
                                          <p:spTgt spid="61447"/>
                                        </p:tgtEl>
                                        <p:attrNameLst>
                                          <p:attrName>ppt_x</p:attrName>
                                        </p:attrNameLst>
                                      </p:cBhvr>
                                      <p:tavLst>
                                        <p:tav tm="0">
                                          <p:val>
                                            <p:strVal val="0-#ppt_w/2"/>
                                          </p:val>
                                        </p:tav>
                                        <p:tav tm="100000">
                                          <p:val>
                                            <p:strVal val="#ppt_x"/>
                                          </p:val>
                                        </p:tav>
                                      </p:tavLst>
                                    </p:anim>
                                    <p:anim calcmode="lin" valueType="num">
                                      <p:cBhvr additive="base">
                                        <p:cTn id="20" dur="500" fill="hold"/>
                                        <p:tgtEl>
                                          <p:spTgt spid="614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utoUpdateAnimBg="0"/>
      <p:bldP spid="61443" grpId="0" autoUpdateAnimBg="0"/>
      <p:bldP spid="61444" grpId="0"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b="1" u="sng" dirty="0" smtClean="0"/>
              <a:t>Review Seneca Falls 1848</a:t>
            </a:r>
            <a:r>
              <a:rPr lang="en-US" dirty="0" smtClean="0"/>
              <a:t/>
            </a:r>
            <a:br>
              <a:rPr lang="en-US" dirty="0" smtClean="0"/>
            </a:br>
            <a:endParaRPr lang="en-US" dirty="0"/>
          </a:p>
        </p:txBody>
      </p:sp>
      <p:sp>
        <p:nvSpPr>
          <p:cNvPr id="133123" name="Content Placeholder 5"/>
          <p:cNvSpPr>
            <a:spLocks noGrp="1"/>
          </p:cNvSpPr>
          <p:nvPr>
            <p:ph sz="quarter" idx="1"/>
          </p:nvPr>
        </p:nvSpPr>
        <p:spPr>
          <a:xfrm>
            <a:off x="304800" y="1524000"/>
            <a:ext cx="7467600" cy="4873625"/>
          </a:xfrm>
        </p:spPr>
        <p:txBody>
          <a:bodyPr/>
          <a:lstStyle/>
          <a:p>
            <a:pPr eaLnBrk="1" hangingPunct="1"/>
            <a:r>
              <a:rPr lang="en-US" smtClean="0"/>
              <a:t>Mott &amp; Stanton, few years later Susan B Anthony joins the cause.</a:t>
            </a:r>
          </a:p>
          <a:p>
            <a:pPr eaLnBrk="1" hangingPunct="1">
              <a:buFont typeface="Wingdings" pitchFamily="2" charset="2"/>
              <a:buNone/>
            </a:pPr>
            <a:endParaRPr lang="en-US" smtClean="0"/>
          </a:p>
          <a:p>
            <a:pPr eaLnBrk="1" hangingPunct="1"/>
            <a:r>
              <a:rPr lang="en-US" b="1" u="sng" smtClean="0"/>
              <a:t>2 strategies to gain voting rights</a:t>
            </a:r>
            <a:endParaRPr lang="en-US" u="sng" smtClean="0"/>
          </a:p>
          <a:p>
            <a:pPr eaLnBrk="1" hangingPunct="1"/>
            <a:r>
              <a:rPr lang="en-US" smtClean="0"/>
              <a:t>Push for constitutional amendment</a:t>
            </a:r>
          </a:p>
          <a:p>
            <a:pPr eaLnBrk="1" hangingPunct="1"/>
            <a:r>
              <a:rPr lang="en-US" smtClean="0"/>
              <a:t>Push for individual states (worked in western states) 1890 Wyoming 1</a:t>
            </a:r>
            <a:r>
              <a:rPr lang="en-US" baseline="30000" smtClean="0"/>
              <a:t>st</a:t>
            </a:r>
            <a:r>
              <a:rPr lang="en-US" smtClean="0"/>
              <a:t> state to grant women full suffrage</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r>
              <a:rPr lang="en-US">
                <a:solidFill>
                  <a:schemeClr val="bg1"/>
                </a:solidFill>
                <a:latin typeface="Sylfaen" pitchFamily="18" charset="0"/>
              </a:rPr>
              <a:t>Reformer: Susan B. Anthony</a:t>
            </a:r>
          </a:p>
        </p:txBody>
      </p:sp>
      <p:sp>
        <p:nvSpPr>
          <p:cNvPr id="11267" name="Rectangle 3"/>
          <p:cNvSpPr>
            <a:spLocks noGrp="1" noChangeArrowheads="1"/>
          </p:cNvSpPr>
          <p:nvPr>
            <p:ph type="body" idx="1"/>
          </p:nvPr>
        </p:nvSpPr>
        <p:spPr>
          <a:xfrm>
            <a:off x="381000" y="381000"/>
            <a:ext cx="4114800" cy="1752600"/>
          </a:xfrm>
          <a:solidFill>
            <a:schemeClr val="tx1">
              <a:alpha val="50000"/>
            </a:schemeClr>
          </a:solidFill>
        </p:spPr>
        <p:txBody>
          <a:bodyPr/>
          <a:lstStyle/>
          <a:p>
            <a:r>
              <a:rPr lang="en-US">
                <a:solidFill>
                  <a:schemeClr val="bg1"/>
                </a:solidFill>
                <a:latin typeface="Sylfaen" pitchFamily="18" charset="0"/>
              </a:rPr>
              <a:t>Led the fight for women's suffrage for more than 50 years.</a:t>
            </a:r>
          </a:p>
        </p:txBody>
      </p:sp>
      <p:pic>
        <p:nvPicPr>
          <p:cNvPr id="11269" name="Picture 5" descr="Susan B. Anthony"/>
          <p:cNvPicPr>
            <a:picLocks noChangeAspect="1" noChangeArrowheads="1"/>
          </p:cNvPicPr>
          <p:nvPr/>
        </p:nvPicPr>
        <p:blipFill>
          <a:blip r:embed="rId2" cstate="print"/>
          <a:srcRect/>
          <a:stretch>
            <a:fillRect/>
          </a:stretch>
        </p:blipFill>
        <p:spPr bwMode="auto">
          <a:xfrm>
            <a:off x="4697413" y="990600"/>
            <a:ext cx="4141787" cy="5686425"/>
          </a:xfrm>
          <a:prstGeom prst="rect">
            <a:avLst/>
          </a:prstGeom>
          <a:noFill/>
        </p:spPr>
      </p:pic>
      <p:sp>
        <p:nvSpPr>
          <p:cNvPr id="11270" name="Rectangle 6"/>
          <p:cNvSpPr>
            <a:spLocks noChangeArrowheads="1"/>
          </p:cNvSpPr>
          <p:nvPr/>
        </p:nvSpPr>
        <p:spPr bwMode="auto">
          <a:xfrm>
            <a:off x="304800" y="2514600"/>
            <a:ext cx="4343400" cy="914400"/>
          </a:xfrm>
          <a:prstGeom prst="rect">
            <a:avLst/>
          </a:prstGeom>
          <a:solidFill>
            <a:schemeClr val="tx1">
              <a:alpha val="50000"/>
            </a:schemeClr>
          </a:solidFill>
          <a:ln w="9525">
            <a:noFill/>
            <a:miter lim="800000"/>
            <a:headEnd/>
            <a:tailEnd/>
          </a:ln>
          <a:effectLst/>
        </p:spPr>
        <p:txBody>
          <a:bodyPr lIns="0" tIns="0" rIns="0" bIns="0" anchor="ctr">
            <a:spAutoFit/>
          </a:bodyPr>
          <a:lstStyle/>
          <a:p>
            <a:r>
              <a:rPr lang="en-US" sz="2000" i="1" dirty="0">
                <a:solidFill>
                  <a:schemeClr val="bg1"/>
                </a:solidFill>
                <a:latin typeface="Sylfaen" pitchFamily="18" charset="0"/>
              </a:rPr>
              <a:t>"The true republic: men, their rights and nothing more; women, their rights and nothing less." </a:t>
            </a:r>
          </a:p>
        </p:txBody>
      </p:sp>
      <p:sp>
        <p:nvSpPr>
          <p:cNvPr id="11271" name="Rectangle 7"/>
          <p:cNvSpPr>
            <a:spLocks noChangeArrowheads="1"/>
          </p:cNvSpPr>
          <p:nvPr/>
        </p:nvSpPr>
        <p:spPr bwMode="auto">
          <a:xfrm>
            <a:off x="304800" y="3810000"/>
            <a:ext cx="4343400" cy="1920875"/>
          </a:xfrm>
          <a:prstGeom prst="rect">
            <a:avLst/>
          </a:prstGeom>
          <a:solidFill>
            <a:schemeClr val="tx1">
              <a:alpha val="50000"/>
            </a:schemeClr>
          </a:solidFill>
          <a:ln w="9525">
            <a:noFill/>
            <a:miter lim="800000"/>
            <a:headEnd/>
            <a:tailEnd/>
          </a:ln>
          <a:effectLst/>
        </p:spPr>
        <p:txBody>
          <a:bodyPr anchor="ctr">
            <a:spAutoFit/>
          </a:bodyPr>
          <a:lstStyle/>
          <a:p>
            <a:r>
              <a:rPr lang="en-US" sz="2000" i="1">
                <a:solidFill>
                  <a:schemeClr val="bg1"/>
                </a:solidFill>
                <a:latin typeface="Sylfaen" pitchFamily="18" charset="0"/>
              </a:rPr>
              <a:t>"It may be delayed longer than we think; it may be here sooner than we expect; but the day will come when man will recognize woman as his peer, not only at the fireside but in the councils of the nation.”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additive="base">
                                        <p:cTn id="7" dur="500" fill="hold"/>
                                        <p:tgtEl>
                                          <p:spTgt spid="1126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7">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1269"/>
                                        </p:tgtEl>
                                        <p:attrNameLst>
                                          <p:attrName>style.visibility</p:attrName>
                                        </p:attrNameLst>
                                      </p:cBhvr>
                                      <p:to>
                                        <p:strVal val="visible"/>
                                      </p:to>
                                    </p:set>
                                    <p:anim calcmode="lin" valueType="num">
                                      <p:cBhvr additive="base">
                                        <p:cTn id="17" dur="500" fill="hold"/>
                                        <p:tgtEl>
                                          <p:spTgt spid="11269"/>
                                        </p:tgtEl>
                                        <p:attrNameLst>
                                          <p:attrName>ppt_x</p:attrName>
                                        </p:attrNameLst>
                                      </p:cBhvr>
                                      <p:tavLst>
                                        <p:tav tm="0">
                                          <p:val>
                                            <p:strVal val="1+#ppt_w/2"/>
                                          </p:val>
                                        </p:tav>
                                        <p:tav tm="100000">
                                          <p:val>
                                            <p:strVal val="#ppt_x"/>
                                          </p:val>
                                        </p:tav>
                                      </p:tavLst>
                                    </p:anim>
                                    <p:anim calcmode="lin" valueType="num">
                                      <p:cBhvr additive="base">
                                        <p:cTn id="18"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1270"/>
                                        </p:tgtEl>
                                        <p:attrNameLst>
                                          <p:attrName>style.visibility</p:attrName>
                                        </p:attrNameLst>
                                      </p:cBhvr>
                                      <p:to>
                                        <p:strVal val="visible"/>
                                      </p:to>
                                    </p:set>
                                    <p:anim calcmode="lin" valueType="num">
                                      <p:cBhvr>
                                        <p:cTn id="23" dur="1000" fill="hold"/>
                                        <p:tgtEl>
                                          <p:spTgt spid="11270"/>
                                        </p:tgtEl>
                                        <p:attrNameLst>
                                          <p:attrName>ppt_w</p:attrName>
                                        </p:attrNameLst>
                                      </p:cBhvr>
                                      <p:tavLst>
                                        <p:tav tm="0">
                                          <p:val>
                                            <p:strVal val="#ppt_w*0.70"/>
                                          </p:val>
                                        </p:tav>
                                        <p:tav tm="100000">
                                          <p:val>
                                            <p:strVal val="#ppt_w"/>
                                          </p:val>
                                        </p:tav>
                                      </p:tavLst>
                                    </p:anim>
                                    <p:anim calcmode="lin" valueType="num">
                                      <p:cBhvr>
                                        <p:cTn id="24" dur="1000" fill="hold"/>
                                        <p:tgtEl>
                                          <p:spTgt spid="11270"/>
                                        </p:tgtEl>
                                        <p:attrNameLst>
                                          <p:attrName>ppt_h</p:attrName>
                                        </p:attrNameLst>
                                      </p:cBhvr>
                                      <p:tavLst>
                                        <p:tav tm="0">
                                          <p:val>
                                            <p:strVal val="#ppt_h"/>
                                          </p:val>
                                        </p:tav>
                                        <p:tav tm="100000">
                                          <p:val>
                                            <p:strVal val="#ppt_h"/>
                                          </p:val>
                                        </p:tav>
                                      </p:tavLst>
                                    </p:anim>
                                    <p:animEffect transition="in" filter="fade">
                                      <p:cBhvr>
                                        <p:cTn id="25" dur="1000"/>
                                        <p:tgtEl>
                                          <p:spTgt spid="11270"/>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1271"/>
                                        </p:tgtEl>
                                        <p:attrNameLst>
                                          <p:attrName>style.visibility</p:attrName>
                                        </p:attrNameLst>
                                      </p:cBhvr>
                                      <p:to>
                                        <p:strVal val="visible"/>
                                      </p:to>
                                    </p:set>
                                    <p:anim calcmode="lin" valueType="num">
                                      <p:cBhvr>
                                        <p:cTn id="28" dur="1000" fill="hold"/>
                                        <p:tgtEl>
                                          <p:spTgt spid="11271"/>
                                        </p:tgtEl>
                                        <p:attrNameLst>
                                          <p:attrName>ppt_w</p:attrName>
                                        </p:attrNameLst>
                                      </p:cBhvr>
                                      <p:tavLst>
                                        <p:tav tm="0">
                                          <p:val>
                                            <p:strVal val="#ppt_w*0.70"/>
                                          </p:val>
                                        </p:tav>
                                        <p:tav tm="100000">
                                          <p:val>
                                            <p:strVal val="#ppt_w"/>
                                          </p:val>
                                        </p:tav>
                                      </p:tavLst>
                                    </p:anim>
                                    <p:anim calcmode="lin" valueType="num">
                                      <p:cBhvr>
                                        <p:cTn id="29" dur="1000" fill="hold"/>
                                        <p:tgtEl>
                                          <p:spTgt spid="11271"/>
                                        </p:tgtEl>
                                        <p:attrNameLst>
                                          <p:attrName>ppt_h</p:attrName>
                                        </p:attrNameLst>
                                      </p:cBhvr>
                                      <p:tavLst>
                                        <p:tav tm="0">
                                          <p:val>
                                            <p:strVal val="#ppt_h"/>
                                          </p:val>
                                        </p:tav>
                                        <p:tav tm="100000">
                                          <p:val>
                                            <p:strVal val="#ppt_h"/>
                                          </p:val>
                                        </p:tav>
                                      </p:tavLst>
                                    </p:anim>
                                    <p:animEffect transition="in" filter="fade">
                                      <p:cBhvr>
                                        <p:cTn id="30" dur="1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70" grpId="0" animBg="1"/>
      <p:bldP spid="11271" grpId="0" animBg="1"/>
    </p:bld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3400" y="457200"/>
            <a:ext cx="8153400" cy="1143000"/>
          </a:xfrm>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Impact of the Early Reformers</a:t>
            </a:r>
          </a:p>
        </p:txBody>
      </p:sp>
      <p:sp>
        <p:nvSpPr>
          <p:cNvPr id="62467" name="Rectangle 3"/>
          <p:cNvSpPr>
            <a:spLocks noGrp="1" noChangeArrowheads="1"/>
          </p:cNvSpPr>
          <p:nvPr>
            <p:ph type="body" idx="1"/>
          </p:nvPr>
        </p:nvSpPr>
        <p:spPr>
          <a:xfrm>
            <a:off x="457200" y="1828800"/>
            <a:ext cx="4419600" cy="4191000"/>
          </a:xfrm>
        </p:spPr>
        <p:txBody>
          <a:bodyPr/>
          <a:lstStyle/>
          <a:p>
            <a:pPr>
              <a:lnSpc>
                <a:spcPct val="80000"/>
              </a:lnSpc>
            </a:pPr>
            <a:r>
              <a:rPr lang="en-US" sz="2800" b="1" u="sng">
                <a:solidFill>
                  <a:srgbClr val="FF0000"/>
                </a:solidFill>
                <a:effectLst>
                  <a:outerShdw blurRad="38100" dist="38100" dir="2700000" algn="tl">
                    <a:srgbClr val="FFFFFF"/>
                  </a:outerShdw>
                </a:effectLst>
              </a:rPr>
              <a:t>Limited practical and political results</a:t>
            </a:r>
            <a:r>
              <a:rPr lang="en-US" sz="2800"/>
              <a:t>.</a:t>
            </a:r>
          </a:p>
          <a:p>
            <a:pPr lvl="1">
              <a:lnSpc>
                <a:spcPct val="80000"/>
              </a:lnSpc>
            </a:pPr>
            <a:r>
              <a:rPr lang="en-US" sz="2400"/>
              <a:t>Had to start somewhere.</a:t>
            </a:r>
          </a:p>
          <a:p>
            <a:pPr lvl="1">
              <a:lnSpc>
                <a:spcPct val="80000"/>
              </a:lnSpc>
            </a:pPr>
            <a:r>
              <a:rPr lang="en-US" sz="2400"/>
              <a:t>Developed the goals that women would rally under.</a:t>
            </a:r>
          </a:p>
          <a:p>
            <a:pPr>
              <a:lnSpc>
                <a:spcPct val="80000"/>
              </a:lnSpc>
            </a:pPr>
            <a:r>
              <a:rPr lang="en-US" sz="2800"/>
              <a:t>The leaders of the movement would live a long time.</a:t>
            </a:r>
          </a:p>
          <a:p>
            <a:pPr lvl="1">
              <a:lnSpc>
                <a:spcPct val="80000"/>
              </a:lnSpc>
            </a:pPr>
            <a:r>
              <a:rPr lang="en-US" sz="2400" b="1" u="sng">
                <a:solidFill>
                  <a:srgbClr val="FF0000"/>
                </a:solidFill>
                <a:effectLst>
                  <a:outerShdw blurRad="38100" dist="38100" dir="2700000" algn="tl">
                    <a:srgbClr val="FFFFFF"/>
                  </a:outerShdw>
                </a:effectLst>
              </a:rPr>
              <a:t>Spread the ideas to new generations of women</a:t>
            </a:r>
            <a:r>
              <a:rPr lang="en-US" sz="2400"/>
              <a:t>.</a:t>
            </a:r>
          </a:p>
        </p:txBody>
      </p:sp>
      <p:pic>
        <p:nvPicPr>
          <p:cNvPr id="62470" name="Picture 6" descr="image?id=19569&amp;rendTypeId=4"/>
          <p:cNvPicPr>
            <a:picLocks noChangeAspect="1" noChangeArrowheads="1"/>
          </p:cNvPicPr>
          <p:nvPr/>
        </p:nvPicPr>
        <p:blipFill>
          <a:blip r:embed="rId4" cstate="print"/>
          <a:srcRect/>
          <a:stretch>
            <a:fillRect/>
          </a:stretch>
        </p:blipFill>
        <p:spPr bwMode="auto">
          <a:xfrm>
            <a:off x="5410200" y="1752600"/>
            <a:ext cx="2608263" cy="3667125"/>
          </a:xfrm>
          <a:prstGeom prst="rect">
            <a:avLst/>
          </a:prstGeom>
          <a:noFill/>
        </p:spPr>
      </p:pic>
      <p:sp>
        <p:nvSpPr>
          <p:cNvPr id="62471" name="Text Box 7"/>
          <p:cNvSpPr txBox="1">
            <a:spLocks noChangeArrowheads="1"/>
          </p:cNvSpPr>
          <p:nvPr/>
        </p:nvSpPr>
        <p:spPr bwMode="auto">
          <a:xfrm>
            <a:off x="4572000" y="5410200"/>
            <a:ext cx="4038600" cy="641350"/>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Susan B. Anthony &amp; </a:t>
            </a:r>
          </a:p>
          <a:p>
            <a:pPr algn="ctr" eaLnBrk="1" hangingPunct="1"/>
            <a:r>
              <a:rPr lang="en-US" sz="1200">
                <a:solidFill>
                  <a:srgbClr val="FF0000"/>
                </a:solidFill>
                <a:latin typeface="Copperplate Gothic Bold" pitchFamily="34" charset="0"/>
                <a:cs typeface="Times New Roman" pitchFamily="18" charset="0"/>
              </a:rPr>
              <a:t>Elizabeth Cady Stanton, ca. 1875</a:t>
            </a:r>
          </a:p>
          <a:p>
            <a:pPr algn="ctr" eaLnBrk="1" hangingPunct="1">
              <a:spcBef>
                <a:spcPct val="50000"/>
              </a:spcBef>
            </a:pPr>
            <a:r>
              <a:rPr lang="en-US" sz="800">
                <a:solidFill>
                  <a:srgbClr val="FF0000"/>
                </a:solidFill>
              </a:rPr>
              <a:t>http://cache.eb.com/eb/image?id=19569&amp;rendTypeId=4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0-#ppt_w/2"/>
                                          </p:val>
                                        </p:tav>
                                        <p:tav tm="100000">
                                          <p:val>
                                            <p:strVal val="#ppt_x"/>
                                          </p:val>
                                        </p:tav>
                                      </p:tavLst>
                                    </p:anim>
                                    <p:anim calcmode="lin" valueType="num">
                                      <p:cBhvr additive="base">
                                        <p:cTn id="8" dur="500" fill="hold"/>
                                        <p:tgtEl>
                                          <p:spTgt spid="62466"/>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467"/>
                                        </p:tgtEl>
                                        <p:attrNameLst>
                                          <p:attrName>style.visibility</p:attrName>
                                        </p:attrNameLst>
                                      </p:cBhvr>
                                      <p:to>
                                        <p:strVal val="visible"/>
                                      </p:to>
                                    </p:set>
                                    <p:anim calcmode="lin" valueType="num">
                                      <p:cBhvr additive="base">
                                        <p:cTn id="11" dur="500" fill="hold"/>
                                        <p:tgtEl>
                                          <p:spTgt spid="62467"/>
                                        </p:tgtEl>
                                        <p:attrNameLst>
                                          <p:attrName>ppt_x</p:attrName>
                                        </p:attrNameLst>
                                      </p:cBhvr>
                                      <p:tavLst>
                                        <p:tav tm="0">
                                          <p:val>
                                            <p:strVal val="0-#ppt_w/2"/>
                                          </p:val>
                                        </p:tav>
                                        <p:tav tm="100000">
                                          <p:val>
                                            <p:strVal val="#ppt_x"/>
                                          </p:val>
                                        </p:tav>
                                      </p:tavLst>
                                    </p:anim>
                                    <p:anim calcmode="lin" valueType="num">
                                      <p:cBhvr additive="base">
                                        <p:cTn id="12" dur="500" fill="hold"/>
                                        <p:tgtEl>
                                          <p:spTgt spid="624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High Plains Drifter-- Not Too Agreeable.wav"/>
                                        </p:tgtEl>
                                      </p:cMediaNode>
                                    </p:audio>
                                  </p:subTnLst>
                                </p:cTn>
                              </p:par>
                              <p:par>
                                <p:cTn id="13" presetID="2" presetClass="entr" presetSubtype="12" fill="hold" nodeType="withEffect">
                                  <p:stCondLst>
                                    <p:cond delay="0"/>
                                  </p:stCondLst>
                                  <p:childTnLst>
                                    <p:set>
                                      <p:cBhvr>
                                        <p:cTn id="14" dur="1" fill="hold">
                                          <p:stCondLst>
                                            <p:cond delay="0"/>
                                          </p:stCondLst>
                                        </p:cTn>
                                        <p:tgtEl>
                                          <p:spTgt spid="62470"/>
                                        </p:tgtEl>
                                        <p:attrNameLst>
                                          <p:attrName>style.visibility</p:attrName>
                                        </p:attrNameLst>
                                      </p:cBhvr>
                                      <p:to>
                                        <p:strVal val="visible"/>
                                      </p:to>
                                    </p:set>
                                    <p:anim calcmode="lin" valueType="num">
                                      <p:cBhvr additive="base">
                                        <p:cTn id="15" dur="500" fill="hold"/>
                                        <p:tgtEl>
                                          <p:spTgt spid="62470"/>
                                        </p:tgtEl>
                                        <p:attrNameLst>
                                          <p:attrName>ppt_x</p:attrName>
                                        </p:attrNameLst>
                                      </p:cBhvr>
                                      <p:tavLst>
                                        <p:tav tm="0">
                                          <p:val>
                                            <p:strVal val="0-#ppt_w/2"/>
                                          </p:val>
                                        </p:tav>
                                        <p:tav tm="100000">
                                          <p:val>
                                            <p:strVal val="#ppt_x"/>
                                          </p:val>
                                        </p:tav>
                                      </p:tavLst>
                                    </p:anim>
                                    <p:anim calcmode="lin" valueType="num">
                                      <p:cBhvr additive="base">
                                        <p:cTn id="16" dur="500" fill="hold"/>
                                        <p:tgtEl>
                                          <p:spTgt spid="62470"/>
                                        </p:tgtEl>
                                        <p:attrNameLst>
                                          <p:attrName>ppt_y</p:attrName>
                                        </p:attrNameLst>
                                      </p:cBhvr>
                                      <p:tavLst>
                                        <p:tav tm="0">
                                          <p:val>
                                            <p:strVal val="1+#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62471"/>
                                        </p:tgtEl>
                                        <p:attrNameLst>
                                          <p:attrName>style.visibility</p:attrName>
                                        </p:attrNameLst>
                                      </p:cBhvr>
                                      <p:to>
                                        <p:strVal val="visible"/>
                                      </p:to>
                                    </p:set>
                                    <p:anim calcmode="lin" valueType="num">
                                      <p:cBhvr additive="base">
                                        <p:cTn id="19" dur="500" fill="hold"/>
                                        <p:tgtEl>
                                          <p:spTgt spid="62471"/>
                                        </p:tgtEl>
                                        <p:attrNameLst>
                                          <p:attrName>ppt_x</p:attrName>
                                        </p:attrNameLst>
                                      </p:cBhvr>
                                      <p:tavLst>
                                        <p:tav tm="0">
                                          <p:val>
                                            <p:strVal val="0-#ppt_w/2"/>
                                          </p:val>
                                        </p:tav>
                                        <p:tav tm="100000">
                                          <p:val>
                                            <p:strVal val="#ppt_x"/>
                                          </p:val>
                                        </p:tav>
                                      </p:tavLst>
                                    </p:anim>
                                    <p:anim calcmode="lin" valueType="num">
                                      <p:cBhvr additive="base">
                                        <p:cTn id="20" dur="500" fill="hold"/>
                                        <p:tgtEl>
                                          <p:spTgt spid="624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7" grpId="0" autoUpdateAnimBg="0"/>
      <p:bldP spid="62471" grpId="0"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Suffrage @ Last</a:t>
            </a:r>
            <a:endParaRPr lang="en-US" dirty="0"/>
          </a:p>
        </p:txBody>
      </p:sp>
      <p:sp>
        <p:nvSpPr>
          <p:cNvPr id="149507" name="Content Placeholder 2"/>
          <p:cNvSpPr>
            <a:spLocks noGrp="1"/>
          </p:cNvSpPr>
          <p:nvPr>
            <p:ph sz="quarter" idx="1"/>
          </p:nvPr>
        </p:nvSpPr>
        <p:spPr>
          <a:xfrm>
            <a:off x="457200" y="1600200"/>
            <a:ext cx="7467600" cy="4873625"/>
          </a:xfrm>
        </p:spPr>
        <p:txBody>
          <a:bodyPr/>
          <a:lstStyle/>
          <a:p>
            <a:pPr eaLnBrk="1" hangingPunct="1"/>
            <a:r>
              <a:rPr lang="en-US" b="1" u="sng" smtClean="0"/>
              <a:t>Strategy </a:t>
            </a:r>
            <a:endParaRPr lang="en-US" smtClean="0"/>
          </a:p>
          <a:p>
            <a:pPr eaLnBrk="1" hangingPunct="1"/>
            <a:r>
              <a:rPr lang="en-US" smtClean="0"/>
              <a:t>Get individual state  to let women vote</a:t>
            </a:r>
          </a:p>
          <a:p>
            <a:pPr eaLnBrk="1" hangingPunct="1"/>
            <a:r>
              <a:rPr lang="en-US" smtClean="0"/>
              <a:t>Push for a constitutional amendment how 2/3rds support from each house then 3/4ths of state legislatures</a:t>
            </a:r>
          </a:p>
          <a:p>
            <a:pPr eaLnBrk="1" hangingPunct="1"/>
            <a:endParaRPr lang="en-US" smtClean="0"/>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Basic Argument Against</a:t>
            </a:r>
            <a:endParaRPr lang="en-US" dirty="0"/>
          </a:p>
        </p:txBody>
      </p:sp>
      <p:sp>
        <p:nvSpPr>
          <p:cNvPr id="150531" name="Content Placeholder 2"/>
          <p:cNvSpPr>
            <a:spLocks noGrp="1"/>
          </p:cNvSpPr>
          <p:nvPr>
            <p:ph sz="quarter" idx="1"/>
          </p:nvPr>
        </p:nvSpPr>
        <p:spPr>
          <a:xfrm>
            <a:off x="457200" y="1600200"/>
            <a:ext cx="7467600" cy="4873625"/>
          </a:xfrm>
        </p:spPr>
        <p:txBody>
          <a:bodyPr/>
          <a:lstStyle/>
          <a:p>
            <a:pPr eaLnBrk="1" hangingPunct="1"/>
            <a:r>
              <a:rPr lang="en-US" smtClean="0"/>
              <a:t>was that women would become too masculine</a:t>
            </a:r>
          </a:p>
          <a:p>
            <a:pPr eaLnBrk="1" hangingPunct="1"/>
            <a:endParaRPr lang="en-US" smtClean="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u="sng">
                <a:solidFill>
                  <a:srgbClr val="FFFF66"/>
                </a:solidFill>
                <a:effectLst>
                  <a:outerShdw blurRad="38100" dist="38100" dir="2700000" algn="tl">
                    <a:srgbClr val="FFFFFF"/>
                  </a:outerShdw>
                </a:effectLst>
                <a:latin typeface="Ringbearer" pitchFamily="18" charset="0"/>
              </a:rPr>
              <a:t>Suffrage</a:t>
            </a:r>
          </a:p>
        </p:txBody>
      </p:sp>
      <p:sp>
        <p:nvSpPr>
          <p:cNvPr id="67587" name="Rectangle 3"/>
          <p:cNvSpPr>
            <a:spLocks noGrp="1" noChangeArrowheads="1"/>
          </p:cNvSpPr>
          <p:nvPr>
            <p:ph type="body" idx="1"/>
          </p:nvPr>
        </p:nvSpPr>
        <p:spPr>
          <a:xfrm>
            <a:off x="4419600" y="2133600"/>
            <a:ext cx="4267200" cy="3124200"/>
          </a:xfrm>
        </p:spPr>
        <p:txBody>
          <a:bodyPr/>
          <a:lstStyle/>
          <a:p>
            <a:r>
              <a:rPr lang="en-US" sz="3600"/>
              <a:t>The right to vote is denied to women well into the early 1900s.</a:t>
            </a:r>
            <a:r>
              <a:rPr lang="en-US"/>
              <a:t> </a:t>
            </a:r>
          </a:p>
        </p:txBody>
      </p:sp>
      <p:sp>
        <p:nvSpPr>
          <p:cNvPr id="67588" name="Text Box 4"/>
          <p:cNvSpPr txBox="1">
            <a:spLocks noChangeArrowheads="1"/>
          </p:cNvSpPr>
          <p:nvPr/>
        </p:nvSpPr>
        <p:spPr bwMode="auto">
          <a:xfrm>
            <a:off x="990600" y="5486400"/>
            <a:ext cx="2971800" cy="43497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British Suffragettes</a:t>
            </a:r>
          </a:p>
          <a:p>
            <a:pPr algn="ctr" eaLnBrk="1" hangingPunct="1">
              <a:spcBef>
                <a:spcPct val="50000"/>
              </a:spcBef>
            </a:pPr>
            <a:r>
              <a:rPr lang="en-US" sz="700">
                <a:solidFill>
                  <a:srgbClr val="FF0000"/>
                </a:solidFill>
              </a:rPr>
              <a:t>http://www.educationforum.co.uk/teachnet2006/suffragettes201.jpg</a:t>
            </a:r>
          </a:p>
        </p:txBody>
      </p:sp>
      <p:pic>
        <p:nvPicPr>
          <p:cNvPr id="67591" name="Picture 7" descr="suffragettes201"/>
          <p:cNvPicPr>
            <a:picLocks noChangeAspect="1" noChangeArrowheads="1"/>
          </p:cNvPicPr>
          <p:nvPr/>
        </p:nvPicPr>
        <p:blipFill>
          <a:blip r:embed="rId4" cstate="print"/>
          <a:srcRect/>
          <a:stretch>
            <a:fillRect/>
          </a:stretch>
        </p:blipFill>
        <p:spPr bwMode="auto">
          <a:xfrm>
            <a:off x="838200" y="1905000"/>
            <a:ext cx="3182938" cy="35814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0-#ppt_w/2"/>
                                          </p:val>
                                        </p:tav>
                                        <p:tav tm="100000">
                                          <p:val>
                                            <p:strVal val="#ppt_x"/>
                                          </p:val>
                                        </p:tav>
                                      </p:tavLst>
                                    </p:anim>
                                    <p:anim calcmode="lin" valueType="num">
                                      <p:cBhvr additive="base">
                                        <p:cTn id="8" dur="500" fill="hold"/>
                                        <p:tgtEl>
                                          <p:spTgt spid="6758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7587"/>
                                        </p:tgtEl>
                                        <p:attrNameLst>
                                          <p:attrName>style.visibility</p:attrName>
                                        </p:attrNameLst>
                                      </p:cBhvr>
                                      <p:to>
                                        <p:strVal val="visible"/>
                                      </p:to>
                                    </p:set>
                                    <p:anim calcmode="lin" valueType="num">
                                      <p:cBhvr additive="base">
                                        <p:cTn id="11" dur="500" fill="hold"/>
                                        <p:tgtEl>
                                          <p:spTgt spid="67587"/>
                                        </p:tgtEl>
                                        <p:attrNameLst>
                                          <p:attrName>ppt_x</p:attrName>
                                        </p:attrNameLst>
                                      </p:cBhvr>
                                      <p:tavLst>
                                        <p:tav tm="0">
                                          <p:val>
                                            <p:strVal val="0-#ppt_w/2"/>
                                          </p:val>
                                        </p:tav>
                                        <p:tav tm="100000">
                                          <p:val>
                                            <p:strVal val="#ppt_x"/>
                                          </p:val>
                                        </p:tav>
                                      </p:tavLst>
                                    </p:anim>
                                    <p:anim calcmode="lin" valueType="num">
                                      <p:cBhvr additive="base">
                                        <p:cTn id="12" dur="500" fill="hold"/>
                                        <p:tgtEl>
                                          <p:spTgt spid="6758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aynes World-- Denied.wav"/>
                                        </p:tgtEl>
                                      </p:cMediaNode>
                                    </p:audio>
                                  </p:subTnLst>
                                </p:cTn>
                              </p:par>
                              <p:par>
                                <p:cTn id="13" presetID="2" presetClass="entr" presetSubtype="9" fill="hold" grpId="0" nodeType="withEffect">
                                  <p:stCondLst>
                                    <p:cond delay="0"/>
                                  </p:stCondLst>
                                  <p:childTnLst>
                                    <p:set>
                                      <p:cBhvr>
                                        <p:cTn id="14" dur="1" fill="hold">
                                          <p:stCondLst>
                                            <p:cond delay="0"/>
                                          </p:stCondLst>
                                        </p:cTn>
                                        <p:tgtEl>
                                          <p:spTgt spid="67588"/>
                                        </p:tgtEl>
                                        <p:attrNameLst>
                                          <p:attrName>style.visibility</p:attrName>
                                        </p:attrNameLst>
                                      </p:cBhvr>
                                      <p:to>
                                        <p:strVal val="visible"/>
                                      </p:to>
                                    </p:set>
                                    <p:anim calcmode="lin" valueType="num">
                                      <p:cBhvr additive="base">
                                        <p:cTn id="15" dur="500" fill="hold"/>
                                        <p:tgtEl>
                                          <p:spTgt spid="67588"/>
                                        </p:tgtEl>
                                        <p:attrNameLst>
                                          <p:attrName>ppt_x</p:attrName>
                                        </p:attrNameLst>
                                      </p:cBhvr>
                                      <p:tavLst>
                                        <p:tav tm="0">
                                          <p:val>
                                            <p:strVal val="0-#ppt_w/2"/>
                                          </p:val>
                                        </p:tav>
                                        <p:tav tm="100000">
                                          <p:val>
                                            <p:strVal val="#ppt_x"/>
                                          </p:val>
                                        </p:tav>
                                      </p:tavLst>
                                    </p:anim>
                                    <p:anim calcmode="lin" valueType="num">
                                      <p:cBhvr additive="base">
                                        <p:cTn id="16" dur="500" fill="hold"/>
                                        <p:tgtEl>
                                          <p:spTgt spid="6758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67591"/>
                                        </p:tgtEl>
                                        <p:attrNameLst>
                                          <p:attrName>style.visibility</p:attrName>
                                        </p:attrNameLst>
                                      </p:cBhvr>
                                      <p:to>
                                        <p:strVal val="visible"/>
                                      </p:to>
                                    </p:set>
                                    <p:anim calcmode="lin" valueType="num">
                                      <p:cBhvr additive="base">
                                        <p:cTn id="19" dur="500" fill="hold"/>
                                        <p:tgtEl>
                                          <p:spTgt spid="67591"/>
                                        </p:tgtEl>
                                        <p:attrNameLst>
                                          <p:attrName>ppt_x</p:attrName>
                                        </p:attrNameLst>
                                      </p:cBhvr>
                                      <p:tavLst>
                                        <p:tav tm="0">
                                          <p:val>
                                            <p:strVal val="0-#ppt_w/2"/>
                                          </p:val>
                                        </p:tav>
                                        <p:tav tm="100000">
                                          <p:val>
                                            <p:strVal val="#ppt_x"/>
                                          </p:val>
                                        </p:tav>
                                      </p:tavLst>
                                    </p:anim>
                                    <p:anim calcmode="lin" valueType="num">
                                      <p:cBhvr additive="base">
                                        <p:cTn id="20" dur="500" fill="hold"/>
                                        <p:tgtEl>
                                          <p:spTgt spid="675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autoUpdateAnimBg="0"/>
      <p:bldP spid="67587" grpId="0" autoUpdateAnimBg="0"/>
      <p:bldP spid="67588" grpId="0"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Passing the Amendment not easy</a:t>
            </a:r>
            <a:endParaRPr lang="en-US" dirty="0"/>
          </a:p>
        </p:txBody>
      </p:sp>
      <p:sp>
        <p:nvSpPr>
          <p:cNvPr id="151555" name="Content Placeholder 2"/>
          <p:cNvSpPr>
            <a:spLocks noGrp="1"/>
          </p:cNvSpPr>
          <p:nvPr>
            <p:ph sz="quarter" idx="1"/>
          </p:nvPr>
        </p:nvSpPr>
        <p:spPr>
          <a:xfrm>
            <a:off x="457200" y="1600200"/>
            <a:ext cx="7467600" cy="4873625"/>
          </a:xfrm>
        </p:spPr>
        <p:txBody>
          <a:bodyPr/>
          <a:lstStyle/>
          <a:p>
            <a:pPr eaLnBrk="1" hangingPunct="1"/>
            <a:r>
              <a:rPr lang="en-US" dirty="0" smtClean="0"/>
              <a:t>1</a:t>
            </a:r>
            <a:r>
              <a:rPr lang="en-US" baseline="30000" dirty="0" smtClean="0"/>
              <a:t>st</a:t>
            </a:r>
            <a:r>
              <a:rPr lang="en-US" dirty="0" smtClean="0"/>
              <a:t> introduced in 1868 –failed</a:t>
            </a:r>
          </a:p>
          <a:p>
            <a:pPr eaLnBrk="1" hangingPunct="1"/>
            <a:r>
              <a:rPr lang="en-US" dirty="0" smtClean="0"/>
              <a:t>1878 failed</a:t>
            </a:r>
          </a:p>
          <a:p>
            <a:pPr eaLnBrk="1" hangingPunct="1"/>
            <a:r>
              <a:rPr lang="en-US" dirty="0" smtClean="0"/>
              <a:t>1887-1896 failed every year </a:t>
            </a:r>
          </a:p>
          <a:p>
            <a:pPr eaLnBrk="1" hangingPunct="1"/>
            <a:r>
              <a:rPr lang="en-US" dirty="0" smtClean="0"/>
              <a:t>Reappeared in 1913</a:t>
            </a:r>
          </a:p>
          <a:p>
            <a:pPr eaLnBrk="1" hangingPunct="1"/>
            <a:r>
              <a:rPr lang="en-US" dirty="0" smtClean="0"/>
              <a:t>At the heart of this persistence Susan B. Anthony &amp; National American Woman Suffrage Association (NAWSA) </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2500" b="1" u="sng">
                <a:solidFill>
                  <a:srgbClr val="FFFF66"/>
                </a:solidFill>
                <a:effectLst>
                  <a:outerShdw blurRad="38100" dist="38100" dir="2700000" algn="tl">
                    <a:srgbClr val="FFFFFF"/>
                  </a:outerShdw>
                </a:effectLst>
                <a:latin typeface="Ringbearer" pitchFamily="18" charset="0"/>
              </a:rPr>
              <a:t>National American Women’s </a:t>
            </a:r>
            <a:br>
              <a:rPr lang="en-US" sz="2500" b="1" u="sng">
                <a:solidFill>
                  <a:srgbClr val="FFFF66"/>
                </a:solidFill>
                <a:effectLst>
                  <a:outerShdw blurRad="38100" dist="38100" dir="2700000" algn="tl">
                    <a:srgbClr val="FFFFFF"/>
                  </a:outerShdw>
                </a:effectLst>
                <a:latin typeface="Ringbearer" pitchFamily="18" charset="0"/>
              </a:rPr>
            </a:br>
            <a:r>
              <a:rPr lang="en-US" sz="2500" b="1" u="sng">
                <a:solidFill>
                  <a:srgbClr val="FFFF66"/>
                </a:solidFill>
                <a:effectLst>
                  <a:outerShdw blurRad="38100" dist="38100" dir="2700000" algn="tl">
                    <a:srgbClr val="FFFFFF"/>
                  </a:outerShdw>
                </a:effectLst>
                <a:latin typeface="Ringbearer" pitchFamily="18" charset="0"/>
              </a:rPr>
              <a:t>Suffrage Association (NAWSA)</a:t>
            </a:r>
          </a:p>
        </p:txBody>
      </p:sp>
      <p:sp>
        <p:nvSpPr>
          <p:cNvPr id="68611" name="Rectangle 3"/>
          <p:cNvSpPr>
            <a:spLocks noGrp="1" noChangeArrowheads="1"/>
          </p:cNvSpPr>
          <p:nvPr>
            <p:ph type="body" idx="1"/>
          </p:nvPr>
        </p:nvSpPr>
        <p:spPr>
          <a:xfrm>
            <a:off x="381000" y="1752600"/>
            <a:ext cx="5181600" cy="4191000"/>
          </a:xfrm>
        </p:spPr>
        <p:txBody>
          <a:bodyPr/>
          <a:lstStyle/>
          <a:p>
            <a:r>
              <a:rPr lang="en-US" sz="2400" dirty="0"/>
              <a:t>Founded by </a:t>
            </a:r>
            <a:r>
              <a:rPr lang="en-US" sz="2400" b="1" u="sng" dirty="0">
                <a:solidFill>
                  <a:srgbClr val="FF0000"/>
                </a:solidFill>
                <a:effectLst>
                  <a:outerShdw blurRad="38100" dist="38100" dir="2700000" algn="tl">
                    <a:srgbClr val="FFFFFF"/>
                  </a:outerShdw>
                </a:effectLst>
              </a:rPr>
              <a:t>Elizabeth Cady Stanton</a:t>
            </a:r>
            <a:r>
              <a:rPr lang="en-US" sz="2400" dirty="0"/>
              <a:t> and </a:t>
            </a:r>
            <a:r>
              <a:rPr lang="en-US" sz="2400" b="1" u="sng" dirty="0">
                <a:solidFill>
                  <a:srgbClr val="FF0000"/>
                </a:solidFill>
                <a:effectLst>
                  <a:outerShdw blurRad="38100" dist="38100" dir="2700000" algn="tl">
                    <a:srgbClr val="FFFFFF"/>
                  </a:outerShdw>
                </a:effectLst>
              </a:rPr>
              <a:t>Susan B. Anthony</a:t>
            </a:r>
            <a:r>
              <a:rPr lang="en-US" sz="2400" dirty="0"/>
              <a:t>.</a:t>
            </a:r>
          </a:p>
          <a:p>
            <a:r>
              <a:rPr lang="en-US" sz="2400" dirty="0"/>
              <a:t>Did not focus purely on suffrage.</a:t>
            </a:r>
          </a:p>
          <a:p>
            <a:pPr lvl="1"/>
            <a:r>
              <a:rPr lang="en-US" sz="2200" b="1" u="sng" dirty="0">
                <a:solidFill>
                  <a:srgbClr val="FF0000"/>
                </a:solidFill>
                <a:effectLst>
                  <a:outerShdw blurRad="38100" dist="38100" dir="2700000" algn="tl">
                    <a:srgbClr val="FFFFFF"/>
                  </a:outerShdw>
                </a:effectLst>
              </a:rPr>
              <a:t>Unionization</a:t>
            </a:r>
            <a:r>
              <a:rPr lang="en-US" sz="2200" dirty="0"/>
              <a:t> of women workers.</a:t>
            </a:r>
          </a:p>
          <a:p>
            <a:pPr lvl="1"/>
            <a:r>
              <a:rPr lang="en-US" sz="2200" b="1" u="sng" dirty="0">
                <a:solidFill>
                  <a:srgbClr val="FF0000"/>
                </a:solidFill>
                <a:effectLst>
                  <a:outerShdw blurRad="38100" dist="38100" dir="2700000" algn="tl">
                    <a:srgbClr val="FFFFFF"/>
                  </a:outerShdw>
                </a:effectLst>
              </a:rPr>
              <a:t>Better working conditions</a:t>
            </a:r>
            <a:r>
              <a:rPr lang="en-US" sz="2200" dirty="0"/>
              <a:t>.</a:t>
            </a:r>
          </a:p>
          <a:p>
            <a:pPr lvl="1"/>
            <a:r>
              <a:rPr lang="en-US" sz="2200" dirty="0"/>
              <a:t>Government </a:t>
            </a:r>
            <a:r>
              <a:rPr lang="en-US" sz="2200" b="1" u="sng" dirty="0">
                <a:solidFill>
                  <a:srgbClr val="FF0000"/>
                </a:solidFill>
                <a:effectLst>
                  <a:outerShdw blurRad="38100" dist="38100" dir="2700000" algn="tl">
                    <a:srgbClr val="FFFFFF"/>
                  </a:outerShdw>
                </a:effectLst>
              </a:rPr>
              <a:t>reform</a:t>
            </a:r>
            <a:r>
              <a:rPr lang="en-US" sz="2200" dirty="0"/>
              <a:t> and business </a:t>
            </a:r>
            <a:r>
              <a:rPr lang="en-US" sz="2200" b="1" u="sng" dirty="0">
                <a:solidFill>
                  <a:srgbClr val="FF0000"/>
                </a:solidFill>
                <a:effectLst>
                  <a:outerShdw blurRad="38100" dist="38100" dir="2700000" algn="tl">
                    <a:srgbClr val="FFFFFF"/>
                  </a:outerShdw>
                </a:effectLst>
              </a:rPr>
              <a:t>regulation</a:t>
            </a:r>
            <a:r>
              <a:rPr lang="en-US" sz="2200" dirty="0"/>
              <a:t>.</a:t>
            </a:r>
          </a:p>
          <a:p>
            <a:pPr lvl="1"/>
            <a:r>
              <a:rPr lang="en-US" sz="2200" dirty="0"/>
              <a:t>Social reform, including banning the </a:t>
            </a:r>
            <a:r>
              <a:rPr lang="en-US" sz="2200" b="1" u="sng" dirty="0">
                <a:solidFill>
                  <a:srgbClr val="FF0000"/>
                </a:solidFill>
                <a:effectLst>
                  <a:outerShdw blurRad="38100" dist="38100" dir="2700000" algn="tl">
                    <a:srgbClr val="FFFFFF"/>
                  </a:outerShdw>
                </a:effectLst>
              </a:rPr>
              <a:t>consumption of alcohol</a:t>
            </a:r>
            <a:r>
              <a:rPr lang="en-US" sz="2200" dirty="0" smtClean="0"/>
              <a:t>.</a:t>
            </a:r>
          </a:p>
          <a:p>
            <a:pPr lvl="1"/>
            <a:r>
              <a:rPr lang="en-US" sz="2000" dirty="0" smtClean="0"/>
              <a:t>By 1906 Stanton &amp; Anthony had died</a:t>
            </a:r>
          </a:p>
          <a:p>
            <a:pPr lvl="1"/>
            <a:endParaRPr lang="en-US" sz="2200" dirty="0"/>
          </a:p>
        </p:txBody>
      </p:sp>
      <p:sp>
        <p:nvSpPr>
          <p:cNvPr id="68612" name="Text Box 4"/>
          <p:cNvSpPr txBox="1">
            <a:spLocks noChangeArrowheads="1"/>
          </p:cNvSpPr>
          <p:nvPr/>
        </p:nvSpPr>
        <p:spPr bwMode="auto">
          <a:xfrm>
            <a:off x="5638800" y="5257800"/>
            <a:ext cx="29718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NAWSA Headquarters</a:t>
            </a:r>
          </a:p>
          <a:p>
            <a:pPr algn="ctr" eaLnBrk="1" hangingPunct="1">
              <a:spcBef>
                <a:spcPct val="50000"/>
              </a:spcBef>
            </a:pPr>
            <a:r>
              <a:rPr lang="en-US" sz="800">
                <a:solidFill>
                  <a:srgbClr val="FF0000"/>
                </a:solidFill>
              </a:rPr>
              <a:t>http://www.nwhm.org/ProgressiveEra/images/NAWSA.JPG</a:t>
            </a:r>
          </a:p>
        </p:txBody>
      </p:sp>
      <p:pic>
        <p:nvPicPr>
          <p:cNvPr id="68615" name="Picture 7" descr="NAWSA"/>
          <p:cNvPicPr>
            <a:picLocks noChangeAspect="1" noChangeArrowheads="1"/>
          </p:cNvPicPr>
          <p:nvPr/>
        </p:nvPicPr>
        <p:blipFill>
          <a:blip r:embed="rId4" cstate="print"/>
          <a:srcRect/>
          <a:stretch>
            <a:fillRect/>
          </a:stretch>
        </p:blipFill>
        <p:spPr bwMode="auto">
          <a:xfrm>
            <a:off x="5486400" y="1828800"/>
            <a:ext cx="3273425" cy="33528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additive="base">
                                        <p:cTn id="7" dur="500" fill="hold"/>
                                        <p:tgtEl>
                                          <p:spTgt spid="68610"/>
                                        </p:tgtEl>
                                        <p:attrNameLst>
                                          <p:attrName>ppt_x</p:attrName>
                                        </p:attrNameLst>
                                      </p:cBhvr>
                                      <p:tavLst>
                                        <p:tav tm="0">
                                          <p:val>
                                            <p:strVal val="0-#ppt_w/2"/>
                                          </p:val>
                                        </p:tav>
                                        <p:tav tm="100000">
                                          <p:val>
                                            <p:strVal val="#ppt_x"/>
                                          </p:val>
                                        </p:tav>
                                      </p:tavLst>
                                    </p:anim>
                                    <p:anim calcmode="lin" valueType="num">
                                      <p:cBhvr additive="base">
                                        <p:cTn id="8" dur="500" fill="hold"/>
                                        <p:tgtEl>
                                          <p:spTgt spid="686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611"/>
                                        </p:tgtEl>
                                        <p:attrNameLst>
                                          <p:attrName>style.visibility</p:attrName>
                                        </p:attrNameLst>
                                      </p:cBhvr>
                                      <p:to>
                                        <p:strVal val="visible"/>
                                      </p:to>
                                    </p:set>
                                    <p:anim calcmode="lin" valueType="num">
                                      <p:cBhvr additive="base">
                                        <p:cTn id="11" dur="500" fill="hold"/>
                                        <p:tgtEl>
                                          <p:spTgt spid="68611"/>
                                        </p:tgtEl>
                                        <p:attrNameLst>
                                          <p:attrName>ppt_x</p:attrName>
                                        </p:attrNameLst>
                                      </p:cBhvr>
                                      <p:tavLst>
                                        <p:tav tm="0">
                                          <p:val>
                                            <p:strVal val="0-#ppt_w/2"/>
                                          </p:val>
                                        </p:tav>
                                        <p:tav tm="100000">
                                          <p:val>
                                            <p:strVal val="#ppt_x"/>
                                          </p:val>
                                        </p:tav>
                                      </p:tavLst>
                                    </p:anim>
                                    <p:anim calcmode="lin" valueType="num">
                                      <p:cBhvr additive="base">
                                        <p:cTn id="12" dur="500" fill="hold"/>
                                        <p:tgtEl>
                                          <p:spTgt spid="686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300-- Consider the Women.wav"/>
                                        </p:tgtEl>
                                      </p:cMediaNode>
                                    </p:audio>
                                  </p:subTnLst>
                                </p:cTn>
                              </p:par>
                              <p:par>
                                <p:cTn id="13" presetID="2" presetClass="entr" presetSubtype="9" fill="hold" nodeType="withEffect">
                                  <p:stCondLst>
                                    <p:cond delay="0"/>
                                  </p:stCondLst>
                                  <p:childTnLst>
                                    <p:set>
                                      <p:cBhvr>
                                        <p:cTn id="14" dur="1" fill="hold">
                                          <p:stCondLst>
                                            <p:cond delay="0"/>
                                          </p:stCondLst>
                                        </p:cTn>
                                        <p:tgtEl>
                                          <p:spTgt spid="68615"/>
                                        </p:tgtEl>
                                        <p:attrNameLst>
                                          <p:attrName>style.visibility</p:attrName>
                                        </p:attrNameLst>
                                      </p:cBhvr>
                                      <p:to>
                                        <p:strVal val="visible"/>
                                      </p:to>
                                    </p:set>
                                    <p:anim calcmode="lin" valueType="num">
                                      <p:cBhvr additive="base">
                                        <p:cTn id="15" dur="500" fill="hold"/>
                                        <p:tgtEl>
                                          <p:spTgt spid="68615"/>
                                        </p:tgtEl>
                                        <p:attrNameLst>
                                          <p:attrName>ppt_x</p:attrName>
                                        </p:attrNameLst>
                                      </p:cBhvr>
                                      <p:tavLst>
                                        <p:tav tm="0">
                                          <p:val>
                                            <p:strVal val="0-#ppt_w/2"/>
                                          </p:val>
                                        </p:tav>
                                        <p:tav tm="100000">
                                          <p:val>
                                            <p:strVal val="#ppt_x"/>
                                          </p:val>
                                        </p:tav>
                                      </p:tavLst>
                                    </p:anim>
                                    <p:anim calcmode="lin" valueType="num">
                                      <p:cBhvr additive="base">
                                        <p:cTn id="16" dur="500" fill="hold"/>
                                        <p:tgtEl>
                                          <p:spTgt spid="6861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8612"/>
                                        </p:tgtEl>
                                        <p:attrNameLst>
                                          <p:attrName>style.visibility</p:attrName>
                                        </p:attrNameLst>
                                      </p:cBhvr>
                                      <p:to>
                                        <p:strVal val="visible"/>
                                      </p:to>
                                    </p:set>
                                    <p:anim calcmode="lin" valueType="num">
                                      <p:cBhvr additive="base">
                                        <p:cTn id="19" dur="500" fill="hold"/>
                                        <p:tgtEl>
                                          <p:spTgt spid="68612"/>
                                        </p:tgtEl>
                                        <p:attrNameLst>
                                          <p:attrName>ppt_x</p:attrName>
                                        </p:attrNameLst>
                                      </p:cBhvr>
                                      <p:tavLst>
                                        <p:tav tm="0">
                                          <p:val>
                                            <p:strVal val="0-#ppt_w/2"/>
                                          </p:val>
                                        </p:tav>
                                        <p:tav tm="100000">
                                          <p:val>
                                            <p:strVal val="#ppt_x"/>
                                          </p:val>
                                        </p:tav>
                                      </p:tavLst>
                                    </p:anim>
                                    <p:anim calcmode="lin" valueType="num">
                                      <p:cBhvr additive="base">
                                        <p:cTn id="20" dur="500" fill="hold"/>
                                        <p:tgtEl>
                                          <p:spTgt spid="686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utoUpdateAnimBg="0"/>
      <p:bldP spid="68611" grpId="0" autoUpdateAnimBg="0"/>
      <p:bldP spid="6861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W.E.B. Dubois</a:t>
            </a:r>
          </a:p>
        </p:txBody>
      </p:sp>
      <p:sp>
        <p:nvSpPr>
          <p:cNvPr id="39939" name="Content Placeholder 2"/>
          <p:cNvSpPr>
            <a:spLocks noGrp="1"/>
          </p:cNvSpPr>
          <p:nvPr>
            <p:ph idx="1"/>
          </p:nvPr>
        </p:nvSpPr>
        <p:spPr/>
        <p:txBody>
          <a:bodyPr/>
          <a:lstStyle/>
          <a:p>
            <a:pPr eaLnBrk="1" hangingPunct="1"/>
            <a:r>
              <a:rPr lang="en-US" sz="2400" dirty="0" smtClean="0"/>
              <a:t>Radical</a:t>
            </a:r>
          </a:p>
          <a:p>
            <a:pPr eaLnBrk="1" hangingPunct="1"/>
            <a:r>
              <a:rPr lang="en-US" sz="2400" dirty="0" smtClean="0"/>
              <a:t>Called Washington’s teaching the </a:t>
            </a:r>
            <a:r>
              <a:rPr lang="en-US" sz="2400" b="1" dirty="0" smtClean="0"/>
              <a:t>Atlanta Compromise</a:t>
            </a:r>
          </a:p>
          <a:p>
            <a:pPr eaLnBrk="1" hangingPunct="1"/>
            <a:r>
              <a:rPr lang="en-US" sz="2400" dirty="0" smtClean="0"/>
              <a:t>Urged African Americans to seek liberal arts education not a vocational education</a:t>
            </a:r>
          </a:p>
          <a:p>
            <a:pPr eaLnBrk="1" hangingPunct="1"/>
            <a:r>
              <a:rPr lang="en-US" sz="2400" dirty="0" smtClean="0"/>
              <a:t>Became politically active</a:t>
            </a:r>
          </a:p>
          <a:p>
            <a:pPr eaLnBrk="1" hangingPunct="1"/>
            <a:r>
              <a:rPr lang="en-US" sz="2400" dirty="0" smtClean="0"/>
              <a:t>Helped found </a:t>
            </a:r>
            <a:r>
              <a:rPr lang="en-US" sz="2400" b="1" dirty="0" smtClean="0"/>
              <a:t>Niagara Movement:</a:t>
            </a:r>
            <a:r>
              <a:rPr lang="en-US" sz="2400" dirty="0" smtClean="0"/>
              <a:t> group of African Americans that called for full civil liberties &amp; an end to racial discrimination</a:t>
            </a:r>
          </a:p>
          <a:p>
            <a:pPr eaLnBrk="1" hangingPunct="1"/>
            <a:r>
              <a:rPr lang="en-US" sz="2400" dirty="0" smtClean="0"/>
              <a:t>Eventually will renounce citizenship</a:t>
            </a:r>
          </a:p>
          <a:p>
            <a:pPr eaLnBrk="1" hangingPunct="1"/>
            <a:r>
              <a:rPr lang="en-US" sz="2400" dirty="0" smtClean="0"/>
              <a:t>Joined the communist party</a:t>
            </a:r>
          </a:p>
          <a:p>
            <a:pPr eaLnBrk="1" hangingPunct="1"/>
            <a:r>
              <a:rPr lang="en-US" sz="2400" dirty="0" smtClean="0"/>
              <a:t>Moved to Africa where he died</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fontAlgn="auto" hangingPunct="1">
              <a:spcAft>
                <a:spcPts val="0"/>
              </a:spcAft>
              <a:defRPr/>
            </a:pPr>
            <a:r>
              <a:rPr lang="en-US" smtClean="0"/>
              <a:t>Catt Takes Over </a:t>
            </a:r>
          </a:p>
        </p:txBody>
      </p:sp>
      <p:sp>
        <p:nvSpPr>
          <p:cNvPr id="152579" name="Content Placeholder 2"/>
          <p:cNvSpPr>
            <a:spLocks noGrp="1"/>
          </p:cNvSpPr>
          <p:nvPr>
            <p:ph sz="quarter" idx="1"/>
          </p:nvPr>
        </p:nvSpPr>
        <p:spPr/>
        <p:txBody>
          <a:bodyPr/>
          <a:lstStyle/>
          <a:p>
            <a:pPr eaLnBrk="1" hangingPunct="1"/>
            <a:r>
              <a:rPr lang="en-US" sz="2400" dirty="0" smtClean="0"/>
              <a:t>Carrie Chapman Catt had studied law</a:t>
            </a:r>
          </a:p>
          <a:p>
            <a:pPr eaLnBrk="1" hangingPunct="1"/>
            <a:r>
              <a:rPr lang="en-US" sz="2400" dirty="0" smtClean="0"/>
              <a:t> In 1900 she became the President of the National Suffrage Association </a:t>
            </a:r>
          </a:p>
          <a:p>
            <a:pPr eaLnBrk="1" hangingPunct="1"/>
            <a:r>
              <a:rPr lang="en-US" sz="2400" dirty="0" smtClean="0"/>
              <a:t>She promoted her “winning plan” to thousands of women as President </a:t>
            </a:r>
          </a:p>
          <a:p>
            <a:pPr eaLnBrk="1" hangingPunct="1"/>
            <a:endParaRPr lang="en-US" dirty="0" smtClean="0"/>
          </a:p>
        </p:txBody>
      </p:sp>
      <p:pic>
        <p:nvPicPr>
          <p:cNvPr id="152580" name="Content Placeholder 4" descr="ex6.jpg"/>
          <p:cNvPicPr>
            <a:picLocks noGrp="1" noChangeAspect="1"/>
          </p:cNvPicPr>
          <p:nvPr>
            <p:ph sz="quarter" idx="2"/>
          </p:nvPr>
        </p:nvPicPr>
        <p:blipFill>
          <a:blip r:embed="rId2" cstate="print"/>
          <a:srcRect/>
          <a:stretch>
            <a:fillRect/>
          </a:stretch>
        </p:blipFill>
        <p:spPr>
          <a:xfrm>
            <a:off x="4829175" y="2216150"/>
            <a:ext cx="2540000" cy="3340100"/>
          </a:xfrm>
        </p:spPr>
      </p:pic>
    </p:spTree>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National American Women’s </a:t>
            </a:r>
            <a:br>
              <a:rPr lang="en-US" sz="25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Suffrage Association (NAWSA)</a:t>
            </a:r>
          </a:p>
        </p:txBody>
      </p:sp>
      <p:sp>
        <p:nvSpPr>
          <p:cNvPr id="70659" name="Rectangle 3"/>
          <p:cNvSpPr>
            <a:spLocks noGrp="1" noChangeArrowheads="1"/>
          </p:cNvSpPr>
          <p:nvPr>
            <p:ph type="body" idx="1"/>
          </p:nvPr>
        </p:nvSpPr>
        <p:spPr>
          <a:xfrm>
            <a:off x="304800" y="1752600"/>
            <a:ext cx="4648200" cy="4191000"/>
          </a:xfrm>
        </p:spPr>
        <p:txBody>
          <a:bodyPr/>
          <a:lstStyle/>
          <a:p>
            <a:r>
              <a:rPr lang="en-US" b="1" u="sng" dirty="0">
                <a:solidFill>
                  <a:srgbClr val="FF0000"/>
                </a:solidFill>
                <a:effectLst>
                  <a:outerShdw blurRad="38100" dist="38100" dir="2700000" algn="tl">
                    <a:srgbClr val="FFFFFF"/>
                  </a:outerShdw>
                </a:effectLst>
              </a:rPr>
              <a:t>Carrie Chapman Catt</a:t>
            </a:r>
            <a:r>
              <a:rPr lang="en-US" dirty="0"/>
              <a:t>.</a:t>
            </a:r>
          </a:p>
          <a:p>
            <a:pPr lvl="1"/>
            <a:r>
              <a:rPr lang="en-US" dirty="0" smtClean="0"/>
              <a:t>Great </a:t>
            </a:r>
            <a:r>
              <a:rPr lang="en-US" dirty="0"/>
              <a:t>organizer who would have been a good politician.</a:t>
            </a:r>
          </a:p>
          <a:p>
            <a:pPr lvl="1"/>
            <a:r>
              <a:rPr lang="en-US" dirty="0"/>
              <a:t>Focuses on social reform and the impact of women.</a:t>
            </a:r>
          </a:p>
        </p:txBody>
      </p:sp>
      <p:sp>
        <p:nvSpPr>
          <p:cNvPr id="70660" name="Text Box 4"/>
          <p:cNvSpPr txBox="1">
            <a:spLocks noChangeArrowheads="1"/>
          </p:cNvSpPr>
          <p:nvPr/>
        </p:nvSpPr>
        <p:spPr bwMode="auto">
          <a:xfrm>
            <a:off x="5486400" y="5562600"/>
            <a:ext cx="3200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Carrie Chapman Catt</a:t>
            </a:r>
          </a:p>
          <a:p>
            <a:pPr algn="ctr" eaLnBrk="1" hangingPunct="1">
              <a:spcBef>
                <a:spcPct val="50000"/>
              </a:spcBef>
            </a:pPr>
            <a:r>
              <a:rPr lang="en-US" sz="800">
                <a:solidFill>
                  <a:srgbClr val="FF0000"/>
                </a:solidFill>
              </a:rPr>
              <a:t>http://www.nps.gov/wori/historyculture/images/Catt_cropped.jpg</a:t>
            </a:r>
          </a:p>
        </p:txBody>
      </p:sp>
      <p:pic>
        <p:nvPicPr>
          <p:cNvPr id="70663" name="Picture 7" descr="Catt_cropped"/>
          <p:cNvPicPr>
            <a:picLocks noChangeAspect="1" noChangeArrowheads="1"/>
          </p:cNvPicPr>
          <p:nvPr/>
        </p:nvPicPr>
        <p:blipFill>
          <a:blip r:embed="rId3" cstate="print"/>
          <a:srcRect/>
          <a:stretch>
            <a:fillRect/>
          </a:stretch>
        </p:blipFill>
        <p:spPr bwMode="auto">
          <a:xfrm>
            <a:off x="5638800" y="1752600"/>
            <a:ext cx="2776538" cy="381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500" fill="hold"/>
                                        <p:tgtEl>
                                          <p:spTgt spid="70658"/>
                                        </p:tgtEl>
                                        <p:attrNameLst>
                                          <p:attrName>ppt_x</p:attrName>
                                        </p:attrNameLst>
                                      </p:cBhvr>
                                      <p:tavLst>
                                        <p:tav tm="0">
                                          <p:val>
                                            <p:strVal val="0-#ppt_w/2"/>
                                          </p:val>
                                        </p:tav>
                                        <p:tav tm="100000">
                                          <p:val>
                                            <p:strVal val="#ppt_x"/>
                                          </p:val>
                                        </p:tav>
                                      </p:tavLst>
                                    </p:anim>
                                    <p:anim calcmode="lin" valueType="num">
                                      <p:cBhvr additive="base">
                                        <p:cTn id="8" dur="500" fill="hold"/>
                                        <p:tgtEl>
                                          <p:spTgt spid="7065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0659"/>
                                        </p:tgtEl>
                                        <p:attrNameLst>
                                          <p:attrName>style.visibility</p:attrName>
                                        </p:attrNameLst>
                                      </p:cBhvr>
                                      <p:to>
                                        <p:strVal val="visible"/>
                                      </p:to>
                                    </p:set>
                                    <p:anim calcmode="lin" valueType="num">
                                      <p:cBhvr additive="base">
                                        <p:cTn id="11" dur="500" fill="hold"/>
                                        <p:tgtEl>
                                          <p:spTgt spid="70659"/>
                                        </p:tgtEl>
                                        <p:attrNameLst>
                                          <p:attrName>ppt_x</p:attrName>
                                        </p:attrNameLst>
                                      </p:cBhvr>
                                      <p:tavLst>
                                        <p:tav tm="0">
                                          <p:val>
                                            <p:strVal val="0-#ppt_w/2"/>
                                          </p:val>
                                        </p:tav>
                                        <p:tav tm="100000">
                                          <p:val>
                                            <p:strVal val="#ppt_x"/>
                                          </p:val>
                                        </p:tav>
                                      </p:tavLst>
                                    </p:anim>
                                    <p:anim calcmode="lin" valueType="num">
                                      <p:cBhvr additive="base">
                                        <p:cTn id="12" dur="500" fill="hold"/>
                                        <p:tgtEl>
                                          <p:spTgt spid="7065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0663"/>
                                        </p:tgtEl>
                                        <p:attrNameLst>
                                          <p:attrName>style.visibility</p:attrName>
                                        </p:attrNameLst>
                                      </p:cBhvr>
                                      <p:to>
                                        <p:strVal val="visible"/>
                                      </p:to>
                                    </p:set>
                                    <p:anim calcmode="lin" valueType="num">
                                      <p:cBhvr additive="base">
                                        <p:cTn id="15" dur="500" fill="hold"/>
                                        <p:tgtEl>
                                          <p:spTgt spid="70663"/>
                                        </p:tgtEl>
                                        <p:attrNameLst>
                                          <p:attrName>ppt_x</p:attrName>
                                        </p:attrNameLst>
                                      </p:cBhvr>
                                      <p:tavLst>
                                        <p:tav tm="0">
                                          <p:val>
                                            <p:strVal val="0-#ppt_w/2"/>
                                          </p:val>
                                        </p:tav>
                                        <p:tav tm="100000">
                                          <p:val>
                                            <p:strVal val="#ppt_x"/>
                                          </p:val>
                                        </p:tav>
                                      </p:tavLst>
                                    </p:anim>
                                    <p:anim calcmode="lin" valueType="num">
                                      <p:cBhvr additive="base">
                                        <p:cTn id="16" dur="500" fill="hold"/>
                                        <p:tgtEl>
                                          <p:spTgt spid="7066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0660"/>
                                        </p:tgtEl>
                                        <p:attrNameLst>
                                          <p:attrName>style.visibility</p:attrName>
                                        </p:attrNameLst>
                                      </p:cBhvr>
                                      <p:to>
                                        <p:strVal val="visible"/>
                                      </p:to>
                                    </p:set>
                                    <p:anim calcmode="lin" valueType="num">
                                      <p:cBhvr additive="base">
                                        <p:cTn id="19" dur="500" fill="hold"/>
                                        <p:tgtEl>
                                          <p:spTgt spid="70660"/>
                                        </p:tgtEl>
                                        <p:attrNameLst>
                                          <p:attrName>ppt_x</p:attrName>
                                        </p:attrNameLst>
                                      </p:cBhvr>
                                      <p:tavLst>
                                        <p:tav tm="0">
                                          <p:val>
                                            <p:strVal val="0-#ppt_w/2"/>
                                          </p:val>
                                        </p:tav>
                                        <p:tav tm="100000">
                                          <p:val>
                                            <p:strVal val="#ppt_x"/>
                                          </p:val>
                                        </p:tav>
                                      </p:tavLst>
                                    </p:anim>
                                    <p:anim calcmode="lin" valueType="num">
                                      <p:cBhvr additive="base">
                                        <p:cTn id="20" dur="500" fill="hold"/>
                                        <p:tgtEl>
                                          <p:spTgt spid="706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9" grpId="0" autoUpdateAnimBg="0"/>
      <p:bldP spid="70660"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National American Women’s </a:t>
            </a:r>
            <a:br>
              <a:rPr lang="en-US" sz="25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Suffrage Association (NAWSA)</a:t>
            </a:r>
          </a:p>
        </p:txBody>
      </p:sp>
      <p:sp>
        <p:nvSpPr>
          <p:cNvPr id="69635" name="Rectangle 3"/>
          <p:cNvSpPr>
            <a:spLocks noGrp="1" noChangeArrowheads="1"/>
          </p:cNvSpPr>
          <p:nvPr>
            <p:ph type="body" idx="1"/>
          </p:nvPr>
        </p:nvSpPr>
        <p:spPr>
          <a:xfrm>
            <a:off x="3505200" y="1752600"/>
            <a:ext cx="5181600" cy="4191000"/>
          </a:xfrm>
        </p:spPr>
        <p:txBody>
          <a:bodyPr/>
          <a:lstStyle/>
          <a:p>
            <a:r>
              <a:rPr lang="en-US"/>
              <a:t>Its main objective: </a:t>
            </a:r>
            <a:r>
              <a:rPr lang="en-US" b="1" u="sng">
                <a:solidFill>
                  <a:srgbClr val="FF0000"/>
                </a:solidFill>
                <a:effectLst>
                  <a:outerShdw blurRad="38100" dist="38100" dir="2700000" algn="tl">
                    <a:srgbClr val="FFFFFF"/>
                  </a:outerShdw>
                </a:effectLst>
              </a:rPr>
              <a:t>win the right to vote</a:t>
            </a:r>
            <a:r>
              <a:rPr lang="en-US"/>
              <a:t>.</a:t>
            </a:r>
          </a:p>
          <a:p>
            <a:pPr lvl="1"/>
            <a:r>
              <a:rPr lang="en-US" sz="2000"/>
              <a:t>Early strategy: </a:t>
            </a:r>
            <a:r>
              <a:rPr lang="en-US" sz="2000" b="1" u="sng">
                <a:solidFill>
                  <a:srgbClr val="FF0000"/>
                </a:solidFill>
                <a:effectLst>
                  <a:outerShdw blurRad="38100" dist="38100" dir="2700000" algn="tl">
                    <a:srgbClr val="FFFFFF"/>
                  </a:outerShdw>
                </a:effectLst>
              </a:rPr>
              <a:t>state-by-state</a:t>
            </a:r>
            <a:r>
              <a:rPr lang="en-US" sz="2000"/>
              <a:t>.</a:t>
            </a:r>
          </a:p>
          <a:p>
            <a:pPr lvl="1"/>
            <a:r>
              <a:rPr lang="en-US" sz="2000"/>
              <a:t>By 1896, </a:t>
            </a:r>
            <a:r>
              <a:rPr lang="en-US" sz="2000" b="1" u="sng">
                <a:solidFill>
                  <a:srgbClr val="FF0000"/>
                </a:solidFill>
                <a:effectLst>
                  <a:outerShdw blurRad="38100" dist="38100" dir="2700000" algn="tl">
                    <a:srgbClr val="FFFFFF"/>
                  </a:outerShdw>
                </a:effectLst>
              </a:rPr>
              <a:t>Wyoming, Utah, Colorado, and Idaho</a:t>
            </a:r>
            <a:r>
              <a:rPr lang="en-US" sz="2000"/>
              <a:t> extend the right to vote.</a:t>
            </a:r>
          </a:p>
          <a:p>
            <a:pPr lvl="1"/>
            <a:r>
              <a:rPr lang="en-US" sz="2000"/>
              <a:t>Becomes more militant.</a:t>
            </a:r>
          </a:p>
          <a:p>
            <a:pPr lvl="2"/>
            <a:r>
              <a:rPr lang="en-US" sz="2000" b="1" u="sng">
                <a:solidFill>
                  <a:srgbClr val="FF0000"/>
                </a:solidFill>
                <a:effectLst>
                  <a:outerShdw blurRad="38100" dist="38100" dir="2700000" algn="tl">
                    <a:srgbClr val="FFFFFF"/>
                  </a:outerShdw>
                </a:effectLst>
              </a:rPr>
              <a:t>Picketed the White House</a:t>
            </a:r>
            <a:r>
              <a:rPr lang="en-US" sz="2000"/>
              <a:t>, organizes rallies, and refuses to do “</a:t>
            </a:r>
            <a:r>
              <a:rPr lang="en-US" sz="2000" b="1" u="sng">
                <a:solidFill>
                  <a:srgbClr val="FF0000"/>
                </a:solidFill>
                <a:effectLst>
                  <a:outerShdw blurRad="38100" dist="38100" dir="2700000" algn="tl">
                    <a:srgbClr val="FFFFFF"/>
                  </a:outerShdw>
                </a:effectLst>
              </a:rPr>
              <a:t>womanly duties</a:t>
            </a:r>
            <a:r>
              <a:rPr lang="en-US" sz="2000"/>
              <a:t>.”</a:t>
            </a:r>
          </a:p>
          <a:p>
            <a:pPr lvl="1"/>
            <a:r>
              <a:rPr lang="en-US" sz="2000"/>
              <a:t>Changes strategy to campaign for a constitutional amendment.</a:t>
            </a:r>
          </a:p>
        </p:txBody>
      </p:sp>
      <p:sp>
        <p:nvSpPr>
          <p:cNvPr id="69636" name="Text Box 4"/>
          <p:cNvSpPr txBox="1">
            <a:spLocks noChangeArrowheads="1"/>
          </p:cNvSpPr>
          <p:nvPr/>
        </p:nvSpPr>
        <p:spPr bwMode="auto">
          <a:xfrm>
            <a:off x="457200" y="4876800"/>
            <a:ext cx="3200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NAWSA Picketing the White House</a:t>
            </a:r>
          </a:p>
          <a:p>
            <a:pPr algn="ctr" eaLnBrk="1" hangingPunct="1">
              <a:spcBef>
                <a:spcPct val="50000"/>
              </a:spcBef>
            </a:pPr>
            <a:r>
              <a:rPr lang="en-US" sz="800">
                <a:solidFill>
                  <a:srgbClr val="FF0000"/>
                </a:solidFill>
              </a:rPr>
              <a:t>http://www.nwhm.org/images/in%20their%20footsteps/3a.jpg</a:t>
            </a:r>
          </a:p>
        </p:txBody>
      </p:sp>
      <p:pic>
        <p:nvPicPr>
          <p:cNvPr id="69639" name="Picture 7" descr="3a"/>
          <p:cNvPicPr>
            <a:picLocks noChangeAspect="1" noChangeArrowheads="1"/>
          </p:cNvPicPr>
          <p:nvPr/>
        </p:nvPicPr>
        <p:blipFill>
          <a:blip r:embed="rId4" cstate="print"/>
          <a:srcRect/>
          <a:stretch>
            <a:fillRect/>
          </a:stretch>
        </p:blipFill>
        <p:spPr bwMode="auto">
          <a:xfrm>
            <a:off x="381000" y="2209800"/>
            <a:ext cx="3200400" cy="2611438"/>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additive="base">
                                        <p:cTn id="7" dur="500" fill="hold"/>
                                        <p:tgtEl>
                                          <p:spTgt spid="69634"/>
                                        </p:tgtEl>
                                        <p:attrNameLst>
                                          <p:attrName>ppt_x</p:attrName>
                                        </p:attrNameLst>
                                      </p:cBhvr>
                                      <p:tavLst>
                                        <p:tav tm="0">
                                          <p:val>
                                            <p:strVal val="0-#ppt_w/2"/>
                                          </p:val>
                                        </p:tav>
                                        <p:tav tm="100000">
                                          <p:val>
                                            <p:strVal val="#ppt_x"/>
                                          </p:val>
                                        </p:tav>
                                      </p:tavLst>
                                    </p:anim>
                                    <p:anim calcmode="lin" valueType="num">
                                      <p:cBhvr additive="base">
                                        <p:cTn id="8" dur="500" fill="hold"/>
                                        <p:tgtEl>
                                          <p:spTgt spid="696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9635"/>
                                        </p:tgtEl>
                                        <p:attrNameLst>
                                          <p:attrName>style.visibility</p:attrName>
                                        </p:attrNameLst>
                                      </p:cBhvr>
                                      <p:to>
                                        <p:strVal val="visible"/>
                                      </p:to>
                                    </p:set>
                                    <p:anim calcmode="lin" valueType="num">
                                      <p:cBhvr additive="base">
                                        <p:cTn id="11" dur="500" fill="hold"/>
                                        <p:tgtEl>
                                          <p:spTgt spid="69635"/>
                                        </p:tgtEl>
                                        <p:attrNameLst>
                                          <p:attrName>ppt_x</p:attrName>
                                        </p:attrNameLst>
                                      </p:cBhvr>
                                      <p:tavLst>
                                        <p:tav tm="0">
                                          <p:val>
                                            <p:strVal val="0-#ppt_w/2"/>
                                          </p:val>
                                        </p:tav>
                                        <p:tav tm="100000">
                                          <p:val>
                                            <p:strVal val="#ppt_x"/>
                                          </p:val>
                                        </p:tav>
                                      </p:tavLst>
                                    </p:anim>
                                    <p:anim calcmode="lin" valueType="num">
                                      <p:cBhvr additive="base">
                                        <p:cTn id="12" dur="500" fill="hold"/>
                                        <p:tgtEl>
                                          <p:spTgt spid="696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Meredith Brooks - Bitch_01.wav"/>
                                        </p:tgtEl>
                                      </p:cMediaNode>
                                    </p:audio>
                                  </p:subTnLst>
                                </p:cTn>
                              </p:par>
                              <p:par>
                                <p:cTn id="13" presetID="2" presetClass="entr" presetSubtype="8" fill="hold" nodeType="withEffect">
                                  <p:stCondLst>
                                    <p:cond delay="0"/>
                                  </p:stCondLst>
                                  <p:childTnLst>
                                    <p:set>
                                      <p:cBhvr>
                                        <p:cTn id="14" dur="1" fill="hold">
                                          <p:stCondLst>
                                            <p:cond delay="0"/>
                                          </p:stCondLst>
                                        </p:cTn>
                                        <p:tgtEl>
                                          <p:spTgt spid="69639"/>
                                        </p:tgtEl>
                                        <p:attrNameLst>
                                          <p:attrName>style.visibility</p:attrName>
                                        </p:attrNameLst>
                                      </p:cBhvr>
                                      <p:to>
                                        <p:strVal val="visible"/>
                                      </p:to>
                                    </p:set>
                                    <p:anim calcmode="lin" valueType="num">
                                      <p:cBhvr additive="base">
                                        <p:cTn id="15" dur="500" fill="hold"/>
                                        <p:tgtEl>
                                          <p:spTgt spid="69639"/>
                                        </p:tgtEl>
                                        <p:attrNameLst>
                                          <p:attrName>ppt_x</p:attrName>
                                        </p:attrNameLst>
                                      </p:cBhvr>
                                      <p:tavLst>
                                        <p:tav tm="0">
                                          <p:val>
                                            <p:strVal val="0-#ppt_w/2"/>
                                          </p:val>
                                        </p:tav>
                                        <p:tav tm="100000">
                                          <p:val>
                                            <p:strVal val="#ppt_x"/>
                                          </p:val>
                                        </p:tav>
                                      </p:tavLst>
                                    </p:anim>
                                    <p:anim calcmode="lin" valueType="num">
                                      <p:cBhvr additive="base">
                                        <p:cTn id="16" dur="500" fill="hold"/>
                                        <p:tgtEl>
                                          <p:spTgt spid="69639"/>
                                        </p:tgtEl>
                                        <p:attrNameLst>
                                          <p:attrName>ppt_y</p:attrName>
                                        </p:attrNameLst>
                                      </p:cBhvr>
                                      <p:tavLst>
                                        <p:tav tm="0">
                                          <p:val>
                                            <p:strVal val="#ppt_y"/>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69636"/>
                                        </p:tgtEl>
                                        <p:attrNameLst>
                                          <p:attrName>style.visibility</p:attrName>
                                        </p:attrNameLst>
                                      </p:cBhvr>
                                      <p:to>
                                        <p:strVal val="visible"/>
                                      </p:to>
                                    </p:set>
                                    <p:anim calcmode="lin" valueType="num">
                                      <p:cBhvr additive="base">
                                        <p:cTn id="19" dur="500" fill="hold"/>
                                        <p:tgtEl>
                                          <p:spTgt spid="69636"/>
                                        </p:tgtEl>
                                        <p:attrNameLst>
                                          <p:attrName>ppt_x</p:attrName>
                                        </p:attrNameLst>
                                      </p:cBhvr>
                                      <p:tavLst>
                                        <p:tav tm="0">
                                          <p:val>
                                            <p:strVal val="0-#ppt_w/2"/>
                                          </p:val>
                                        </p:tav>
                                        <p:tav tm="100000">
                                          <p:val>
                                            <p:strVal val="#ppt_x"/>
                                          </p:val>
                                        </p:tav>
                                      </p:tavLst>
                                    </p:anim>
                                    <p:anim calcmode="lin" valueType="num">
                                      <p:cBhvr additive="base">
                                        <p:cTn id="20" dur="500" fill="hold"/>
                                        <p:tgtEl>
                                          <p:spTgt spid="696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utoUpdateAnimBg="0"/>
      <p:bldP spid="69635" grpId="0" autoUpdateAnimBg="0"/>
      <p:bldP spid="69636" grpId="0"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normAutofit/>
          </a:bodyPr>
          <a:lstStyle/>
          <a:p>
            <a:pPr eaLnBrk="1" fontAlgn="auto" hangingPunct="1">
              <a:spcAft>
                <a:spcPts val="0"/>
              </a:spcAft>
              <a:defRPr/>
            </a:pPr>
            <a:r>
              <a:rPr lang="en-US" sz="4000" smtClean="0"/>
              <a:t>We’re gonna hit’em from the left and hit’em from the right </a:t>
            </a:r>
          </a:p>
        </p:txBody>
      </p:sp>
      <p:sp>
        <p:nvSpPr>
          <p:cNvPr id="153603" name="Rectangle 3"/>
          <p:cNvSpPr>
            <a:spLocks noGrp="1"/>
          </p:cNvSpPr>
          <p:nvPr>
            <p:ph sz="quarter" idx="1"/>
          </p:nvPr>
        </p:nvSpPr>
        <p:spPr>
          <a:xfrm>
            <a:off x="457200" y="1600200"/>
            <a:ext cx="7467600" cy="4873625"/>
          </a:xfrm>
        </p:spPr>
        <p:txBody>
          <a:bodyPr/>
          <a:lstStyle/>
          <a:p>
            <a:pPr eaLnBrk="1" hangingPunct="1">
              <a:lnSpc>
                <a:spcPct val="90000"/>
              </a:lnSpc>
            </a:pPr>
            <a:r>
              <a:rPr lang="en-US" smtClean="0"/>
              <a:t>The “winning plan” included teams of women that lobbied the national government to pass federal laws allowing women to vote </a:t>
            </a:r>
          </a:p>
          <a:p>
            <a:pPr eaLnBrk="1" hangingPunct="1">
              <a:lnSpc>
                <a:spcPct val="90000"/>
              </a:lnSpc>
            </a:pPr>
            <a:r>
              <a:rPr lang="en-US" smtClean="0"/>
              <a:t>Other teams would use the referendum to pass state suffrage laws </a:t>
            </a:r>
          </a:p>
          <a:p>
            <a:pPr eaLnBrk="1" hangingPunct="1">
              <a:lnSpc>
                <a:spcPct val="90000"/>
              </a:lnSpc>
            </a:pPr>
            <a:r>
              <a:rPr lang="en-US" smtClean="0"/>
              <a:t>This works! By 1918 women had won the right to vote in New York, Michigan and Oklahoma </a:t>
            </a:r>
          </a:p>
          <a:p>
            <a:pPr eaLnBrk="1" hangingPunct="1">
              <a:lnSpc>
                <a:spcPct val="90000"/>
              </a:lnSpc>
            </a:pPr>
            <a:endParaRPr lang="en-US" smtClean="0"/>
          </a:p>
          <a:p>
            <a:pPr eaLnBrk="1" hangingPunct="1">
              <a:lnSpc>
                <a:spcPct val="9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pPr eaLnBrk="1" fontAlgn="auto" hangingPunct="1">
              <a:spcAft>
                <a:spcPts val="0"/>
              </a:spcAft>
              <a:defRPr/>
            </a:pPr>
            <a:r>
              <a:rPr lang="en-US" smtClean="0"/>
              <a:t>Civil Disobedience </a:t>
            </a:r>
          </a:p>
        </p:txBody>
      </p:sp>
      <p:sp>
        <p:nvSpPr>
          <p:cNvPr id="154627" name="Rectangle 3"/>
          <p:cNvSpPr>
            <a:spLocks noGrp="1"/>
          </p:cNvSpPr>
          <p:nvPr>
            <p:ph sz="quarter" idx="1"/>
          </p:nvPr>
        </p:nvSpPr>
        <p:spPr>
          <a:xfrm>
            <a:off x="457200" y="1600200"/>
            <a:ext cx="7467600" cy="4873625"/>
          </a:xfrm>
        </p:spPr>
        <p:txBody>
          <a:bodyPr/>
          <a:lstStyle/>
          <a:p>
            <a:pPr eaLnBrk="1" hangingPunct="1"/>
            <a:r>
              <a:rPr lang="en-US" smtClean="0"/>
              <a:t>Alice Paul (a Quaker) was the leader of a more rebellious group of reformers </a:t>
            </a:r>
          </a:p>
          <a:p>
            <a:pPr eaLnBrk="1" hangingPunct="1"/>
            <a:r>
              <a:rPr lang="en-US" smtClean="0"/>
              <a:t>She earned a PhD from The University of Pennsylvania in social work in 1912 </a:t>
            </a:r>
          </a:p>
          <a:p>
            <a:pPr eaLnBrk="1" hangingPunct="1"/>
            <a:r>
              <a:rPr lang="en-US" smtClean="0"/>
              <a:t>Paul believed that more drastic steps should and could be taken to ensure that women would vote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National American Women’s </a:t>
            </a:r>
            <a:br>
              <a:rPr lang="en-US" sz="25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Suffrage Association (NAWSA)</a:t>
            </a:r>
          </a:p>
        </p:txBody>
      </p:sp>
      <p:sp>
        <p:nvSpPr>
          <p:cNvPr id="71683" name="Rectangle 3"/>
          <p:cNvSpPr>
            <a:spLocks noGrp="1" noChangeArrowheads="1"/>
          </p:cNvSpPr>
          <p:nvPr>
            <p:ph type="body" idx="1"/>
          </p:nvPr>
        </p:nvSpPr>
        <p:spPr>
          <a:xfrm>
            <a:off x="3657600" y="1752600"/>
            <a:ext cx="5029200" cy="4114800"/>
          </a:xfrm>
        </p:spPr>
        <p:txBody>
          <a:bodyPr/>
          <a:lstStyle/>
          <a:p>
            <a:r>
              <a:rPr lang="en-US" b="1" u="sng">
                <a:solidFill>
                  <a:srgbClr val="FF0000"/>
                </a:solidFill>
                <a:effectLst>
                  <a:outerShdw blurRad="38100" dist="38100" dir="2700000" algn="tl">
                    <a:srgbClr val="FFFFFF"/>
                  </a:outerShdw>
                </a:effectLst>
              </a:rPr>
              <a:t>Alice Paul</a:t>
            </a:r>
            <a:r>
              <a:rPr lang="en-US"/>
              <a:t>.</a:t>
            </a:r>
          </a:p>
          <a:p>
            <a:pPr lvl="1"/>
            <a:r>
              <a:rPr lang="en-US" sz="2000"/>
              <a:t>Organized the </a:t>
            </a:r>
            <a:r>
              <a:rPr lang="en-US" sz="2000" b="1" u="sng">
                <a:solidFill>
                  <a:srgbClr val="FF0000"/>
                </a:solidFill>
                <a:effectLst>
                  <a:outerShdw blurRad="38100" dist="38100" dir="2700000" algn="tl">
                    <a:srgbClr val="FFFFFF"/>
                  </a:outerShdw>
                </a:effectLst>
              </a:rPr>
              <a:t>Congressional Union</a:t>
            </a:r>
            <a:r>
              <a:rPr lang="en-US" sz="2000"/>
              <a:t> to press for a </a:t>
            </a:r>
            <a:r>
              <a:rPr lang="en-US" sz="2000" b="1" u="sng">
                <a:solidFill>
                  <a:srgbClr val="FF0000"/>
                </a:solidFill>
                <a:effectLst>
                  <a:outerShdw blurRad="38100" dist="38100" dir="2700000" algn="tl">
                    <a:srgbClr val="FFFFFF"/>
                  </a:outerShdw>
                </a:effectLst>
              </a:rPr>
              <a:t>constitutional amendment</a:t>
            </a:r>
            <a:r>
              <a:rPr lang="en-US" sz="2000"/>
              <a:t> granting women the right to vote.</a:t>
            </a:r>
          </a:p>
          <a:p>
            <a:pPr lvl="1"/>
            <a:r>
              <a:rPr lang="en-US" sz="2000" b="1" u="sng">
                <a:solidFill>
                  <a:srgbClr val="FF0000"/>
                </a:solidFill>
                <a:effectLst>
                  <a:outerShdw blurRad="38100" dist="38100" dir="2700000" algn="tl">
                    <a:srgbClr val="FFFFFF"/>
                  </a:outerShdw>
                </a:effectLst>
              </a:rPr>
              <a:t>President Wilson</a:t>
            </a:r>
            <a:r>
              <a:rPr lang="en-US" sz="2000"/>
              <a:t> refused to support the amendment.</a:t>
            </a:r>
          </a:p>
          <a:p>
            <a:pPr lvl="2"/>
            <a:r>
              <a:rPr lang="en-US" sz="1800"/>
              <a:t>Paul organizes a </a:t>
            </a:r>
            <a:r>
              <a:rPr lang="en-US" sz="1800" b="1" u="sng">
                <a:solidFill>
                  <a:srgbClr val="FF0000"/>
                </a:solidFill>
                <a:effectLst>
                  <a:outerShdw blurRad="38100" dist="38100" dir="2700000" algn="tl">
                    <a:srgbClr val="FFFFFF"/>
                  </a:outerShdw>
                </a:effectLst>
              </a:rPr>
              <a:t>protest </a:t>
            </a:r>
            <a:r>
              <a:rPr lang="en-US" sz="1800"/>
              <a:t>in front of the White House.</a:t>
            </a:r>
          </a:p>
          <a:p>
            <a:pPr lvl="2"/>
            <a:r>
              <a:rPr lang="en-US" sz="1800"/>
              <a:t>Is arrested and sentenced to </a:t>
            </a:r>
            <a:r>
              <a:rPr lang="en-US" sz="1800" b="1" u="sng">
                <a:solidFill>
                  <a:srgbClr val="FF0000"/>
                </a:solidFill>
                <a:effectLst>
                  <a:outerShdw blurRad="38100" dist="38100" dir="2700000" algn="tl">
                    <a:srgbClr val="FFFFFF"/>
                  </a:outerShdw>
                </a:effectLst>
              </a:rPr>
              <a:t>60 days of hard labor</a:t>
            </a:r>
            <a:r>
              <a:rPr lang="en-US" sz="1800"/>
              <a:t>.</a:t>
            </a:r>
          </a:p>
          <a:p>
            <a:pPr lvl="2"/>
            <a:r>
              <a:rPr lang="en-US" sz="1800"/>
              <a:t>Due to public opinion, Wilson </a:t>
            </a:r>
            <a:r>
              <a:rPr lang="en-US" sz="1800" b="1" u="sng">
                <a:solidFill>
                  <a:srgbClr val="FF0000"/>
                </a:solidFill>
                <a:effectLst>
                  <a:outerShdw blurRad="38100" dist="38100" dir="2700000" algn="tl">
                    <a:srgbClr val="FFFFFF"/>
                  </a:outerShdw>
                </a:effectLst>
              </a:rPr>
              <a:t>grants pardons</a:t>
            </a:r>
            <a:r>
              <a:rPr lang="en-US" sz="1800"/>
              <a:t> for the leaders.</a:t>
            </a:r>
          </a:p>
        </p:txBody>
      </p:sp>
      <p:sp>
        <p:nvSpPr>
          <p:cNvPr id="71684" name="Text Box 4"/>
          <p:cNvSpPr txBox="1">
            <a:spLocks noChangeArrowheads="1"/>
          </p:cNvSpPr>
          <p:nvPr/>
        </p:nvSpPr>
        <p:spPr bwMode="auto">
          <a:xfrm>
            <a:off x="457200" y="5562600"/>
            <a:ext cx="3200400" cy="5810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Alice Paul</a:t>
            </a:r>
          </a:p>
          <a:p>
            <a:pPr algn="ctr" eaLnBrk="1" hangingPunct="1">
              <a:spcBef>
                <a:spcPct val="50000"/>
              </a:spcBef>
            </a:pPr>
            <a:r>
              <a:rPr lang="en-US" sz="800">
                <a:solidFill>
                  <a:srgbClr val="FF0000"/>
                </a:solidFill>
              </a:rPr>
              <a:t>http://content.answers.com/main/content/wp/en/thumb/5/50/250px-AlicePaul_1901.jpg</a:t>
            </a:r>
          </a:p>
        </p:txBody>
      </p:sp>
      <p:pic>
        <p:nvPicPr>
          <p:cNvPr id="71687" name="Picture 7" descr="250px-AlicePaul_1901"/>
          <p:cNvPicPr>
            <a:picLocks noChangeAspect="1" noChangeArrowheads="1"/>
          </p:cNvPicPr>
          <p:nvPr/>
        </p:nvPicPr>
        <p:blipFill>
          <a:blip r:embed="rId4" cstate="print"/>
          <a:srcRect/>
          <a:stretch>
            <a:fillRect/>
          </a:stretch>
        </p:blipFill>
        <p:spPr bwMode="auto">
          <a:xfrm>
            <a:off x="457200" y="1752600"/>
            <a:ext cx="3071813" cy="3810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0-#ppt_w/2"/>
                                          </p:val>
                                        </p:tav>
                                        <p:tav tm="100000">
                                          <p:val>
                                            <p:strVal val="#ppt_x"/>
                                          </p:val>
                                        </p:tav>
                                      </p:tavLst>
                                    </p:anim>
                                    <p:anim calcmode="lin" valueType="num">
                                      <p:cBhvr additive="base">
                                        <p:cTn id="8" dur="500" fill="hold"/>
                                        <p:tgtEl>
                                          <p:spTgt spid="7168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1683"/>
                                        </p:tgtEl>
                                        <p:attrNameLst>
                                          <p:attrName>style.visibility</p:attrName>
                                        </p:attrNameLst>
                                      </p:cBhvr>
                                      <p:to>
                                        <p:strVal val="visible"/>
                                      </p:to>
                                    </p:set>
                                    <p:anim calcmode="lin" valueType="num">
                                      <p:cBhvr additive="base">
                                        <p:cTn id="11" dur="500" fill="hold"/>
                                        <p:tgtEl>
                                          <p:spTgt spid="71683"/>
                                        </p:tgtEl>
                                        <p:attrNameLst>
                                          <p:attrName>ppt_x</p:attrName>
                                        </p:attrNameLst>
                                      </p:cBhvr>
                                      <p:tavLst>
                                        <p:tav tm="0">
                                          <p:val>
                                            <p:strVal val="0-#ppt_w/2"/>
                                          </p:val>
                                        </p:tav>
                                        <p:tav tm="100000">
                                          <p:val>
                                            <p:strVal val="#ppt_x"/>
                                          </p:val>
                                        </p:tav>
                                      </p:tavLst>
                                    </p:anim>
                                    <p:anim calcmode="lin" valueType="num">
                                      <p:cBhvr additive="base">
                                        <p:cTn id="12" dur="500" fill="hold"/>
                                        <p:tgtEl>
                                          <p:spTgt spid="716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Rem Titans-- Crazy White Girls.wav"/>
                                        </p:tgtEl>
                                      </p:cMediaNode>
                                    </p:audio>
                                  </p:subTnLst>
                                </p:cTn>
                              </p:par>
                              <p:par>
                                <p:cTn id="13" presetID="2" presetClass="entr" presetSubtype="9" fill="hold" nodeType="withEffect">
                                  <p:stCondLst>
                                    <p:cond delay="0"/>
                                  </p:stCondLst>
                                  <p:childTnLst>
                                    <p:set>
                                      <p:cBhvr>
                                        <p:cTn id="14" dur="1" fill="hold">
                                          <p:stCondLst>
                                            <p:cond delay="0"/>
                                          </p:stCondLst>
                                        </p:cTn>
                                        <p:tgtEl>
                                          <p:spTgt spid="71687"/>
                                        </p:tgtEl>
                                        <p:attrNameLst>
                                          <p:attrName>style.visibility</p:attrName>
                                        </p:attrNameLst>
                                      </p:cBhvr>
                                      <p:to>
                                        <p:strVal val="visible"/>
                                      </p:to>
                                    </p:set>
                                    <p:anim calcmode="lin" valueType="num">
                                      <p:cBhvr additive="base">
                                        <p:cTn id="15" dur="500" fill="hold"/>
                                        <p:tgtEl>
                                          <p:spTgt spid="71687"/>
                                        </p:tgtEl>
                                        <p:attrNameLst>
                                          <p:attrName>ppt_x</p:attrName>
                                        </p:attrNameLst>
                                      </p:cBhvr>
                                      <p:tavLst>
                                        <p:tav tm="0">
                                          <p:val>
                                            <p:strVal val="0-#ppt_w/2"/>
                                          </p:val>
                                        </p:tav>
                                        <p:tav tm="100000">
                                          <p:val>
                                            <p:strVal val="#ppt_x"/>
                                          </p:val>
                                        </p:tav>
                                      </p:tavLst>
                                    </p:anim>
                                    <p:anim calcmode="lin" valueType="num">
                                      <p:cBhvr additive="base">
                                        <p:cTn id="16" dur="500" fill="hold"/>
                                        <p:tgtEl>
                                          <p:spTgt spid="71687"/>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P spid="71683" grpId="0" autoUpdateAnimBg="0"/>
      <p:bldP spid="71684" grpId="0" autoUpdateAnimBg="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fontAlgn="auto" hangingPunct="1">
              <a:spcAft>
                <a:spcPts val="0"/>
              </a:spcAft>
              <a:defRPr/>
            </a:pPr>
            <a:endParaRPr lang="en-US" smtClean="0"/>
          </a:p>
        </p:txBody>
      </p:sp>
      <p:pic>
        <p:nvPicPr>
          <p:cNvPr id="155651" name="Content Placeholder 4" descr="2.jpg"/>
          <p:cNvPicPr>
            <a:picLocks noGrp="1" noChangeAspect="1"/>
          </p:cNvPicPr>
          <p:nvPr>
            <p:ph sz="quarter" idx="1"/>
          </p:nvPr>
        </p:nvPicPr>
        <p:blipFill>
          <a:blip r:embed="rId2" cstate="print"/>
          <a:srcRect/>
          <a:stretch>
            <a:fillRect/>
          </a:stretch>
        </p:blipFill>
        <p:spPr>
          <a:xfrm>
            <a:off x="290513" y="1676400"/>
            <a:ext cx="4191000" cy="4191000"/>
          </a:xfrm>
        </p:spPr>
      </p:pic>
      <p:pic>
        <p:nvPicPr>
          <p:cNvPr id="155652" name="Content Placeholder 5" descr="women21.gif"/>
          <p:cNvPicPr>
            <a:picLocks noGrp="1" noChangeAspect="1"/>
          </p:cNvPicPr>
          <p:nvPr>
            <p:ph sz="quarter" idx="2"/>
          </p:nvPr>
        </p:nvPicPr>
        <p:blipFill>
          <a:blip r:embed="rId3" cstate="print"/>
          <a:srcRect/>
          <a:stretch>
            <a:fillRect/>
          </a:stretch>
        </p:blipFill>
        <p:spPr>
          <a:xfrm>
            <a:off x="4711700" y="1752600"/>
            <a:ext cx="3813175" cy="4114800"/>
          </a:xfrm>
        </p:spPr>
      </p:pic>
    </p:spTree>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p:txBody>
          <a:bodyPr>
            <a:normAutofit/>
          </a:bodyPr>
          <a:lstStyle/>
          <a:p>
            <a:pPr eaLnBrk="1" fontAlgn="auto" hangingPunct="1">
              <a:spcAft>
                <a:spcPts val="0"/>
              </a:spcAft>
              <a:defRPr/>
            </a:pPr>
            <a:r>
              <a:rPr lang="en-US" sz="4000" smtClean="0"/>
              <a:t>TAKENING IT TO THE STREETS</a:t>
            </a:r>
          </a:p>
        </p:txBody>
      </p:sp>
      <p:sp>
        <p:nvSpPr>
          <p:cNvPr id="156675" name="Rectangle 3"/>
          <p:cNvSpPr>
            <a:spLocks noGrp="1"/>
          </p:cNvSpPr>
          <p:nvPr>
            <p:ph sz="quarter" idx="1"/>
          </p:nvPr>
        </p:nvSpPr>
        <p:spPr/>
        <p:txBody>
          <a:bodyPr/>
          <a:lstStyle/>
          <a:p>
            <a:pPr eaLnBrk="1" hangingPunct="1"/>
            <a:r>
              <a:rPr lang="en-US" sz="2400" dirty="0" smtClean="0"/>
              <a:t>By 1917 Paul had organized the National Women’s Party which used protest and public marches to spread the word of women’s suffrage </a:t>
            </a:r>
          </a:p>
          <a:p>
            <a:pPr eaLnBrk="1" hangingPunct="1"/>
            <a:r>
              <a:rPr lang="en-US" sz="2400" dirty="0" smtClean="0"/>
              <a:t>They even picketed the White House </a:t>
            </a:r>
          </a:p>
        </p:txBody>
      </p:sp>
      <p:sp>
        <p:nvSpPr>
          <p:cNvPr id="156676" name="Rectangle 4"/>
          <p:cNvSpPr>
            <a:spLocks noGrp="1"/>
          </p:cNvSpPr>
          <p:nvPr>
            <p:ph sz="quarter" idx="2"/>
          </p:nvPr>
        </p:nvSpPr>
        <p:spPr>
          <a:xfrm>
            <a:off x="4495800" y="1752600"/>
            <a:ext cx="3657600" cy="4191000"/>
          </a:xfrm>
        </p:spPr>
        <p:txBody>
          <a:bodyPr/>
          <a:lstStyle/>
          <a:p>
            <a:pPr eaLnBrk="1" hangingPunct="1"/>
            <a:r>
              <a:rPr lang="en-US" sz="2400" dirty="0" smtClean="0"/>
              <a:t>Some </a:t>
            </a:r>
            <a:r>
              <a:rPr lang="en-US" sz="2400" dirty="0" err="1" smtClean="0"/>
              <a:t>NWPers</a:t>
            </a:r>
            <a:r>
              <a:rPr lang="en-US" sz="2400" dirty="0" smtClean="0"/>
              <a:t> went on hunger strikes and refused to eat until they could vote </a:t>
            </a:r>
          </a:p>
          <a:p>
            <a:pPr eaLnBrk="1" hangingPunct="1"/>
            <a:r>
              <a:rPr lang="en-US" sz="2400" dirty="0" smtClean="0"/>
              <a:t>This did make some the other peaceful groups look weak, but Paul never seemed to care </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p:txBody>
          <a:bodyPr/>
          <a:lstStyle/>
          <a:p>
            <a:pPr eaLnBrk="1" fontAlgn="auto" hangingPunct="1">
              <a:spcAft>
                <a:spcPts val="0"/>
              </a:spcAft>
              <a:defRPr/>
            </a:pPr>
            <a:endParaRPr lang="en-US" smtClean="0"/>
          </a:p>
        </p:txBody>
      </p:sp>
      <p:pic>
        <p:nvPicPr>
          <p:cNvPr id="157699" name="Content Placeholder 6" descr="suffragettes3.jpg"/>
          <p:cNvPicPr>
            <a:picLocks noGrp="1" noChangeAspect="1"/>
          </p:cNvPicPr>
          <p:nvPr>
            <p:ph sz="quarter" idx="1"/>
          </p:nvPr>
        </p:nvPicPr>
        <p:blipFill>
          <a:blip r:embed="rId2" cstate="print"/>
          <a:srcRect/>
          <a:stretch>
            <a:fillRect/>
          </a:stretch>
        </p:blipFill>
        <p:spPr>
          <a:xfrm>
            <a:off x="762000" y="2119313"/>
            <a:ext cx="7467600" cy="3835400"/>
          </a:xfrm>
        </p:spPr>
      </p:pic>
    </p:spTree>
  </p:cSld>
  <p:clrMapOvr>
    <a:masterClrMapping/>
  </p:clrMapOvr>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153400" cy="838200"/>
          </a:xfrm>
        </p:spPr>
        <p:txBody>
          <a:bodyPr/>
          <a:lstStyle/>
          <a:p>
            <a:pPr eaLnBrk="1" hangingPunct="1">
              <a:defRPr/>
            </a:pPr>
            <a:r>
              <a:rPr lang="en-US" b="1" u="sng" dirty="0" smtClean="0"/>
              <a:t>Passing the Amendment not easy</a:t>
            </a:r>
            <a:endParaRPr lang="en-US" dirty="0"/>
          </a:p>
        </p:txBody>
      </p:sp>
      <p:sp>
        <p:nvSpPr>
          <p:cNvPr id="158723" name="Content Placeholder 2"/>
          <p:cNvSpPr>
            <a:spLocks noGrp="1"/>
          </p:cNvSpPr>
          <p:nvPr>
            <p:ph sz="quarter" idx="1"/>
          </p:nvPr>
        </p:nvSpPr>
        <p:spPr>
          <a:xfrm>
            <a:off x="457200" y="1752600"/>
            <a:ext cx="7467600" cy="4873625"/>
          </a:xfrm>
        </p:spPr>
        <p:txBody>
          <a:bodyPr/>
          <a:lstStyle/>
          <a:p>
            <a:pPr eaLnBrk="1" hangingPunct="1"/>
            <a:r>
              <a:rPr lang="en-US" sz="2800" b="1" u="sng" dirty="0" smtClean="0"/>
              <a:t>Carrie Chapman Catt </a:t>
            </a:r>
            <a:r>
              <a:rPr lang="en-US" sz="2800" dirty="0" smtClean="0"/>
              <a:t>President of NAWSA</a:t>
            </a:r>
          </a:p>
          <a:p>
            <a:pPr eaLnBrk="1" hangingPunct="1"/>
            <a:r>
              <a:rPr lang="en-US" sz="2800" b="1" u="sng" dirty="0" smtClean="0"/>
              <a:t>Anne Dallas Dudley</a:t>
            </a:r>
            <a:r>
              <a:rPr lang="en-US" sz="2800" dirty="0" smtClean="0"/>
              <a:t> President of TN Equal Suffrage Association VP of NAWSA</a:t>
            </a:r>
          </a:p>
          <a:p>
            <a:pPr eaLnBrk="1" hangingPunct="1"/>
            <a:r>
              <a:rPr lang="en-US" sz="2800" dirty="0" smtClean="0"/>
              <a:t>Worked hard to get the 19</a:t>
            </a:r>
            <a:r>
              <a:rPr lang="en-US" sz="2800" baseline="30000" dirty="0" smtClean="0"/>
              <a:t>th</a:t>
            </a:r>
            <a:r>
              <a:rPr lang="en-US" sz="2800" dirty="0" smtClean="0"/>
              <a:t> amendment</a:t>
            </a:r>
          </a:p>
          <a:p>
            <a:pPr eaLnBrk="1" hangingPunct="1"/>
            <a:r>
              <a:rPr lang="en-US" sz="2800" dirty="0" smtClean="0"/>
              <a:t>1917 largest volunteer organization in United States (2 million members)</a:t>
            </a:r>
          </a:p>
          <a:p>
            <a:pPr eaLnBrk="1" hangingPunct="1"/>
            <a:r>
              <a:rPr lang="en-US" sz="2800" dirty="0" smtClean="0"/>
              <a:t>1917 World war I breaks down separate spheres between men &amp; women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US.12</a:t>
            </a:r>
          </a:p>
        </p:txBody>
      </p:sp>
      <p:sp>
        <p:nvSpPr>
          <p:cNvPr id="40963" name="Rectangle 3"/>
          <p:cNvSpPr>
            <a:spLocks noGrp="1" noChangeArrowheads="1"/>
          </p:cNvSpPr>
          <p:nvPr>
            <p:ph sz="quarter" idx="1"/>
          </p:nvPr>
        </p:nvSpPr>
        <p:spPr/>
        <p:txBody>
          <a:bodyPr/>
          <a:lstStyle/>
          <a:p>
            <a:pPr eaLnBrk="1" hangingPunct="1"/>
            <a:r>
              <a:rPr lang="en-US" smtClean="0"/>
              <a:t>Explain the characteristics and impact of the Granger Movement and Populism, including the problems between farmers and the railroads, the call for banking reform, support for a graduated income tax, and regulation of public utilities.</a:t>
            </a:r>
          </a:p>
        </p:txBody>
      </p:sp>
    </p:spTree>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National American Women’s </a:t>
            </a:r>
            <a:br>
              <a:rPr lang="en-US" sz="2500" b="1">
                <a:solidFill>
                  <a:srgbClr val="FF0000"/>
                </a:solidFill>
                <a:effectLst>
                  <a:outerShdw blurRad="38100" dist="38100" dir="2700000" algn="tl">
                    <a:srgbClr val="FFFFFF"/>
                  </a:outerShdw>
                </a:effectLst>
                <a:latin typeface="Ringbearer" pitchFamily="18" charset="0"/>
              </a:rPr>
            </a:br>
            <a:r>
              <a:rPr lang="en-US" sz="2500" b="1">
                <a:solidFill>
                  <a:srgbClr val="FF0000"/>
                </a:solidFill>
                <a:effectLst>
                  <a:outerShdw blurRad="38100" dist="38100" dir="2700000" algn="tl">
                    <a:srgbClr val="FFFFFF"/>
                  </a:outerShdw>
                </a:effectLst>
                <a:latin typeface="Ringbearer" pitchFamily="18" charset="0"/>
              </a:rPr>
              <a:t>Suffrage Association (NAWSA)</a:t>
            </a:r>
          </a:p>
        </p:txBody>
      </p:sp>
      <p:sp>
        <p:nvSpPr>
          <p:cNvPr id="72707" name="Rectangle 3"/>
          <p:cNvSpPr>
            <a:spLocks noGrp="1" noChangeArrowheads="1"/>
          </p:cNvSpPr>
          <p:nvPr>
            <p:ph type="body" idx="1"/>
          </p:nvPr>
        </p:nvSpPr>
        <p:spPr>
          <a:xfrm>
            <a:off x="457200" y="1752600"/>
            <a:ext cx="5029200" cy="4114800"/>
          </a:xfrm>
        </p:spPr>
        <p:txBody>
          <a:bodyPr/>
          <a:lstStyle/>
          <a:p>
            <a:r>
              <a:rPr lang="en-US" sz="2400"/>
              <a:t>After the contributions made by women in World War I, the mood changes.</a:t>
            </a:r>
          </a:p>
          <a:p>
            <a:pPr lvl="1"/>
            <a:r>
              <a:rPr lang="en-US" sz="2000"/>
              <a:t>Women are patriotic, work in factories, and run families while the men are fighting in Europe.</a:t>
            </a:r>
          </a:p>
          <a:p>
            <a:r>
              <a:rPr lang="en-US" sz="2400" b="1" u="sng">
                <a:solidFill>
                  <a:srgbClr val="FF0000"/>
                </a:solidFill>
                <a:effectLst>
                  <a:outerShdw blurRad="38100" dist="38100" dir="2700000" algn="tl">
                    <a:srgbClr val="FFFFFF"/>
                  </a:outerShdw>
                </a:effectLst>
              </a:rPr>
              <a:t>1919</a:t>
            </a:r>
            <a:r>
              <a:rPr lang="en-US" sz="2400"/>
              <a:t>, the </a:t>
            </a:r>
            <a:r>
              <a:rPr lang="en-US" sz="2400" b="1" u="sng">
                <a:solidFill>
                  <a:srgbClr val="FF0000"/>
                </a:solidFill>
                <a:effectLst>
                  <a:outerShdw blurRad="38100" dist="38100" dir="2700000" algn="tl">
                    <a:srgbClr val="FFFFFF"/>
                  </a:outerShdw>
                </a:effectLst>
              </a:rPr>
              <a:t>19th Amendment</a:t>
            </a:r>
            <a:r>
              <a:rPr lang="en-US" sz="2400"/>
              <a:t> is proposed.</a:t>
            </a:r>
          </a:p>
          <a:p>
            <a:pPr lvl="1"/>
            <a:r>
              <a:rPr lang="en-US" sz="2000"/>
              <a:t>Ratified in 1920, grants women the </a:t>
            </a:r>
            <a:r>
              <a:rPr lang="en-US" sz="2000" b="1" u="sng">
                <a:solidFill>
                  <a:srgbClr val="FF0000"/>
                </a:solidFill>
                <a:effectLst>
                  <a:outerShdw blurRad="38100" dist="38100" dir="2700000" algn="tl">
                    <a:srgbClr val="FFFFFF"/>
                  </a:outerShdw>
                </a:effectLst>
              </a:rPr>
              <a:t>full right to vote</a:t>
            </a:r>
            <a:r>
              <a:rPr lang="en-US" sz="2000"/>
              <a:t>.</a:t>
            </a:r>
          </a:p>
        </p:txBody>
      </p:sp>
      <p:sp>
        <p:nvSpPr>
          <p:cNvPr id="72708" name="Text Box 4"/>
          <p:cNvSpPr txBox="1">
            <a:spLocks noChangeArrowheads="1"/>
          </p:cNvSpPr>
          <p:nvPr/>
        </p:nvSpPr>
        <p:spPr bwMode="auto">
          <a:xfrm>
            <a:off x="5638800" y="5410200"/>
            <a:ext cx="2743200" cy="5810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19</a:t>
            </a:r>
            <a:r>
              <a:rPr lang="en-US" sz="1200" baseline="30000">
                <a:solidFill>
                  <a:srgbClr val="FF0000"/>
                </a:solidFill>
                <a:latin typeface="Copperplate Gothic Bold" pitchFamily="34" charset="0"/>
                <a:cs typeface="Times New Roman" pitchFamily="18" charset="0"/>
              </a:rPr>
              <a:t>th</a:t>
            </a:r>
            <a:r>
              <a:rPr lang="en-US" sz="1200">
                <a:solidFill>
                  <a:srgbClr val="FF0000"/>
                </a:solidFill>
                <a:latin typeface="Copperplate Gothic Bold" pitchFamily="34" charset="0"/>
                <a:cs typeface="Times New Roman" pitchFamily="18" charset="0"/>
              </a:rPr>
              <a:t> Amendment</a:t>
            </a:r>
          </a:p>
          <a:p>
            <a:pPr algn="ctr" eaLnBrk="1" hangingPunct="1">
              <a:spcBef>
                <a:spcPct val="50000"/>
              </a:spcBef>
            </a:pPr>
            <a:r>
              <a:rPr lang="en-US" sz="800">
                <a:solidFill>
                  <a:srgbClr val="FF0000"/>
                </a:solidFill>
              </a:rPr>
              <a:t>http://content.answers.com/main/content/wp/en/thumb/5/50/250px-AlicePaul_1901.jpg</a:t>
            </a:r>
          </a:p>
        </p:txBody>
      </p:sp>
      <p:pic>
        <p:nvPicPr>
          <p:cNvPr id="72711" name="Picture 7" descr="19thamendment_large"/>
          <p:cNvPicPr>
            <a:picLocks noChangeAspect="1" noChangeArrowheads="1"/>
          </p:cNvPicPr>
          <p:nvPr/>
        </p:nvPicPr>
        <p:blipFill>
          <a:blip r:embed="rId3" cstate="print"/>
          <a:srcRect/>
          <a:stretch>
            <a:fillRect/>
          </a:stretch>
        </p:blipFill>
        <p:spPr bwMode="auto">
          <a:xfrm>
            <a:off x="5638800" y="1752600"/>
            <a:ext cx="2709863" cy="36576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2706"/>
                                        </p:tgtEl>
                                        <p:attrNameLst>
                                          <p:attrName>style.visibility</p:attrName>
                                        </p:attrNameLst>
                                      </p:cBhvr>
                                      <p:to>
                                        <p:strVal val="visible"/>
                                      </p:to>
                                    </p:set>
                                    <p:anim calcmode="lin" valueType="num">
                                      <p:cBhvr additive="base">
                                        <p:cTn id="7" dur="500" fill="hold"/>
                                        <p:tgtEl>
                                          <p:spTgt spid="72706"/>
                                        </p:tgtEl>
                                        <p:attrNameLst>
                                          <p:attrName>ppt_x</p:attrName>
                                        </p:attrNameLst>
                                      </p:cBhvr>
                                      <p:tavLst>
                                        <p:tav tm="0">
                                          <p:val>
                                            <p:strVal val="0-#ppt_w/2"/>
                                          </p:val>
                                        </p:tav>
                                        <p:tav tm="100000">
                                          <p:val>
                                            <p:strVal val="#ppt_x"/>
                                          </p:val>
                                        </p:tav>
                                      </p:tavLst>
                                    </p:anim>
                                    <p:anim calcmode="lin" valueType="num">
                                      <p:cBhvr additive="base">
                                        <p:cTn id="8" dur="500" fill="hold"/>
                                        <p:tgtEl>
                                          <p:spTgt spid="7270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2707"/>
                                        </p:tgtEl>
                                        <p:attrNameLst>
                                          <p:attrName>style.visibility</p:attrName>
                                        </p:attrNameLst>
                                      </p:cBhvr>
                                      <p:to>
                                        <p:strVal val="visible"/>
                                      </p:to>
                                    </p:set>
                                    <p:anim calcmode="lin" valueType="num">
                                      <p:cBhvr additive="base">
                                        <p:cTn id="11" dur="500" fill="hold"/>
                                        <p:tgtEl>
                                          <p:spTgt spid="72707"/>
                                        </p:tgtEl>
                                        <p:attrNameLst>
                                          <p:attrName>ppt_x</p:attrName>
                                        </p:attrNameLst>
                                      </p:cBhvr>
                                      <p:tavLst>
                                        <p:tav tm="0">
                                          <p:val>
                                            <p:strVal val="0-#ppt_w/2"/>
                                          </p:val>
                                        </p:tav>
                                        <p:tav tm="100000">
                                          <p:val>
                                            <p:strVal val="#ppt_x"/>
                                          </p:val>
                                        </p:tav>
                                      </p:tavLst>
                                    </p:anim>
                                    <p:anim calcmode="lin" valueType="num">
                                      <p:cBhvr additive="base">
                                        <p:cTn id="12" dur="500" fill="hold"/>
                                        <p:tgtEl>
                                          <p:spTgt spid="7270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72711"/>
                                        </p:tgtEl>
                                        <p:attrNameLst>
                                          <p:attrName>style.visibility</p:attrName>
                                        </p:attrNameLst>
                                      </p:cBhvr>
                                      <p:to>
                                        <p:strVal val="visible"/>
                                      </p:to>
                                    </p:set>
                                    <p:anim calcmode="lin" valueType="num">
                                      <p:cBhvr additive="base">
                                        <p:cTn id="15" dur="500" fill="hold"/>
                                        <p:tgtEl>
                                          <p:spTgt spid="72711"/>
                                        </p:tgtEl>
                                        <p:attrNameLst>
                                          <p:attrName>ppt_x</p:attrName>
                                        </p:attrNameLst>
                                      </p:cBhvr>
                                      <p:tavLst>
                                        <p:tav tm="0">
                                          <p:val>
                                            <p:strVal val="0-#ppt_w/2"/>
                                          </p:val>
                                        </p:tav>
                                        <p:tav tm="100000">
                                          <p:val>
                                            <p:strVal val="#ppt_x"/>
                                          </p:val>
                                        </p:tav>
                                      </p:tavLst>
                                    </p:anim>
                                    <p:anim calcmode="lin" valueType="num">
                                      <p:cBhvr additive="base">
                                        <p:cTn id="16" dur="500" fill="hold"/>
                                        <p:tgtEl>
                                          <p:spTgt spid="7271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additive="base">
                                        <p:cTn id="19" dur="500" fill="hold"/>
                                        <p:tgtEl>
                                          <p:spTgt spid="72708"/>
                                        </p:tgtEl>
                                        <p:attrNameLst>
                                          <p:attrName>ppt_x</p:attrName>
                                        </p:attrNameLst>
                                      </p:cBhvr>
                                      <p:tavLst>
                                        <p:tav tm="0">
                                          <p:val>
                                            <p:strVal val="0-#ppt_w/2"/>
                                          </p:val>
                                        </p:tav>
                                        <p:tav tm="100000">
                                          <p:val>
                                            <p:strVal val="#ppt_x"/>
                                          </p:val>
                                        </p:tav>
                                      </p:tavLst>
                                    </p:anim>
                                    <p:anim calcmode="lin" valueType="num">
                                      <p:cBhvr additive="base">
                                        <p:cTn id="20" dur="500" fill="hold"/>
                                        <p:tgtEl>
                                          <p:spTgt spid="727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p:bldP spid="72707" grpId="0" autoUpdateAnimBg="0"/>
      <p:bldP spid="72708"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normAutofit/>
          </a:bodyPr>
          <a:lstStyle/>
          <a:p>
            <a:pPr eaLnBrk="1" fontAlgn="auto" hangingPunct="1">
              <a:spcAft>
                <a:spcPts val="0"/>
              </a:spcAft>
              <a:defRPr/>
            </a:pPr>
            <a:r>
              <a:rPr lang="en-US" sz="4000" smtClean="0"/>
              <a:t>World War One Helps The Cause </a:t>
            </a:r>
          </a:p>
        </p:txBody>
      </p:sp>
      <p:sp>
        <p:nvSpPr>
          <p:cNvPr id="159747" name="Rectangle 3"/>
          <p:cNvSpPr>
            <a:spLocks noGrp="1"/>
          </p:cNvSpPr>
          <p:nvPr>
            <p:ph sz="quarter" idx="1"/>
          </p:nvPr>
        </p:nvSpPr>
        <p:spPr>
          <a:xfrm>
            <a:off x="381000" y="1752601"/>
            <a:ext cx="7467600" cy="4495800"/>
          </a:xfrm>
        </p:spPr>
        <p:txBody>
          <a:bodyPr/>
          <a:lstStyle/>
          <a:p>
            <a:pPr eaLnBrk="1" hangingPunct="1">
              <a:lnSpc>
                <a:spcPct val="90000"/>
              </a:lnSpc>
            </a:pPr>
            <a:r>
              <a:rPr lang="en-US" sz="2800" dirty="0" smtClean="0"/>
              <a:t>Most women’s organization helped in the WW I war effort </a:t>
            </a:r>
          </a:p>
          <a:p>
            <a:pPr eaLnBrk="1" hangingPunct="1">
              <a:lnSpc>
                <a:spcPct val="90000"/>
              </a:lnSpc>
            </a:pPr>
            <a:r>
              <a:rPr lang="en-US" sz="2800" dirty="0" smtClean="0"/>
              <a:t>These actions helped to soften legislators and caused many to strengthen their support for the suffrage movement </a:t>
            </a:r>
          </a:p>
          <a:p>
            <a:pPr eaLnBrk="1" hangingPunct="1">
              <a:lnSpc>
                <a:spcPct val="90000"/>
              </a:lnSpc>
            </a:pPr>
            <a:r>
              <a:rPr lang="en-US" sz="2800" dirty="0" smtClean="0"/>
              <a:t>By June 1919, Congress had pass the Nineteenth Amendment which stated that the right to vote “shall not be denied or abridged on account of sex”</a:t>
            </a:r>
          </a:p>
        </p:txBody>
      </p:sp>
    </p:spTree>
  </p:cSld>
  <p:clrMapOvr>
    <a:masterClrMapping/>
  </p:clrMapOvr>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fontAlgn="auto" hangingPunct="1">
              <a:spcAft>
                <a:spcPts val="0"/>
              </a:spcAft>
              <a:defRPr/>
            </a:pPr>
            <a:endParaRPr lang="en-US" smtClean="0"/>
          </a:p>
        </p:txBody>
      </p:sp>
      <p:pic>
        <p:nvPicPr>
          <p:cNvPr id="160771" name="Content Placeholder 4" descr="suffragettes.jpg"/>
          <p:cNvPicPr>
            <a:picLocks noGrp="1" noChangeAspect="1"/>
          </p:cNvPicPr>
          <p:nvPr>
            <p:ph sz="quarter" idx="1"/>
          </p:nvPr>
        </p:nvPicPr>
        <p:blipFill>
          <a:blip r:embed="rId2" cstate="print"/>
          <a:srcRect/>
          <a:stretch>
            <a:fillRect/>
          </a:stretch>
        </p:blipFill>
        <p:spPr>
          <a:xfrm>
            <a:off x="381000" y="1504950"/>
            <a:ext cx="3944938" cy="4438650"/>
          </a:xfrm>
        </p:spPr>
      </p:pic>
      <p:pic>
        <p:nvPicPr>
          <p:cNvPr id="160772" name="Content Placeholder 5" descr="suffragettes2.jpg"/>
          <p:cNvPicPr>
            <a:picLocks noGrp="1" noChangeAspect="1"/>
          </p:cNvPicPr>
          <p:nvPr>
            <p:ph sz="quarter" idx="2"/>
          </p:nvPr>
        </p:nvPicPr>
        <p:blipFill>
          <a:blip r:embed="rId3" cstate="print"/>
          <a:srcRect/>
          <a:stretch>
            <a:fillRect/>
          </a:stretch>
        </p:blipFill>
        <p:spPr>
          <a:xfrm>
            <a:off x="4419600" y="1676400"/>
            <a:ext cx="4114799" cy="4343400"/>
          </a:xfrm>
        </p:spPr>
      </p:pic>
    </p:spTree>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p:nvPr>
        </p:nvSpPr>
        <p:spPr/>
        <p:txBody>
          <a:bodyPr/>
          <a:lstStyle/>
          <a:p>
            <a:pPr eaLnBrk="1" fontAlgn="auto" hangingPunct="1">
              <a:spcAft>
                <a:spcPts val="0"/>
              </a:spcAft>
              <a:defRPr/>
            </a:pPr>
            <a:r>
              <a:rPr lang="en-US" smtClean="0"/>
              <a:t>Tennessee’s Part In All This </a:t>
            </a:r>
          </a:p>
        </p:txBody>
      </p:sp>
      <p:sp>
        <p:nvSpPr>
          <p:cNvPr id="161795" name="Rectangle 3"/>
          <p:cNvSpPr>
            <a:spLocks noGrp="1"/>
          </p:cNvSpPr>
          <p:nvPr>
            <p:ph sz="quarter" idx="1"/>
          </p:nvPr>
        </p:nvSpPr>
        <p:spPr>
          <a:xfrm>
            <a:off x="457200" y="1600200"/>
            <a:ext cx="7467600" cy="4873625"/>
          </a:xfrm>
        </p:spPr>
        <p:txBody>
          <a:bodyPr/>
          <a:lstStyle/>
          <a:p>
            <a:pPr eaLnBrk="1" hangingPunct="1"/>
            <a:r>
              <a:rPr lang="en-US" smtClean="0"/>
              <a:t>On August 8, 1920 Tennessee’s House of Representatives passed the amendment by one vote </a:t>
            </a:r>
          </a:p>
          <a:p>
            <a:pPr eaLnBrk="1" hangingPunct="1"/>
            <a:r>
              <a:rPr lang="en-US" smtClean="0"/>
              <a:t>With this action Tennessee tipped the balance and the law became official </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u="sng" dirty="0" smtClean="0"/>
              <a:t>Passing the Amendment not easy</a:t>
            </a:r>
            <a:endParaRPr lang="en-US" dirty="0"/>
          </a:p>
        </p:txBody>
      </p:sp>
      <p:sp>
        <p:nvSpPr>
          <p:cNvPr id="162819" name="Content Placeholder 2"/>
          <p:cNvSpPr>
            <a:spLocks noGrp="1"/>
          </p:cNvSpPr>
          <p:nvPr>
            <p:ph sz="quarter" idx="1"/>
          </p:nvPr>
        </p:nvSpPr>
        <p:spPr>
          <a:xfrm>
            <a:off x="457200" y="1600200"/>
            <a:ext cx="7467600" cy="4873625"/>
          </a:xfrm>
        </p:spPr>
        <p:txBody>
          <a:bodyPr/>
          <a:lstStyle/>
          <a:p>
            <a:pPr eaLnBrk="1" hangingPunct="1"/>
            <a:r>
              <a:rPr lang="en-US" smtClean="0"/>
              <a:t>Aug 1920: 19</a:t>
            </a:r>
            <a:r>
              <a:rPr lang="en-US" baseline="30000" smtClean="0"/>
              <a:t>th</a:t>
            </a:r>
            <a:r>
              <a:rPr lang="en-US" smtClean="0"/>
              <a:t> Amendment had been proposed</a:t>
            </a:r>
          </a:p>
          <a:p>
            <a:pPr eaLnBrk="1" hangingPunct="1"/>
            <a:r>
              <a:rPr lang="en-US" smtClean="0"/>
              <a:t>Needed 36 states Tennessee a tie existed in state legislature up to state senator </a:t>
            </a:r>
            <a:r>
              <a:rPr lang="en-US" b="1" u="sng" smtClean="0"/>
              <a:t>Harry T. Burn</a:t>
            </a:r>
            <a:r>
              <a:rPr lang="en-US" smtClean="0"/>
              <a:t> he votes yes</a:t>
            </a:r>
          </a:p>
          <a:p>
            <a:pPr eaLnBrk="1" hangingPunct="1"/>
            <a:r>
              <a:rPr lang="en-US" b="1" u="sng" smtClean="0"/>
              <a:t>19</a:t>
            </a:r>
            <a:r>
              <a:rPr lang="en-US" b="1" u="sng" baseline="30000" smtClean="0"/>
              <a:t>th</a:t>
            </a:r>
            <a:r>
              <a:rPr lang="en-US" b="1" u="sng" smtClean="0"/>
              <a:t> Amendment</a:t>
            </a:r>
            <a:r>
              <a:rPr lang="en-US" smtClean="0"/>
              <a:t> ratified women can vote &amp; hold political office. </a:t>
            </a:r>
          </a:p>
          <a:p>
            <a:pPr eaLnBrk="1" hangingPunct="1"/>
            <a:r>
              <a:rPr lang="en-US" smtClean="0"/>
              <a:t>Marks last major reform of the Progressive Era.</a:t>
            </a:r>
          </a:p>
          <a:p>
            <a:pPr eaLnBrk="1" hangingPunct="1"/>
            <a:endParaRPr lang="en-US" smtClean="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normAutofit fontScale="90000"/>
          </a:bodyPr>
          <a:lstStyle/>
          <a:p>
            <a:pPr eaLnBrk="1" fontAlgn="auto" hangingPunct="1">
              <a:spcAft>
                <a:spcPts val="0"/>
              </a:spcAft>
              <a:defRPr/>
            </a:pPr>
            <a:r>
              <a:rPr lang="en-US"/>
              <a:t>19</a:t>
            </a:r>
            <a:r>
              <a:rPr lang="en-US" baseline="30000"/>
              <a:t>th</a:t>
            </a:r>
            <a:r>
              <a:rPr lang="en-US"/>
              <a:t> Amendment – grants suffrage to women</a:t>
            </a:r>
          </a:p>
        </p:txBody>
      </p:sp>
      <p:sp>
        <p:nvSpPr>
          <p:cNvPr id="20483" name="Rectangle 3"/>
          <p:cNvSpPr>
            <a:spLocks noGrp="1" noChangeArrowheads="1"/>
          </p:cNvSpPr>
          <p:nvPr>
            <p:ph type="body" sz="half" idx="1"/>
          </p:nvPr>
        </p:nvSpPr>
        <p:spPr/>
        <p:txBody>
          <a:bodyPr/>
          <a:lstStyle/>
          <a:p>
            <a:pPr eaLnBrk="1" hangingPunct="1"/>
            <a:r>
              <a:rPr lang="en-US" sz="2700" smtClean="0"/>
              <a:t>TN Gov. Albert Roberts…</a:t>
            </a:r>
          </a:p>
          <a:p>
            <a:pPr eaLnBrk="1" hangingPunct="1"/>
            <a:r>
              <a:rPr lang="en-US" sz="2700" smtClean="0"/>
              <a:t>Harry Burn….</a:t>
            </a:r>
          </a:p>
          <a:p>
            <a:pPr eaLnBrk="1" hangingPunct="1"/>
            <a:r>
              <a:rPr lang="en-US" sz="2700" smtClean="0"/>
              <a:t>TN – 36</a:t>
            </a:r>
            <a:r>
              <a:rPr lang="en-US" sz="2700" baseline="30000" smtClean="0"/>
              <a:t>th</a:t>
            </a:r>
            <a:r>
              <a:rPr lang="en-US" sz="2700" smtClean="0"/>
              <a:t> State to Approve </a:t>
            </a:r>
          </a:p>
          <a:p>
            <a:pPr eaLnBrk="1" hangingPunct="1"/>
            <a:r>
              <a:rPr lang="en-US" sz="2700" smtClean="0"/>
              <a:t>The “Perfect 36”</a:t>
            </a:r>
          </a:p>
        </p:txBody>
      </p:sp>
      <p:pic>
        <p:nvPicPr>
          <p:cNvPr id="158724" name="Picture 7" descr="Albert H. Roberts.jpg">
            <a:hlinkClick r:id="rId2"/>
          </p:cNvPr>
          <p:cNvPicPr>
            <a:picLocks noChangeAspect="1" noChangeArrowheads="1"/>
          </p:cNvPicPr>
          <p:nvPr/>
        </p:nvPicPr>
        <p:blipFill>
          <a:blip r:embed="rId3" cstate="print"/>
          <a:srcRect/>
          <a:stretch>
            <a:fillRect/>
          </a:stretch>
        </p:blipFill>
        <p:spPr bwMode="auto">
          <a:xfrm>
            <a:off x="4572000" y="1752600"/>
            <a:ext cx="2773363" cy="4267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checkerboard(across)">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checkerboard(across)">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checkerboard(across)">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checkerboard(across)">
                                      <p:cBhvr>
                                        <p:cTn id="22"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Alcohol</a:t>
            </a:r>
          </a:p>
        </p:txBody>
      </p:sp>
      <p:sp>
        <p:nvSpPr>
          <p:cNvPr id="73731" name="Rectangle 3"/>
          <p:cNvSpPr>
            <a:spLocks noGrp="1" noChangeArrowheads="1"/>
          </p:cNvSpPr>
          <p:nvPr>
            <p:ph type="body" idx="1"/>
          </p:nvPr>
        </p:nvSpPr>
        <p:spPr>
          <a:xfrm>
            <a:off x="3124200" y="1752600"/>
            <a:ext cx="5638800" cy="4114800"/>
          </a:xfrm>
        </p:spPr>
        <p:txBody>
          <a:bodyPr/>
          <a:lstStyle/>
          <a:p>
            <a:r>
              <a:rPr lang="en-US" sz="2400" b="1" u="sng">
                <a:solidFill>
                  <a:srgbClr val="FF0000"/>
                </a:solidFill>
                <a:effectLst>
                  <a:outerShdw blurRad="38100" dist="38100" dir="2700000" algn="tl">
                    <a:srgbClr val="FFFFFF"/>
                  </a:outerShdw>
                </a:effectLst>
              </a:rPr>
              <a:t>Women’s Christian Temperance Union (WCTU)</a:t>
            </a:r>
            <a:r>
              <a:rPr lang="en-US" sz="2400"/>
              <a:t> is organized.</a:t>
            </a:r>
          </a:p>
          <a:p>
            <a:r>
              <a:rPr lang="en-US" sz="2400"/>
              <a:t>Wanted to outlaw the consumption of alcohol entirely (prohibition).</a:t>
            </a:r>
          </a:p>
          <a:p>
            <a:pPr lvl="1"/>
            <a:r>
              <a:rPr lang="en-US" sz="2000" b="1" u="sng">
                <a:solidFill>
                  <a:srgbClr val="FF0000"/>
                </a:solidFill>
                <a:effectLst>
                  <a:outerShdw blurRad="38100" dist="38100" dir="2700000" algn="tl">
                    <a:srgbClr val="FFFFFF"/>
                  </a:outerShdw>
                </a:effectLst>
              </a:rPr>
              <a:t>Stop domestic abuse</a:t>
            </a:r>
            <a:r>
              <a:rPr lang="en-US" sz="2000"/>
              <a:t>.</a:t>
            </a:r>
          </a:p>
          <a:p>
            <a:pPr lvl="1"/>
            <a:r>
              <a:rPr lang="en-US" sz="2000"/>
              <a:t>Increase the </a:t>
            </a:r>
            <a:r>
              <a:rPr lang="en-US" sz="2000" b="1" u="sng">
                <a:solidFill>
                  <a:srgbClr val="FF0000"/>
                </a:solidFill>
                <a:effectLst>
                  <a:outerShdw blurRad="38100" dist="38100" dir="2700000" algn="tl">
                    <a:srgbClr val="FFFFFF"/>
                  </a:outerShdw>
                </a:effectLst>
              </a:rPr>
              <a:t>available money</a:t>
            </a:r>
            <a:r>
              <a:rPr lang="en-US" sz="2000"/>
              <a:t> for the family.</a:t>
            </a:r>
          </a:p>
          <a:p>
            <a:pPr lvl="1"/>
            <a:r>
              <a:rPr lang="en-US" sz="2000" b="1" u="sng">
                <a:solidFill>
                  <a:srgbClr val="FF0000"/>
                </a:solidFill>
                <a:effectLst>
                  <a:outerShdw blurRad="38100" dist="38100" dir="2700000" algn="tl">
                    <a:srgbClr val="FFFFFF"/>
                  </a:outerShdw>
                </a:effectLst>
              </a:rPr>
              <a:t>Increase the health of alcoholic workers</a:t>
            </a:r>
            <a:r>
              <a:rPr lang="en-US" sz="2000"/>
              <a:t>.</a:t>
            </a:r>
          </a:p>
          <a:p>
            <a:r>
              <a:rPr lang="en-US" sz="2400"/>
              <a:t>Eventually will lead to the </a:t>
            </a:r>
            <a:r>
              <a:rPr lang="en-US" sz="2400" b="1" u="sng">
                <a:solidFill>
                  <a:srgbClr val="FF0000"/>
                </a:solidFill>
                <a:effectLst>
                  <a:outerShdw blurRad="38100" dist="38100" dir="2700000" algn="tl">
                    <a:srgbClr val="FFFFFF"/>
                  </a:outerShdw>
                </a:effectLst>
              </a:rPr>
              <a:t>18th </a:t>
            </a:r>
            <a:r>
              <a:rPr lang="en-US" sz="2400"/>
              <a:t>Amendment (the </a:t>
            </a:r>
            <a:r>
              <a:rPr lang="en-US" sz="2400" b="1" u="sng">
                <a:solidFill>
                  <a:srgbClr val="FF0000"/>
                </a:solidFill>
                <a:effectLst>
                  <a:outerShdw blurRad="38100" dist="38100" dir="2700000" algn="tl">
                    <a:srgbClr val="FFFFFF"/>
                  </a:outerShdw>
                </a:effectLst>
              </a:rPr>
              <a:t>Prohibition</a:t>
            </a:r>
            <a:r>
              <a:rPr lang="en-US" sz="2400"/>
              <a:t>).</a:t>
            </a:r>
          </a:p>
        </p:txBody>
      </p:sp>
      <p:sp>
        <p:nvSpPr>
          <p:cNvPr id="73732" name="Text Box 4"/>
          <p:cNvSpPr txBox="1">
            <a:spLocks noChangeArrowheads="1"/>
          </p:cNvSpPr>
          <p:nvPr/>
        </p:nvSpPr>
        <p:spPr bwMode="auto">
          <a:xfrm>
            <a:off x="381000" y="5181600"/>
            <a:ext cx="2819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WCTU Member Patch</a:t>
            </a:r>
          </a:p>
          <a:p>
            <a:pPr algn="ctr" eaLnBrk="1" hangingPunct="1">
              <a:spcBef>
                <a:spcPct val="50000"/>
              </a:spcBef>
            </a:pPr>
            <a:r>
              <a:rPr lang="en-US" sz="800">
                <a:solidFill>
                  <a:srgbClr val="FF0000"/>
                </a:solidFill>
              </a:rPr>
              <a:t>http://library.thinkquest.org/04oct/00492/wctu_logo.jpg</a:t>
            </a:r>
          </a:p>
        </p:txBody>
      </p:sp>
      <p:pic>
        <p:nvPicPr>
          <p:cNvPr id="73735" name="Picture 7" descr="wctu_logo"/>
          <p:cNvPicPr>
            <a:picLocks noChangeAspect="1" noChangeArrowheads="1"/>
          </p:cNvPicPr>
          <p:nvPr/>
        </p:nvPicPr>
        <p:blipFill>
          <a:blip r:embed="rId4" cstate="print"/>
          <a:srcRect/>
          <a:stretch>
            <a:fillRect/>
          </a:stretch>
        </p:blipFill>
        <p:spPr bwMode="auto">
          <a:xfrm>
            <a:off x="381000" y="2438400"/>
            <a:ext cx="2743200" cy="27432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additive="base">
                                        <p:cTn id="7" dur="500" fill="hold"/>
                                        <p:tgtEl>
                                          <p:spTgt spid="73730"/>
                                        </p:tgtEl>
                                        <p:attrNameLst>
                                          <p:attrName>ppt_x</p:attrName>
                                        </p:attrNameLst>
                                      </p:cBhvr>
                                      <p:tavLst>
                                        <p:tav tm="0">
                                          <p:val>
                                            <p:strVal val="0-#ppt_w/2"/>
                                          </p:val>
                                        </p:tav>
                                        <p:tav tm="100000">
                                          <p:val>
                                            <p:strVal val="#ppt_x"/>
                                          </p:val>
                                        </p:tav>
                                      </p:tavLst>
                                    </p:anim>
                                    <p:anim calcmode="lin" valueType="num">
                                      <p:cBhvr additive="base">
                                        <p:cTn id="8" dur="500" fill="hold"/>
                                        <p:tgtEl>
                                          <p:spTgt spid="7373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3731"/>
                                        </p:tgtEl>
                                        <p:attrNameLst>
                                          <p:attrName>style.visibility</p:attrName>
                                        </p:attrNameLst>
                                      </p:cBhvr>
                                      <p:to>
                                        <p:strVal val="visible"/>
                                      </p:to>
                                    </p:set>
                                    <p:anim calcmode="lin" valueType="num">
                                      <p:cBhvr additive="base">
                                        <p:cTn id="11" dur="500" fill="hold"/>
                                        <p:tgtEl>
                                          <p:spTgt spid="73731"/>
                                        </p:tgtEl>
                                        <p:attrNameLst>
                                          <p:attrName>ppt_x</p:attrName>
                                        </p:attrNameLst>
                                      </p:cBhvr>
                                      <p:tavLst>
                                        <p:tav tm="0">
                                          <p:val>
                                            <p:strVal val="0-#ppt_w/2"/>
                                          </p:val>
                                        </p:tav>
                                        <p:tav tm="100000">
                                          <p:val>
                                            <p:strVal val="#ppt_x"/>
                                          </p:val>
                                        </p:tav>
                                      </p:tavLst>
                                    </p:anim>
                                    <p:anim calcmode="lin" valueType="num">
                                      <p:cBhvr additive="base">
                                        <p:cTn id="12" dur="500" fill="hold"/>
                                        <p:tgtEl>
                                          <p:spTgt spid="737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ID4-- Quit Drinking.wav"/>
                                        </p:tgtEl>
                                      </p:cMediaNode>
                                    </p:audio>
                                  </p:subTnLst>
                                </p:cTn>
                              </p:par>
                              <p:par>
                                <p:cTn id="13" presetID="2" presetClass="entr" presetSubtype="9" fill="hold" nodeType="withEffect">
                                  <p:stCondLst>
                                    <p:cond delay="0"/>
                                  </p:stCondLst>
                                  <p:childTnLst>
                                    <p:set>
                                      <p:cBhvr>
                                        <p:cTn id="14" dur="1" fill="hold">
                                          <p:stCondLst>
                                            <p:cond delay="0"/>
                                          </p:stCondLst>
                                        </p:cTn>
                                        <p:tgtEl>
                                          <p:spTgt spid="73735"/>
                                        </p:tgtEl>
                                        <p:attrNameLst>
                                          <p:attrName>style.visibility</p:attrName>
                                        </p:attrNameLst>
                                      </p:cBhvr>
                                      <p:to>
                                        <p:strVal val="visible"/>
                                      </p:to>
                                    </p:set>
                                    <p:anim calcmode="lin" valueType="num">
                                      <p:cBhvr additive="base">
                                        <p:cTn id="15" dur="500" fill="hold"/>
                                        <p:tgtEl>
                                          <p:spTgt spid="73735"/>
                                        </p:tgtEl>
                                        <p:attrNameLst>
                                          <p:attrName>ppt_x</p:attrName>
                                        </p:attrNameLst>
                                      </p:cBhvr>
                                      <p:tavLst>
                                        <p:tav tm="0">
                                          <p:val>
                                            <p:strVal val="0-#ppt_w/2"/>
                                          </p:val>
                                        </p:tav>
                                        <p:tav tm="100000">
                                          <p:val>
                                            <p:strVal val="#ppt_x"/>
                                          </p:val>
                                        </p:tav>
                                      </p:tavLst>
                                    </p:anim>
                                    <p:anim calcmode="lin" valueType="num">
                                      <p:cBhvr additive="base">
                                        <p:cTn id="16" dur="500" fill="hold"/>
                                        <p:tgtEl>
                                          <p:spTgt spid="7373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3732"/>
                                        </p:tgtEl>
                                        <p:attrNameLst>
                                          <p:attrName>style.visibility</p:attrName>
                                        </p:attrNameLst>
                                      </p:cBhvr>
                                      <p:to>
                                        <p:strVal val="visible"/>
                                      </p:to>
                                    </p:set>
                                    <p:anim calcmode="lin" valueType="num">
                                      <p:cBhvr additive="base">
                                        <p:cTn id="19" dur="500" fill="hold"/>
                                        <p:tgtEl>
                                          <p:spTgt spid="73732"/>
                                        </p:tgtEl>
                                        <p:attrNameLst>
                                          <p:attrName>ppt_x</p:attrName>
                                        </p:attrNameLst>
                                      </p:cBhvr>
                                      <p:tavLst>
                                        <p:tav tm="0">
                                          <p:val>
                                            <p:strVal val="0-#ppt_w/2"/>
                                          </p:val>
                                        </p:tav>
                                        <p:tav tm="100000">
                                          <p:val>
                                            <p:strVal val="#ppt_x"/>
                                          </p:val>
                                        </p:tav>
                                      </p:tavLst>
                                    </p:anim>
                                    <p:anim calcmode="lin" valueType="num">
                                      <p:cBhvr additive="base">
                                        <p:cTn id="20"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autoUpdateAnimBg="0"/>
      <p:bldP spid="73732" grpId="0"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Confronting Sexual Discrimination</a:t>
            </a:r>
          </a:p>
        </p:txBody>
      </p:sp>
      <p:sp>
        <p:nvSpPr>
          <p:cNvPr id="59395" name="Rectangle 3"/>
          <p:cNvSpPr>
            <a:spLocks noGrp="1" noChangeArrowheads="1"/>
          </p:cNvSpPr>
          <p:nvPr>
            <p:ph type="body" idx="1"/>
          </p:nvPr>
        </p:nvSpPr>
        <p:spPr>
          <a:xfrm>
            <a:off x="3962400" y="1752600"/>
            <a:ext cx="4800600" cy="4191000"/>
          </a:xfrm>
        </p:spPr>
        <p:txBody>
          <a:bodyPr/>
          <a:lstStyle/>
          <a:p>
            <a:pPr>
              <a:lnSpc>
                <a:spcPct val="80000"/>
              </a:lnSpc>
            </a:pPr>
            <a:r>
              <a:rPr lang="en-US" sz="3200"/>
              <a:t>Motivations for women.</a:t>
            </a:r>
          </a:p>
          <a:p>
            <a:pPr lvl="1">
              <a:lnSpc>
                <a:spcPct val="80000"/>
              </a:lnSpc>
            </a:pPr>
            <a:r>
              <a:rPr lang="en-US" sz="2800"/>
              <a:t>Belief in the </a:t>
            </a:r>
            <a:r>
              <a:rPr lang="en-US" sz="2800" b="1" u="sng">
                <a:solidFill>
                  <a:srgbClr val="FF0000"/>
                </a:solidFill>
                <a:effectLst>
                  <a:outerShdw blurRad="38100" dist="38100" dir="2700000" algn="tl">
                    <a:srgbClr val="FFFFFF"/>
                  </a:outerShdw>
                </a:effectLst>
              </a:rPr>
              <a:t>progress of society</a:t>
            </a:r>
            <a:r>
              <a:rPr lang="en-US" sz="2800"/>
              <a:t>.</a:t>
            </a:r>
          </a:p>
          <a:p>
            <a:pPr lvl="1">
              <a:lnSpc>
                <a:spcPct val="80000"/>
              </a:lnSpc>
            </a:pPr>
            <a:r>
              <a:rPr lang="en-US" sz="2800"/>
              <a:t>Sense of </a:t>
            </a:r>
            <a:r>
              <a:rPr lang="en-US" sz="2800" b="1" u="sng">
                <a:solidFill>
                  <a:srgbClr val="FF0000"/>
                </a:solidFill>
                <a:effectLst>
                  <a:outerShdw blurRad="38100" dist="38100" dir="2700000" algn="tl">
                    <a:srgbClr val="FFFFFF"/>
                  </a:outerShdw>
                </a:effectLst>
              </a:rPr>
              <a:t>personal responsibility</a:t>
            </a:r>
            <a:r>
              <a:rPr lang="en-US" sz="2800"/>
              <a:t>.</a:t>
            </a:r>
          </a:p>
          <a:p>
            <a:pPr lvl="1">
              <a:lnSpc>
                <a:spcPct val="80000"/>
              </a:lnSpc>
            </a:pPr>
            <a:r>
              <a:rPr lang="en-US" sz="2800"/>
              <a:t>Conviction that institutions </a:t>
            </a:r>
            <a:r>
              <a:rPr lang="en-US" sz="2800" b="1" u="sng">
                <a:solidFill>
                  <a:srgbClr val="FF0000"/>
                </a:solidFill>
                <a:effectLst>
                  <a:outerShdw blurRad="38100" dist="38100" dir="2700000" algn="tl">
                    <a:srgbClr val="FFFFFF"/>
                  </a:outerShdw>
                </a:effectLst>
              </a:rPr>
              <a:t>could be changed</a:t>
            </a:r>
            <a:r>
              <a:rPr lang="en-US" sz="2800"/>
              <a:t>.</a:t>
            </a:r>
          </a:p>
          <a:p>
            <a:pPr lvl="1">
              <a:lnSpc>
                <a:spcPct val="80000"/>
              </a:lnSpc>
            </a:pPr>
            <a:r>
              <a:rPr lang="en-US" sz="2800"/>
              <a:t>Time for change was limited.</a:t>
            </a:r>
          </a:p>
        </p:txBody>
      </p:sp>
      <p:sp>
        <p:nvSpPr>
          <p:cNvPr id="59396" name="Text Box 4"/>
          <p:cNvSpPr txBox="1">
            <a:spLocks noChangeArrowheads="1"/>
          </p:cNvSpPr>
          <p:nvPr/>
        </p:nvSpPr>
        <p:spPr bwMode="auto">
          <a:xfrm>
            <a:off x="381000" y="5410200"/>
            <a:ext cx="4038600" cy="641350"/>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Woman’s Declaration of Independence</a:t>
            </a:r>
          </a:p>
          <a:p>
            <a:pPr algn="ctr" eaLnBrk="1" hangingPunct="1"/>
            <a:r>
              <a:rPr lang="en-US" sz="1200">
                <a:solidFill>
                  <a:srgbClr val="FF0000"/>
                </a:solidFill>
                <a:latin typeface="Copperplate Gothic Bold" pitchFamily="34" charset="0"/>
                <a:cs typeface="Times New Roman" pitchFamily="18" charset="0"/>
              </a:rPr>
              <a:t>Seneca Falls Convention, 1848</a:t>
            </a:r>
          </a:p>
          <a:p>
            <a:pPr algn="ctr" eaLnBrk="1" hangingPunct="1">
              <a:spcBef>
                <a:spcPct val="50000"/>
              </a:spcBef>
            </a:pPr>
            <a:r>
              <a:rPr lang="en-US" sz="800">
                <a:solidFill>
                  <a:srgbClr val="FF0000"/>
                </a:solidFill>
              </a:rPr>
              <a:t>http://www.libertybellmuseum.com/MuseumShop/images/1350.jpg</a:t>
            </a:r>
          </a:p>
        </p:txBody>
      </p:sp>
      <p:pic>
        <p:nvPicPr>
          <p:cNvPr id="59399" name="Picture 7" descr="1350"/>
          <p:cNvPicPr>
            <a:picLocks noChangeAspect="1" noChangeArrowheads="1"/>
          </p:cNvPicPr>
          <p:nvPr/>
        </p:nvPicPr>
        <p:blipFill>
          <a:blip r:embed="rId3" cstate="print"/>
          <a:srcRect/>
          <a:stretch>
            <a:fillRect/>
          </a:stretch>
        </p:blipFill>
        <p:spPr bwMode="auto">
          <a:xfrm>
            <a:off x="914400" y="1752600"/>
            <a:ext cx="2686050" cy="36576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0-#ppt_w/2"/>
                                          </p:val>
                                        </p:tav>
                                        <p:tav tm="100000">
                                          <p:val>
                                            <p:strVal val="#ppt_x"/>
                                          </p:val>
                                        </p:tav>
                                      </p:tavLst>
                                    </p:anim>
                                    <p:anim calcmode="lin" valueType="num">
                                      <p:cBhvr additive="base">
                                        <p:cTn id="8" dur="500" fill="hold"/>
                                        <p:tgtEl>
                                          <p:spTgt spid="5939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59395"/>
                                        </p:tgtEl>
                                        <p:attrNameLst>
                                          <p:attrName>style.visibility</p:attrName>
                                        </p:attrNameLst>
                                      </p:cBhvr>
                                      <p:to>
                                        <p:strVal val="visible"/>
                                      </p:to>
                                    </p:set>
                                    <p:anim calcmode="lin" valueType="num">
                                      <p:cBhvr additive="base">
                                        <p:cTn id="11" dur="500" fill="hold"/>
                                        <p:tgtEl>
                                          <p:spTgt spid="59395"/>
                                        </p:tgtEl>
                                        <p:attrNameLst>
                                          <p:attrName>ppt_x</p:attrName>
                                        </p:attrNameLst>
                                      </p:cBhvr>
                                      <p:tavLst>
                                        <p:tav tm="0">
                                          <p:val>
                                            <p:strVal val="0-#ppt_w/2"/>
                                          </p:val>
                                        </p:tav>
                                        <p:tav tm="100000">
                                          <p:val>
                                            <p:strVal val="#ppt_x"/>
                                          </p:val>
                                        </p:tav>
                                      </p:tavLst>
                                    </p:anim>
                                    <p:anim calcmode="lin" valueType="num">
                                      <p:cBhvr additive="base">
                                        <p:cTn id="12" dur="500" fill="hold"/>
                                        <p:tgtEl>
                                          <p:spTgt spid="59395"/>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9396"/>
                                        </p:tgtEl>
                                        <p:attrNameLst>
                                          <p:attrName>style.visibility</p:attrName>
                                        </p:attrNameLst>
                                      </p:cBhvr>
                                      <p:to>
                                        <p:strVal val="visible"/>
                                      </p:to>
                                    </p:set>
                                    <p:anim calcmode="lin" valueType="num">
                                      <p:cBhvr additive="base">
                                        <p:cTn id="15" dur="500" fill="hold"/>
                                        <p:tgtEl>
                                          <p:spTgt spid="59396"/>
                                        </p:tgtEl>
                                        <p:attrNameLst>
                                          <p:attrName>ppt_x</p:attrName>
                                        </p:attrNameLst>
                                      </p:cBhvr>
                                      <p:tavLst>
                                        <p:tav tm="0">
                                          <p:val>
                                            <p:strVal val="0-#ppt_w/2"/>
                                          </p:val>
                                        </p:tav>
                                        <p:tav tm="100000">
                                          <p:val>
                                            <p:strVal val="#ppt_x"/>
                                          </p:val>
                                        </p:tav>
                                      </p:tavLst>
                                    </p:anim>
                                    <p:anim calcmode="lin" valueType="num">
                                      <p:cBhvr additive="base">
                                        <p:cTn id="16" dur="500" fill="hold"/>
                                        <p:tgtEl>
                                          <p:spTgt spid="5939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9399"/>
                                        </p:tgtEl>
                                        <p:attrNameLst>
                                          <p:attrName>style.visibility</p:attrName>
                                        </p:attrNameLst>
                                      </p:cBhvr>
                                      <p:to>
                                        <p:strVal val="visible"/>
                                      </p:to>
                                    </p:set>
                                    <p:anim calcmode="lin" valueType="num">
                                      <p:cBhvr additive="base">
                                        <p:cTn id="19" dur="500" fill="hold"/>
                                        <p:tgtEl>
                                          <p:spTgt spid="59399"/>
                                        </p:tgtEl>
                                        <p:attrNameLst>
                                          <p:attrName>ppt_x</p:attrName>
                                        </p:attrNameLst>
                                      </p:cBhvr>
                                      <p:tavLst>
                                        <p:tav tm="0">
                                          <p:val>
                                            <p:strVal val="0-#ppt_w/2"/>
                                          </p:val>
                                        </p:tav>
                                        <p:tav tm="100000">
                                          <p:val>
                                            <p:strVal val="#ppt_x"/>
                                          </p:val>
                                        </p:tav>
                                      </p:tavLst>
                                    </p:anim>
                                    <p:anim calcmode="lin" valueType="num">
                                      <p:cBhvr additive="base">
                                        <p:cTn id="20" dur="500" fill="hold"/>
                                        <p:tgtEl>
                                          <p:spTgt spid="5939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autoUpdateAnimBg="0"/>
      <p:bldP spid="59396" grpId="0"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Early Feminism</a:t>
            </a:r>
          </a:p>
        </p:txBody>
      </p:sp>
      <p:sp>
        <p:nvSpPr>
          <p:cNvPr id="75779" name="Rectangle 3"/>
          <p:cNvSpPr>
            <a:spLocks noGrp="1" noChangeArrowheads="1"/>
          </p:cNvSpPr>
          <p:nvPr>
            <p:ph type="body" idx="1"/>
          </p:nvPr>
        </p:nvSpPr>
        <p:spPr>
          <a:xfrm>
            <a:off x="3276600" y="1828800"/>
            <a:ext cx="5410200" cy="4114800"/>
          </a:xfrm>
        </p:spPr>
        <p:txBody>
          <a:bodyPr/>
          <a:lstStyle/>
          <a:p>
            <a:r>
              <a:rPr lang="en-US"/>
              <a:t>Began as a revolt against the </a:t>
            </a:r>
            <a:r>
              <a:rPr lang="en-US" b="1" u="sng">
                <a:solidFill>
                  <a:srgbClr val="FF0000"/>
                </a:solidFill>
                <a:effectLst>
                  <a:outerShdw blurRad="38100" dist="38100" dir="2700000" algn="tl">
                    <a:srgbClr val="FFFFFF"/>
                  </a:outerShdw>
                </a:effectLst>
              </a:rPr>
              <a:t>separate-sphere</a:t>
            </a:r>
            <a:r>
              <a:rPr lang="en-US"/>
              <a:t> ideology.</a:t>
            </a:r>
          </a:p>
          <a:p>
            <a:pPr lvl="1"/>
            <a:r>
              <a:rPr lang="en-US" b="1" u="sng">
                <a:solidFill>
                  <a:srgbClr val="FF0000"/>
                </a:solidFill>
                <a:effectLst>
                  <a:outerShdw blurRad="38100" dist="38100" dir="2700000" algn="tl">
                    <a:srgbClr val="FFFFFF"/>
                  </a:outerShdw>
                </a:effectLst>
              </a:rPr>
              <a:t>Sexual revolution</a:t>
            </a:r>
            <a:r>
              <a:rPr lang="en-US"/>
              <a:t> emerges as young, single, working-class women were mixing with men their own age at the workplace and in the new entertainment areas.	</a:t>
            </a:r>
          </a:p>
        </p:txBody>
      </p:sp>
      <p:sp>
        <p:nvSpPr>
          <p:cNvPr id="75780" name="Text Box 4"/>
          <p:cNvSpPr txBox="1">
            <a:spLocks noChangeArrowheads="1"/>
          </p:cNvSpPr>
          <p:nvPr/>
        </p:nvSpPr>
        <p:spPr bwMode="auto">
          <a:xfrm>
            <a:off x="457200" y="5410200"/>
            <a:ext cx="2819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Women’s Rights</a:t>
            </a:r>
          </a:p>
          <a:p>
            <a:pPr algn="ctr" eaLnBrk="1" hangingPunct="1">
              <a:spcBef>
                <a:spcPct val="50000"/>
              </a:spcBef>
            </a:pPr>
            <a:r>
              <a:rPr lang="en-US" sz="800">
                <a:solidFill>
                  <a:srgbClr val="FF0000"/>
                </a:solidFill>
              </a:rPr>
              <a:t>http://www.nwhm.org/images/VictorySB.jpg</a:t>
            </a:r>
          </a:p>
        </p:txBody>
      </p:sp>
      <p:pic>
        <p:nvPicPr>
          <p:cNvPr id="75783" name="Picture 7" descr="VictorySB"/>
          <p:cNvPicPr>
            <a:picLocks noChangeAspect="1" noChangeArrowheads="1"/>
          </p:cNvPicPr>
          <p:nvPr/>
        </p:nvPicPr>
        <p:blipFill>
          <a:blip r:embed="rId4" cstate="print"/>
          <a:srcRect/>
          <a:stretch>
            <a:fillRect/>
          </a:stretch>
        </p:blipFill>
        <p:spPr bwMode="auto">
          <a:xfrm>
            <a:off x="533400" y="1752600"/>
            <a:ext cx="2593975" cy="36576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5778"/>
                                        </p:tgtEl>
                                        <p:attrNameLst>
                                          <p:attrName>style.visibility</p:attrName>
                                        </p:attrNameLst>
                                      </p:cBhvr>
                                      <p:to>
                                        <p:strVal val="visible"/>
                                      </p:to>
                                    </p:set>
                                    <p:anim calcmode="lin" valueType="num">
                                      <p:cBhvr additive="base">
                                        <p:cTn id="7" dur="500" fill="hold"/>
                                        <p:tgtEl>
                                          <p:spTgt spid="75778"/>
                                        </p:tgtEl>
                                        <p:attrNameLst>
                                          <p:attrName>ppt_x</p:attrName>
                                        </p:attrNameLst>
                                      </p:cBhvr>
                                      <p:tavLst>
                                        <p:tav tm="0">
                                          <p:val>
                                            <p:strVal val="0-#ppt_w/2"/>
                                          </p:val>
                                        </p:tav>
                                        <p:tav tm="100000">
                                          <p:val>
                                            <p:strVal val="#ppt_x"/>
                                          </p:val>
                                        </p:tav>
                                      </p:tavLst>
                                    </p:anim>
                                    <p:anim calcmode="lin" valueType="num">
                                      <p:cBhvr additive="base">
                                        <p:cTn id="8" dur="500" fill="hold"/>
                                        <p:tgtEl>
                                          <p:spTgt spid="75778"/>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5779"/>
                                        </p:tgtEl>
                                        <p:attrNameLst>
                                          <p:attrName>style.visibility</p:attrName>
                                        </p:attrNameLst>
                                      </p:cBhvr>
                                      <p:to>
                                        <p:strVal val="visible"/>
                                      </p:to>
                                    </p:set>
                                    <p:anim calcmode="lin" valueType="num">
                                      <p:cBhvr additive="base">
                                        <p:cTn id="11" dur="500" fill="hold"/>
                                        <p:tgtEl>
                                          <p:spTgt spid="75779"/>
                                        </p:tgtEl>
                                        <p:attrNameLst>
                                          <p:attrName>ppt_x</p:attrName>
                                        </p:attrNameLst>
                                      </p:cBhvr>
                                      <p:tavLst>
                                        <p:tav tm="0">
                                          <p:val>
                                            <p:strVal val="0-#ppt_w/2"/>
                                          </p:val>
                                        </p:tav>
                                        <p:tav tm="100000">
                                          <p:val>
                                            <p:strVal val="#ppt_x"/>
                                          </p:val>
                                        </p:tav>
                                      </p:tavLst>
                                    </p:anim>
                                    <p:anim calcmode="lin" valueType="num">
                                      <p:cBhvr additive="base">
                                        <p:cTn id="12" dur="500" fill="hold"/>
                                        <p:tgtEl>
                                          <p:spTgt spid="757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aterboy-- Little Girls Devil.wav"/>
                                        </p:tgtEl>
                                      </p:cMediaNode>
                                    </p:audio>
                                  </p:subTnLst>
                                </p:cTn>
                              </p:par>
                              <p:par>
                                <p:cTn id="13" presetID="2" presetClass="entr" presetSubtype="9" fill="hold" nodeType="withEffect">
                                  <p:stCondLst>
                                    <p:cond delay="0"/>
                                  </p:stCondLst>
                                  <p:childTnLst>
                                    <p:set>
                                      <p:cBhvr>
                                        <p:cTn id="14" dur="1" fill="hold">
                                          <p:stCondLst>
                                            <p:cond delay="0"/>
                                          </p:stCondLst>
                                        </p:cTn>
                                        <p:tgtEl>
                                          <p:spTgt spid="75783"/>
                                        </p:tgtEl>
                                        <p:attrNameLst>
                                          <p:attrName>style.visibility</p:attrName>
                                        </p:attrNameLst>
                                      </p:cBhvr>
                                      <p:to>
                                        <p:strVal val="visible"/>
                                      </p:to>
                                    </p:set>
                                    <p:anim calcmode="lin" valueType="num">
                                      <p:cBhvr additive="base">
                                        <p:cTn id="15" dur="500" fill="hold"/>
                                        <p:tgtEl>
                                          <p:spTgt spid="75783"/>
                                        </p:tgtEl>
                                        <p:attrNameLst>
                                          <p:attrName>ppt_x</p:attrName>
                                        </p:attrNameLst>
                                      </p:cBhvr>
                                      <p:tavLst>
                                        <p:tav tm="0">
                                          <p:val>
                                            <p:strVal val="0-#ppt_w/2"/>
                                          </p:val>
                                        </p:tav>
                                        <p:tav tm="100000">
                                          <p:val>
                                            <p:strVal val="#ppt_x"/>
                                          </p:val>
                                        </p:tav>
                                      </p:tavLst>
                                    </p:anim>
                                    <p:anim calcmode="lin" valueType="num">
                                      <p:cBhvr additive="base">
                                        <p:cTn id="16" dur="500" fill="hold"/>
                                        <p:tgtEl>
                                          <p:spTgt spid="75783"/>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5780"/>
                                        </p:tgtEl>
                                        <p:attrNameLst>
                                          <p:attrName>style.visibility</p:attrName>
                                        </p:attrNameLst>
                                      </p:cBhvr>
                                      <p:to>
                                        <p:strVal val="visible"/>
                                      </p:to>
                                    </p:set>
                                    <p:anim calcmode="lin" valueType="num">
                                      <p:cBhvr additive="base">
                                        <p:cTn id="19" dur="500" fill="hold"/>
                                        <p:tgtEl>
                                          <p:spTgt spid="75780"/>
                                        </p:tgtEl>
                                        <p:attrNameLst>
                                          <p:attrName>ppt_x</p:attrName>
                                        </p:attrNameLst>
                                      </p:cBhvr>
                                      <p:tavLst>
                                        <p:tav tm="0">
                                          <p:val>
                                            <p:strVal val="0-#ppt_w/2"/>
                                          </p:val>
                                        </p:tav>
                                        <p:tav tm="100000">
                                          <p:val>
                                            <p:strVal val="#ppt_x"/>
                                          </p:val>
                                        </p:tav>
                                      </p:tavLst>
                                    </p:anim>
                                    <p:anim calcmode="lin" valueType="num">
                                      <p:cBhvr additive="base">
                                        <p:cTn id="20" dur="500" fill="hold"/>
                                        <p:tgtEl>
                                          <p:spTgt spid="7578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9" grpId="0" autoUpdateAnimBg="0"/>
      <p:bldP spid="75780" grpId="0"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Early Feminism</a:t>
            </a:r>
          </a:p>
        </p:txBody>
      </p:sp>
      <p:sp>
        <p:nvSpPr>
          <p:cNvPr id="77827" name="Rectangle 3"/>
          <p:cNvSpPr>
            <a:spLocks noGrp="1" noChangeArrowheads="1"/>
          </p:cNvSpPr>
          <p:nvPr>
            <p:ph type="body" idx="1"/>
          </p:nvPr>
        </p:nvSpPr>
        <p:spPr>
          <a:xfrm>
            <a:off x="3886200" y="2286000"/>
            <a:ext cx="4724400" cy="3200400"/>
          </a:xfrm>
        </p:spPr>
        <p:txBody>
          <a:bodyPr/>
          <a:lstStyle/>
          <a:p>
            <a:r>
              <a:rPr lang="en-US" b="1" u="sng" dirty="0">
                <a:solidFill>
                  <a:srgbClr val="FF0000"/>
                </a:solidFill>
                <a:effectLst>
                  <a:outerShdw blurRad="38100" dist="38100" dir="2700000" algn="tl">
                    <a:srgbClr val="FFFFFF"/>
                  </a:outerShdw>
                </a:effectLst>
              </a:rPr>
              <a:t>Margaret Sanger</a:t>
            </a:r>
            <a:r>
              <a:rPr lang="en-US" dirty="0"/>
              <a:t>.</a:t>
            </a:r>
          </a:p>
          <a:p>
            <a:pPr lvl="1"/>
            <a:r>
              <a:rPr lang="en-US" dirty="0" smtClean="0"/>
              <a:t>Wanted </a:t>
            </a:r>
            <a:r>
              <a:rPr lang="en-US" dirty="0"/>
              <a:t>women to </a:t>
            </a:r>
            <a:r>
              <a:rPr lang="en-US" b="1" u="sng" dirty="0">
                <a:solidFill>
                  <a:srgbClr val="FF0000"/>
                </a:solidFill>
                <a:effectLst>
                  <a:outerShdw blurRad="38100" dist="38100" dir="2700000" algn="tl">
                    <a:srgbClr val="FFFFFF"/>
                  </a:outerShdw>
                </a:effectLst>
              </a:rPr>
              <a:t>enjoy the sexual revolution</a:t>
            </a:r>
            <a:r>
              <a:rPr lang="en-US" dirty="0"/>
              <a:t> without worry of unexpected motherhood.	</a:t>
            </a:r>
          </a:p>
        </p:txBody>
      </p:sp>
      <p:sp>
        <p:nvSpPr>
          <p:cNvPr id="77828" name="Text Box 4"/>
          <p:cNvSpPr txBox="1">
            <a:spLocks noChangeArrowheads="1"/>
          </p:cNvSpPr>
          <p:nvPr/>
        </p:nvSpPr>
        <p:spPr bwMode="auto">
          <a:xfrm>
            <a:off x="685800" y="5562600"/>
            <a:ext cx="2819400" cy="504825"/>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Margaret Sanger</a:t>
            </a:r>
          </a:p>
          <a:p>
            <a:pPr algn="ctr" eaLnBrk="1" hangingPunct="1">
              <a:spcBef>
                <a:spcPct val="50000"/>
              </a:spcBef>
            </a:pPr>
            <a:r>
              <a:rPr lang="en-US" sz="600">
                <a:solidFill>
                  <a:srgbClr val="FF0000"/>
                </a:solidFill>
              </a:rPr>
              <a:t>http://upload.wikimedia.org/wikipedia/commons/archive/2/2f/20050109201659!MargaretSanger-Underwood.LOC.jpg</a:t>
            </a:r>
          </a:p>
        </p:txBody>
      </p:sp>
      <p:pic>
        <p:nvPicPr>
          <p:cNvPr id="77831" name="Picture 7" descr="20050109201659!MargaretSanger-Underwood"/>
          <p:cNvPicPr>
            <a:picLocks noChangeAspect="1" noChangeArrowheads="1"/>
          </p:cNvPicPr>
          <p:nvPr/>
        </p:nvPicPr>
        <p:blipFill>
          <a:blip r:embed="rId4" cstate="print"/>
          <a:srcRect/>
          <a:stretch>
            <a:fillRect/>
          </a:stretch>
        </p:blipFill>
        <p:spPr bwMode="auto">
          <a:xfrm>
            <a:off x="609600" y="1752600"/>
            <a:ext cx="3049588" cy="3871913"/>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additive="base">
                                        <p:cTn id="7" dur="500" fill="hold"/>
                                        <p:tgtEl>
                                          <p:spTgt spid="77826"/>
                                        </p:tgtEl>
                                        <p:attrNameLst>
                                          <p:attrName>ppt_x</p:attrName>
                                        </p:attrNameLst>
                                      </p:cBhvr>
                                      <p:tavLst>
                                        <p:tav tm="0">
                                          <p:val>
                                            <p:strVal val="0-#ppt_w/2"/>
                                          </p:val>
                                        </p:tav>
                                        <p:tav tm="100000">
                                          <p:val>
                                            <p:strVal val="#ppt_x"/>
                                          </p:val>
                                        </p:tav>
                                      </p:tavLst>
                                    </p:anim>
                                    <p:anim calcmode="lin" valueType="num">
                                      <p:cBhvr additive="base">
                                        <p:cTn id="8" dur="500" fill="hold"/>
                                        <p:tgtEl>
                                          <p:spTgt spid="7782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500" fill="hold"/>
                                        <p:tgtEl>
                                          <p:spTgt spid="77827"/>
                                        </p:tgtEl>
                                        <p:attrNameLst>
                                          <p:attrName>ppt_x</p:attrName>
                                        </p:attrNameLst>
                                      </p:cBhvr>
                                      <p:tavLst>
                                        <p:tav tm="0">
                                          <p:val>
                                            <p:strVal val="0-#ppt_w/2"/>
                                          </p:val>
                                        </p:tav>
                                        <p:tav tm="100000">
                                          <p:val>
                                            <p:strVal val="#ppt_x"/>
                                          </p:val>
                                        </p:tav>
                                      </p:tavLst>
                                    </p:anim>
                                    <p:anim calcmode="lin" valueType="num">
                                      <p:cBhvr additive="base">
                                        <p:cTn id="12" dur="500" fill="hold"/>
                                        <p:tgtEl>
                                          <p:spTgt spid="7782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Berle-- Birth Control Retro.wav"/>
                                        </p:tgtEl>
                                      </p:cMediaNode>
                                    </p:audio>
                                  </p:subTnLst>
                                </p:cTn>
                              </p:par>
                              <p:par>
                                <p:cTn id="13" presetID="2" presetClass="entr" presetSubtype="9" fill="hold" nodeType="withEffect">
                                  <p:stCondLst>
                                    <p:cond delay="0"/>
                                  </p:stCondLst>
                                  <p:childTnLst>
                                    <p:set>
                                      <p:cBhvr>
                                        <p:cTn id="14" dur="1" fill="hold">
                                          <p:stCondLst>
                                            <p:cond delay="0"/>
                                          </p:stCondLst>
                                        </p:cTn>
                                        <p:tgtEl>
                                          <p:spTgt spid="77831"/>
                                        </p:tgtEl>
                                        <p:attrNameLst>
                                          <p:attrName>style.visibility</p:attrName>
                                        </p:attrNameLst>
                                      </p:cBhvr>
                                      <p:to>
                                        <p:strVal val="visible"/>
                                      </p:to>
                                    </p:set>
                                    <p:anim calcmode="lin" valueType="num">
                                      <p:cBhvr additive="base">
                                        <p:cTn id="15" dur="500" fill="hold"/>
                                        <p:tgtEl>
                                          <p:spTgt spid="77831"/>
                                        </p:tgtEl>
                                        <p:attrNameLst>
                                          <p:attrName>ppt_x</p:attrName>
                                        </p:attrNameLst>
                                      </p:cBhvr>
                                      <p:tavLst>
                                        <p:tav tm="0">
                                          <p:val>
                                            <p:strVal val="0-#ppt_w/2"/>
                                          </p:val>
                                        </p:tav>
                                        <p:tav tm="100000">
                                          <p:val>
                                            <p:strVal val="#ppt_x"/>
                                          </p:val>
                                        </p:tav>
                                      </p:tavLst>
                                    </p:anim>
                                    <p:anim calcmode="lin" valueType="num">
                                      <p:cBhvr additive="base">
                                        <p:cTn id="16" dur="500" fill="hold"/>
                                        <p:tgtEl>
                                          <p:spTgt spid="77831"/>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7828"/>
                                        </p:tgtEl>
                                        <p:attrNameLst>
                                          <p:attrName>style.visibility</p:attrName>
                                        </p:attrNameLst>
                                      </p:cBhvr>
                                      <p:to>
                                        <p:strVal val="visible"/>
                                      </p:to>
                                    </p:set>
                                    <p:anim calcmode="lin" valueType="num">
                                      <p:cBhvr additive="base">
                                        <p:cTn id="19" dur="500" fill="hold"/>
                                        <p:tgtEl>
                                          <p:spTgt spid="77828"/>
                                        </p:tgtEl>
                                        <p:attrNameLst>
                                          <p:attrName>ppt_x</p:attrName>
                                        </p:attrNameLst>
                                      </p:cBhvr>
                                      <p:tavLst>
                                        <p:tav tm="0">
                                          <p:val>
                                            <p:strVal val="0-#ppt_w/2"/>
                                          </p:val>
                                        </p:tav>
                                        <p:tav tm="100000">
                                          <p:val>
                                            <p:strVal val="#ppt_x"/>
                                          </p:val>
                                        </p:tav>
                                      </p:tavLst>
                                    </p:anim>
                                    <p:anim calcmode="lin" valueType="num">
                                      <p:cBhvr additive="base">
                                        <p:cTn id="20" dur="500" fill="hold"/>
                                        <p:tgtEl>
                                          <p:spTgt spid="77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p:bldP spid="77827" grpId="0" autoUpdateAnimBg="0"/>
      <p:bldP spid="7782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t>Politics in the West:</a:t>
            </a:r>
          </a:p>
        </p:txBody>
      </p:sp>
      <p:sp>
        <p:nvSpPr>
          <p:cNvPr id="41987" name="Content Placeholder 2"/>
          <p:cNvSpPr>
            <a:spLocks noGrp="1"/>
          </p:cNvSpPr>
          <p:nvPr>
            <p:ph idx="1"/>
          </p:nvPr>
        </p:nvSpPr>
        <p:spPr/>
        <p:txBody>
          <a:bodyPr/>
          <a:lstStyle/>
          <a:p>
            <a:pPr eaLnBrk="1" hangingPunct="1"/>
            <a:r>
              <a:rPr lang="en-US" smtClean="0"/>
              <a:t>Late 1800’s US economy was not in good shape</a:t>
            </a:r>
          </a:p>
          <a:p>
            <a:pPr eaLnBrk="1" hangingPunct="1"/>
            <a:r>
              <a:rPr lang="en-US" smtClean="0"/>
              <a:t>Farmers were suffering low prices </a:t>
            </a:r>
          </a:p>
          <a:p>
            <a:pPr lvl="1" eaLnBrk="1" hangingPunct="1"/>
            <a:r>
              <a:rPr lang="en-US" smtClean="0"/>
              <a:t>They had more supply than demand</a:t>
            </a:r>
          </a:p>
          <a:p>
            <a:pPr eaLnBrk="1" hangingPunct="1"/>
            <a:r>
              <a:rPr lang="en-US" b="1" smtClean="0"/>
              <a:t>Tariffs: </a:t>
            </a:r>
            <a:r>
              <a:rPr lang="en-US" smtClean="0"/>
              <a:t>tax on imports also hurt American farmers Why?</a:t>
            </a:r>
          </a:p>
          <a:p>
            <a:pPr lvl="1" eaLnBrk="1" hangingPunct="1"/>
            <a:r>
              <a:rPr lang="en-US" smtClean="0"/>
              <a:t>Raised prices on manufactured goods</a:t>
            </a:r>
          </a:p>
          <a:p>
            <a:pPr lvl="1" eaLnBrk="1" hangingPunct="1"/>
            <a:r>
              <a:rPr lang="en-US" smtClean="0"/>
              <a:t>Foreigners need not earn US dollars to buy crops</a:t>
            </a:r>
          </a:p>
          <a:p>
            <a:pPr lvl="1" eaLnBrk="1" hangingPunct="1"/>
            <a:r>
              <a:rPr lang="en-US" smtClean="0"/>
              <a:t>Tariffs favored eastern manufacturing not farming</a:t>
            </a:r>
          </a:p>
        </p:txBody>
      </p:sp>
    </p:spTree>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pPr eaLnBrk="1" fontAlgn="auto" hangingPunct="1">
              <a:spcAft>
                <a:spcPts val="0"/>
              </a:spcAft>
              <a:defRPr/>
            </a:pPr>
            <a:r>
              <a:rPr lang="en-US" smtClean="0"/>
              <a:t>Margaret Sanger </a:t>
            </a:r>
          </a:p>
        </p:txBody>
      </p:sp>
      <p:sp>
        <p:nvSpPr>
          <p:cNvPr id="146435" name="Rectangle 4"/>
          <p:cNvSpPr>
            <a:spLocks noGrp="1"/>
          </p:cNvSpPr>
          <p:nvPr>
            <p:ph sz="quarter" idx="1"/>
          </p:nvPr>
        </p:nvSpPr>
        <p:spPr/>
        <p:txBody>
          <a:bodyPr/>
          <a:lstStyle/>
          <a:p>
            <a:pPr eaLnBrk="1" hangingPunct="1"/>
            <a:r>
              <a:rPr lang="en-US" smtClean="0"/>
              <a:t>Sanger thought that mother’s and families’ health would improve if women started having fewer children </a:t>
            </a:r>
          </a:p>
          <a:p>
            <a:pPr eaLnBrk="1" hangingPunct="1"/>
            <a:r>
              <a:rPr lang="en-US" smtClean="0"/>
              <a:t>She was in fact one of 11 children </a:t>
            </a:r>
          </a:p>
        </p:txBody>
      </p:sp>
      <p:pic>
        <p:nvPicPr>
          <p:cNvPr id="146436" name="Content Placeholder 5" descr="margaret-sanger-1-sized.jpg"/>
          <p:cNvPicPr>
            <a:picLocks noGrp="1" noChangeAspect="1"/>
          </p:cNvPicPr>
          <p:nvPr>
            <p:ph sz="quarter" idx="2"/>
          </p:nvPr>
        </p:nvPicPr>
        <p:blipFill>
          <a:blip r:embed="rId2" cstate="print"/>
          <a:srcRect/>
          <a:stretch>
            <a:fillRect/>
          </a:stretch>
        </p:blipFill>
        <p:spPr>
          <a:xfrm>
            <a:off x="4429125" y="1962150"/>
            <a:ext cx="3340100" cy="3848100"/>
          </a:xfrm>
        </p:spPr>
      </p:pic>
    </p:spTree>
  </p:cSld>
  <p:clrMapOvr>
    <a:masterClrMapping/>
  </p:clrMapOvr>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p:txBody>
          <a:bodyPr/>
          <a:lstStyle/>
          <a:p>
            <a:pPr eaLnBrk="1" fontAlgn="auto" hangingPunct="1">
              <a:spcAft>
                <a:spcPts val="0"/>
              </a:spcAft>
              <a:defRPr/>
            </a:pPr>
            <a:r>
              <a:rPr lang="en-US" smtClean="0"/>
              <a:t>Continued </a:t>
            </a:r>
          </a:p>
        </p:txBody>
      </p:sp>
      <p:sp>
        <p:nvSpPr>
          <p:cNvPr id="147459" name="Rectangle 3"/>
          <p:cNvSpPr>
            <a:spLocks noGrp="1"/>
          </p:cNvSpPr>
          <p:nvPr>
            <p:ph sz="quarter" idx="1"/>
          </p:nvPr>
        </p:nvSpPr>
        <p:spPr>
          <a:xfrm>
            <a:off x="457200" y="1600200"/>
            <a:ext cx="7467600" cy="4873625"/>
          </a:xfrm>
        </p:spPr>
        <p:txBody>
          <a:bodyPr/>
          <a:lstStyle/>
          <a:p>
            <a:pPr eaLnBrk="1" hangingPunct="1">
              <a:lnSpc>
                <a:spcPct val="90000"/>
              </a:lnSpc>
            </a:pPr>
            <a:r>
              <a:rPr lang="en-US" dirty="0" smtClean="0"/>
              <a:t>In 1916 Sanger opened the nation’s first birth control clinic</a:t>
            </a:r>
          </a:p>
          <a:p>
            <a:pPr eaLnBrk="1" hangingPunct="1">
              <a:lnSpc>
                <a:spcPct val="90000"/>
              </a:lnSpc>
            </a:pPr>
            <a:r>
              <a:rPr lang="en-US" dirty="0" smtClean="0"/>
              <a:t>She was jailed several times for doing this, but eventually courts allowed doctors could give out information on family planning </a:t>
            </a:r>
          </a:p>
          <a:p>
            <a:pPr eaLnBrk="1" hangingPunct="1">
              <a:lnSpc>
                <a:spcPct val="90000"/>
              </a:lnSpc>
            </a:pPr>
            <a:r>
              <a:rPr lang="en-US" dirty="0" smtClean="0"/>
              <a:t>Finally in 1921 Sanger founds the American Birth Control League to publish on the subject </a:t>
            </a:r>
          </a:p>
          <a:p>
            <a:pPr eaLnBrk="1" hangingPunct="1">
              <a:lnSpc>
                <a:spcPct val="90000"/>
              </a:lnSpc>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Moral Conservatism</a:t>
            </a:r>
          </a:p>
        </p:txBody>
      </p:sp>
      <p:sp>
        <p:nvSpPr>
          <p:cNvPr id="78851" name="Rectangle 3"/>
          <p:cNvSpPr>
            <a:spLocks noGrp="1" noChangeArrowheads="1"/>
          </p:cNvSpPr>
          <p:nvPr>
            <p:ph type="body" idx="1"/>
          </p:nvPr>
        </p:nvSpPr>
        <p:spPr>
          <a:xfrm>
            <a:off x="381000" y="1828800"/>
            <a:ext cx="4267200" cy="4191000"/>
          </a:xfrm>
        </p:spPr>
        <p:txBody>
          <a:bodyPr/>
          <a:lstStyle/>
          <a:p>
            <a:r>
              <a:rPr lang="en-US" sz="2800"/>
              <a:t>Emerging sexual revolution leads to reaction from both men and women.</a:t>
            </a:r>
          </a:p>
          <a:p>
            <a:r>
              <a:rPr lang="en-US" sz="2800" b="1" u="sng">
                <a:solidFill>
                  <a:srgbClr val="FF0000"/>
                </a:solidFill>
                <a:effectLst>
                  <a:outerShdw blurRad="38100" dist="38100" dir="2700000" algn="tl">
                    <a:srgbClr val="FFFFFF"/>
                  </a:outerShdw>
                </a:effectLst>
              </a:rPr>
              <a:t>Vice commissions</a:t>
            </a:r>
            <a:r>
              <a:rPr lang="en-US" sz="2800"/>
              <a:t>.</a:t>
            </a:r>
          </a:p>
          <a:p>
            <a:pPr lvl="1"/>
            <a:r>
              <a:rPr lang="en-US" sz="2200"/>
              <a:t>Sprang up in every city to clamp down on </a:t>
            </a:r>
            <a:r>
              <a:rPr lang="en-US" sz="2200" b="1" u="sng">
                <a:solidFill>
                  <a:srgbClr val="FF0000"/>
                </a:solidFill>
                <a:effectLst>
                  <a:outerShdw blurRad="38100" dist="38100" dir="2700000" algn="tl">
                    <a:srgbClr val="FFFFFF"/>
                  </a:outerShdw>
                </a:effectLst>
              </a:rPr>
              <a:t>prostitution, public intoxication, and pornography</a:t>
            </a:r>
            <a:r>
              <a:rPr lang="en-US" sz="2200"/>
              <a:t>.	</a:t>
            </a:r>
          </a:p>
        </p:txBody>
      </p:sp>
      <p:sp>
        <p:nvSpPr>
          <p:cNvPr id="78852" name="Text Box 4"/>
          <p:cNvSpPr txBox="1">
            <a:spLocks noChangeArrowheads="1"/>
          </p:cNvSpPr>
          <p:nvPr/>
        </p:nvSpPr>
        <p:spPr bwMode="auto">
          <a:xfrm>
            <a:off x="5105400" y="5486400"/>
            <a:ext cx="3200400" cy="458788"/>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Tubbs &amp; Crockett from </a:t>
            </a:r>
            <a:r>
              <a:rPr lang="en-US" sz="1200" i="1">
                <a:solidFill>
                  <a:srgbClr val="FF0000"/>
                </a:solidFill>
                <a:latin typeface="Copperplate Gothic Bold" pitchFamily="34" charset="0"/>
                <a:cs typeface="Times New Roman" pitchFamily="18" charset="0"/>
              </a:rPr>
              <a:t>Miami Vice</a:t>
            </a:r>
            <a:endParaRPr lang="en-US" sz="1200">
              <a:solidFill>
                <a:srgbClr val="FF0000"/>
              </a:solidFill>
              <a:latin typeface="Copperplate Gothic Bold" pitchFamily="34" charset="0"/>
              <a:cs typeface="Times New Roman" pitchFamily="18" charset="0"/>
            </a:endParaRPr>
          </a:p>
          <a:p>
            <a:pPr algn="ctr" eaLnBrk="1" hangingPunct="1">
              <a:spcBef>
                <a:spcPct val="50000"/>
              </a:spcBef>
            </a:pPr>
            <a:r>
              <a:rPr lang="en-US" sz="800">
                <a:solidFill>
                  <a:srgbClr val="FF0000"/>
                </a:solidFill>
              </a:rPr>
              <a:t>http://6weeksystem.com/images/miamivice.jpg</a:t>
            </a:r>
          </a:p>
        </p:txBody>
      </p:sp>
      <p:pic>
        <p:nvPicPr>
          <p:cNvPr id="78855" name="Picture 7" descr="miamivice"/>
          <p:cNvPicPr>
            <a:picLocks noChangeAspect="1" noChangeArrowheads="1"/>
          </p:cNvPicPr>
          <p:nvPr/>
        </p:nvPicPr>
        <p:blipFill>
          <a:blip r:embed="rId4" cstate="print"/>
          <a:srcRect/>
          <a:stretch>
            <a:fillRect/>
          </a:stretch>
        </p:blipFill>
        <p:spPr bwMode="auto">
          <a:xfrm>
            <a:off x="5257800" y="1752600"/>
            <a:ext cx="2944813" cy="37338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8851"/>
                                        </p:tgtEl>
                                        <p:attrNameLst>
                                          <p:attrName>style.visibility</p:attrName>
                                        </p:attrNameLst>
                                      </p:cBhvr>
                                      <p:to>
                                        <p:strVal val="visible"/>
                                      </p:to>
                                    </p:set>
                                    <p:anim calcmode="lin" valueType="num">
                                      <p:cBhvr additive="base">
                                        <p:cTn id="11" dur="500" fill="hold"/>
                                        <p:tgtEl>
                                          <p:spTgt spid="78851"/>
                                        </p:tgtEl>
                                        <p:attrNameLst>
                                          <p:attrName>ppt_x</p:attrName>
                                        </p:attrNameLst>
                                      </p:cBhvr>
                                      <p:tavLst>
                                        <p:tav tm="0">
                                          <p:val>
                                            <p:strVal val="0-#ppt_w/2"/>
                                          </p:val>
                                        </p:tav>
                                        <p:tav tm="100000">
                                          <p:val>
                                            <p:strVal val="#ppt_x"/>
                                          </p:val>
                                        </p:tav>
                                      </p:tavLst>
                                    </p:anim>
                                    <p:anim calcmode="lin" valueType="num">
                                      <p:cBhvr additive="base">
                                        <p:cTn id="12" dur="500" fill="hold"/>
                                        <p:tgtEl>
                                          <p:spTgt spid="788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nton-- Sexual Relations.wav"/>
                                        </p:tgtEl>
                                      </p:cMediaNode>
                                    </p:audio>
                                  </p:subTnLst>
                                </p:cTn>
                              </p:par>
                              <p:par>
                                <p:cTn id="13" presetID="2" presetClass="entr" presetSubtype="9" fill="hold" nodeType="withEffect">
                                  <p:stCondLst>
                                    <p:cond delay="0"/>
                                  </p:stCondLst>
                                  <p:childTnLst>
                                    <p:set>
                                      <p:cBhvr>
                                        <p:cTn id="14" dur="1" fill="hold">
                                          <p:stCondLst>
                                            <p:cond delay="0"/>
                                          </p:stCondLst>
                                        </p:cTn>
                                        <p:tgtEl>
                                          <p:spTgt spid="78855"/>
                                        </p:tgtEl>
                                        <p:attrNameLst>
                                          <p:attrName>style.visibility</p:attrName>
                                        </p:attrNameLst>
                                      </p:cBhvr>
                                      <p:to>
                                        <p:strVal val="visible"/>
                                      </p:to>
                                    </p:set>
                                    <p:anim calcmode="lin" valueType="num">
                                      <p:cBhvr additive="base">
                                        <p:cTn id="15" dur="500" fill="hold"/>
                                        <p:tgtEl>
                                          <p:spTgt spid="78855"/>
                                        </p:tgtEl>
                                        <p:attrNameLst>
                                          <p:attrName>ppt_x</p:attrName>
                                        </p:attrNameLst>
                                      </p:cBhvr>
                                      <p:tavLst>
                                        <p:tav tm="0">
                                          <p:val>
                                            <p:strVal val="0-#ppt_w/2"/>
                                          </p:val>
                                        </p:tav>
                                        <p:tav tm="100000">
                                          <p:val>
                                            <p:strVal val="#ppt_x"/>
                                          </p:val>
                                        </p:tav>
                                      </p:tavLst>
                                    </p:anim>
                                    <p:anim calcmode="lin" valueType="num">
                                      <p:cBhvr additive="base">
                                        <p:cTn id="16" dur="500" fill="hold"/>
                                        <p:tgtEl>
                                          <p:spTgt spid="78855"/>
                                        </p:tgtEl>
                                        <p:attrNameLst>
                                          <p:attrName>ppt_y</p:attrName>
                                        </p:attrNameLst>
                                      </p:cBhvr>
                                      <p:tavLst>
                                        <p:tav tm="0">
                                          <p:val>
                                            <p:strVal val="0-#ppt_h/2"/>
                                          </p:val>
                                        </p:tav>
                                        <p:tav tm="100000">
                                          <p:val>
                                            <p:strVal val="#ppt_y"/>
                                          </p:val>
                                        </p:tav>
                                      </p:tavLst>
                                    </p:anim>
                                  </p:childTnLst>
                                </p:cTn>
                              </p:par>
                              <p:par>
                                <p:cTn id="17" presetID="2" presetClass="entr" presetSubtype="9" fill="hold" grpId="0" nodeType="withEffect">
                                  <p:stCondLst>
                                    <p:cond delay="0"/>
                                  </p:stCondLst>
                                  <p:childTnLst>
                                    <p:set>
                                      <p:cBhvr>
                                        <p:cTn id="18" dur="1" fill="hold">
                                          <p:stCondLst>
                                            <p:cond delay="0"/>
                                          </p:stCondLst>
                                        </p:cTn>
                                        <p:tgtEl>
                                          <p:spTgt spid="78852"/>
                                        </p:tgtEl>
                                        <p:attrNameLst>
                                          <p:attrName>style.visibility</p:attrName>
                                        </p:attrNameLst>
                                      </p:cBhvr>
                                      <p:to>
                                        <p:strVal val="visible"/>
                                      </p:to>
                                    </p:set>
                                    <p:anim calcmode="lin" valueType="num">
                                      <p:cBhvr additive="base">
                                        <p:cTn id="19" dur="500" fill="hold"/>
                                        <p:tgtEl>
                                          <p:spTgt spid="78852"/>
                                        </p:tgtEl>
                                        <p:attrNameLst>
                                          <p:attrName>ppt_x</p:attrName>
                                        </p:attrNameLst>
                                      </p:cBhvr>
                                      <p:tavLst>
                                        <p:tav tm="0">
                                          <p:val>
                                            <p:strVal val="0-#ppt_w/2"/>
                                          </p:val>
                                        </p:tav>
                                        <p:tav tm="100000">
                                          <p:val>
                                            <p:strVal val="#ppt_x"/>
                                          </p:val>
                                        </p:tav>
                                      </p:tavLst>
                                    </p:anim>
                                    <p:anim calcmode="lin" valueType="num">
                                      <p:cBhvr additive="base">
                                        <p:cTn id="20" dur="500" fill="hold"/>
                                        <p:tgtEl>
                                          <p:spTgt spid="788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autoUpdateAnimBg="0"/>
      <p:bldP spid="78852" grpId="0"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a:r>
              <a:rPr lang="en-US" sz="4000" b="1">
                <a:solidFill>
                  <a:srgbClr val="FF0000"/>
                </a:solidFill>
                <a:effectLst>
                  <a:outerShdw blurRad="38100" dist="38100" dir="2700000" algn="tl">
                    <a:srgbClr val="FFFFFF"/>
                  </a:outerShdw>
                </a:effectLst>
                <a:latin typeface="Ringbearer" pitchFamily="18" charset="0"/>
              </a:rPr>
              <a:t>Progressive Era Women</a:t>
            </a:r>
            <a:br>
              <a:rPr lang="en-US" sz="4000" b="1">
                <a:solidFill>
                  <a:srgbClr val="FF0000"/>
                </a:solidFill>
                <a:effectLst>
                  <a:outerShdw blurRad="38100" dist="38100" dir="2700000" algn="tl">
                    <a:srgbClr val="FFFFFF"/>
                  </a:outerShdw>
                </a:effectLst>
                <a:latin typeface="Ringbearer" pitchFamily="18" charset="0"/>
              </a:rPr>
            </a:br>
            <a:r>
              <a:rPr lang="en-US" sz="3200" b="1">
                <a:solidFill>
                  <a:srgbClr val="FF0000"/>
                </a:solidFill>
                <a:effectLst>
                  <a:outerShdw blurRad="38100" dist="38100" dir="2700000" algn="tl">
                    <a:srgbClr val="FFFFFF"/>
                  </a:outerShdw>
                </a:effectLst>
                <a:latin typeface="Ringbearer" pitchFamily="18" charset="0"/>
              </a:rPr>
              <a:t>Moral Conservatism</a:t>
            </a:r>
          </a:p>
        </p:txBody>
      </p:sp>
      <p:sp>
        <p:nvSpPr>
          <p:cNvPr id="79875" name="Rectangle 3"/>
          <p:cNvSpPr>
            <a:spLocks noGrp="1" noChangeArrowheads="1"/>
          </p:cNvSpPr>
          <p:nvPr>
            <p:ph type="body" idx="1"/>
          </p:nvPr>
        </p:nvSpPr>
        <p:spPr>
          <a:xfrm>
            <a:off x="3581400" y="1752600"/>
            <a:ext cx="5181600" cy="4191000"/>
          </a:xfrm>
        </p:spPr>
        <p:txBody>
          <a:bodyPr/>
          <a:lstStyle/>
          <a:p>
            <a:r>
              <a:rPr lang="en-US" b="1" u="sng">
                <a:solidFill>
                  <a:srgbClr val="FF0000"/>
                </a:solidFill>
                <a:effectLst>
                  <a:outerShdw blurRad="38100" dist="38100" dir="2700000" algn="tl">
                    <a:srgbClr val="FFFFFF"/>
                  </a:outerShdw>
                </a:effectLst>
              </a:rPr>
              <a:t>Mann Act</a:t>
            </a:r>
            <a:r>
              <a:rPr lang="en-US"/>
              <a:t>, 1910.</a:t>
            </a:r>
          </a:p>
          <a:p>
            <a:pPr lvl="1"/>
            <a:r>
              <a:rPr lang="en-US" sz="2200"/>
              <a:t>Reaction to the tales of international pimps </a:t>
            </a:r>
            <a:r>
              <a:rPr lang="en-US" sz="2200" b="1" u="sng">
                <a:solidFill>
                  <a:srgbClr val="FF0000"/>
                </a:solidFill>
                <a:effectLst>
                  <a:outerShdw blurRad="38100" dist="38100" dir="2700000" algn="tl">
                    <a:srgbClr val="FFFFFF"/>
                  </a:outerShdw>
                </a:effectLst>
              </a:rPr>
              <a:t>delivering young women to American brothel owners</a:t>
            </a:r>
            <a:r>
              <a:rPr lang="en-US" sz="2200"/>
              <a:t>.</a:t>
            </a:r>
          </a:p>
          <a:p>
            <a:pPr lvl="1"/>
            <a:r>
              <a:rPr lang="en-US" sz="2200"/>
              <a:t>Made the transportation of women </a:t>
            </a:r>
            <a:r>
              <a:rPr lang="en-US" sz="2200" b="1" u="sng">
                <a:solidFill>
                  <a:srgbClr val="FF0000"/>
                </a:solidFill>
                <a:effectLst>
                  <a:outerShdw blurRad="38100" dist="38100" dir="2700000" algn="tl">
                    <a:srgbClr val="FFFFFF"/>
                  </a:outerShdw>
                </a:effectLst>
              </a:rPr>
              <a:t>across state lines for immoral purposes</a:t>
            </a:r>
            <a:r>
              <a:rPr lang="en-US" sz="2200"/>
              <a:t> a federal crime.</a:t>
            </a:r>
          </a:p>
          <a:p>
            <a:pPr lvl="1"/>
            <a:r>
              <a:rPr lang="en-US" sz="2200"/>
              <a:t>Also allowed the government to </a:t>
            </a:r>
            <a:r>
              <a:rPr lang="en-US" sz="2200" b="1" u="sng">
                <a:solidFill>
                  <a:srgbClr val="FF0000"/>
                </a:solidFill>
                <a:effectLst>
                  <a:outerShdw blurRad="38100" dist="38100" dir="2700000" algn="tl">
                    <a:srgbClr val="FFFFFF"/>
                  </a:outerShdw>
                </a:effectLst>
              </a:rPr>
              <a:t>interfere</a:t>
            </a:r>
            <a:r>
              <a:rPr lang="en-US" sz="2200"/>
              <a:t> in the private sexual relations of consenting adults.	</a:t>
            </a:r>
          </a:p>
        </p:txBody>
      </p:sp>
      <p:sp>
        <p:nvSpPr>
          <p:cNvPr id="79876" name="Text Box 4"/>
          <p:cNvSpPr txBox="1">
            <a:spLocks noChangeArrowheads="1"/>
          </p:cNvSpPr>
          <p:nvPr/>
        </p:nvSpPr>
        <p:spPr bwMode="auto">
          <a:xfrm>
            <a:off x="228600" y="6216650"/>
            <a:ext cx="8686800" cy="641350"/>
          </a:xfrm>
          <a:prstGeom prst="rect">
            <a:avLst/>
          </a:prstGeom>
          <a:noFill/>
          <a:ln w="9525">
            <a:noFill/>
            <a:miter lim="800000"/>
            <a:headEnd/>
            <a:tailEnd/>
          </a:ln>
          <a:effectLst/>
        </p:spPr>
        <p:txBody>
          <a:bodyPr>
            <a:spAutoFit/>
          </a:bodyPr>
          <a:lstStyle/>
          <a:p>
            <a:pPr algn="ctr" eaLnBrk="1" hangingPunct="1"/>
            <a:r>
              <a:rPr lang="en-US" sz="1200">
                <a:solidFill>
                  <a:srgbClr val="FF0000"/>
                </a:solidFill>
                <a:latin typeface="Copperplate Gothic Bold" pitchFamily="34" charset="0"/>
                <a:cs typeface="Times New Roman" pitchFamily="18" charset="0"/>
              </a:rPr>
              <a:t>Jack Johnson, American Boxing Champion Wrongly Accused of Violating the Mann Act By Sending his White </a:t>
            </a:r>
            <a:r>
              <a:rPr lang="en-US" sz="1200" u="sng">
                <a:solidFill>
                  <a:srgbClr val="FF0000"/>
                </a:solidFill>
                <a:latin typeface="Copperplate Gothic Bold" pitchFamily="34" charset="0"/>
                <a:cs typeface="Times New Roman" pitchFamily="18" charset="0"/>
              </a:rPr>
              <a:t>Girlfriend</a:t>
            </a:r>
            <a:r>
              <a:rPr lang="en-US" sz="1200">
                <a:solidFill>
                  <a:srgbClr val="FF0000"/>
                </a:solidFill>
                <a:latin typeface="Copperplate Gothic Bold" pitchFamily="34" charset="0"/>
                <a:cs typeface="Times New Roman" pitchFamily="18" charset="0"/>
              </a:rPr>
              <a:t> a Train Ticket from Pittsburgh to Chicago to See Him</a:t>
            </a:r>
          </a:p>
          <a:p>
            <a:pPr algn="ctr" eaLnBrk="1" hangingPunct="1">
              <a:spcBef>
                <a:spcPct val="50000"/>
              </a:spcBef>
            </a:pPr>
            <a:r>
              <a:rPr lang="en-US" sz="800">
                <a:solidFill>
                  <a:srgbClr val="FF0000"/>
                </a:solidFill>
              </a:rPr>
              <a:t>http://www.blackathlete.net/Images/johnson415.jpg</a:t>
            </a:r>
          </a:p>
        </p:txBody>
      </p:sp>
      <p:pic>
        <p:nvPicPr>
          <p:cNvPr id="79879" name="Picture 7" descr="johnson415"/>
          <p:cNvPicPr>
            <a:picLocks noChangeAspect="1" noChangeArrowheads="1"/>
          </p:cNvPicPr>
          <p:nvPr/>
        </p:nvPicPr>
        <p:blipFill>
          <a:blip r:embed="rId4" cstate="print"/>
          <a:srcRect/>
          <a:stretch>
            <a:fillRect/>
          </a:stretch>
        </p:blipFill>
        <p:spPr bwMode="auto">
          <a:xfrm>
            <a:off x="457200" y="1752600"/>
            <a:ext cx="2976563" cy="4191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0-#ppt_w/2"/>
                                          </p:val>
                                        </p:tav>
                                        <p:tav tm="100000">
                                          <p:val>
                                            <p:strVal val="#ppt_x"/>
                                          </p:val>
                                        </p:tav>
                                      </p:tavLst>
                                    </p:anim>
                                    <p:anim calcmode="lin" valueType="num">
                                      <p:cBhvr additive="base">
                                        <p:cTn id="8" dur="500" fill="hold"/>
                                        <p:tgtEl>
                                          <p:spTgt spid="79874"/>
                                        </p:tgtEl>
                                        <p:attrNameLst>
                                          <p:attrName>ppt_y</p:attrName>
                                        </p:attrNameLst>
                                      </p:cBhvr>
                                      <p:tavLst>
                                        <p:tav tm="0">
                                          <p:val>
                                            <p:strVal val="#ppt_y"/>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9875"/>
                                        </p:tgtEl>
                                        <p:attrNameLst>
                                          <p:attrName>style.visibility</p:attrName>
                                        </p:attrNameLst>
                                      </p:cBhvr>
                                      <p:to>
                                        <p:strVal val="visible"/>
                                      </p:to>
                                    </p:set>
                                    <p:anim calcmode="lin" valueType="num">
                                      <p:cBhvr additive="base">
                                        <p:cTn id="11" dur="500" fill="hold"/>
                                        <p:tgtEl>
                                          <p:spTgt spid="79875"/>
                                        </p:tgtEl>
                                        <p:attrNameLst>
                                          <p:attrName>ppt_x</p:attrName>
                                        </p:attrNameLst>
                                      </p:cBhvr>
                                      <p:tavLst>
                                        <p:tav tm="0">
                                          <p:val>
                                            <p:strVal val="0-#ppt_w/2"/>
                                          </p:val>
                                        </p:tav>
                                        <p:tav tm="100000">
                                          <p:val>
                                            <p:strVal val="#ppt_x"/>
                                          </p:val>
                                        </p:tav>
                                      </p:tavLst>
                                    </p:anim>
                                    <p:anim calcmode="lin" valueType="num">
                                      <p:cBhvr additive="base">
                                        <p:cTn id="12" dur="500" fill="hold"/>
                                        <p:tgtEl>
                                          <p:spTgt spid="7987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Borat-- Number 4 Prostitute.wav"/>
                                        </p:tgtEl>
                                      </p:cMediaNode>
                                    </p:audio>
                                  </p:subTnLst>
                                </p:cTn>
                              </p:par>
                              <p:par>
                                <p:cTn id="13" presetID="2" presetClass="entr" presetSubtype="9" fill="hold" grpId="0" nodeType="withEffect">
                                  <p:stCondLst>
                                    <p:cond delay="0"/>
                                  </p:stCondLst>
                                  <p:childTnLst>
                                    <p:set>
                                      <p:cBhvr>
                                        <p:cTn id="14" dur="1" fill="hold">
                                          <p:stCondLst>
                                            <p:cond delay="0"/>
                                          </p:stCondLst>
                                        </p:cTn>
                                        <p:tgtEl>
                                          <p:spTgt spid="79876"/>
                                        </p:tgtEl>
                                        <p:attrNameLst>
                                          <p:attrName>style.visibility</p:attrName>
                                        </p:attrNameLst>
                                      </p:cBhvr>
                                      <p:to>
                                        <p:strVal val="visible"/>
                                      </p:to>
                                    </p:set>
                                    <p:anim calcmode="lin" valueType="num">
                                      <p:cBhvr additive="base">
                                        <p:cTn id="15" dur="500" fill="hold"/>
                                        <p:tgtEl>
                                          <p:spTgt spid="79876"/>
                                        </p:tgtEl>
                                        <p:attrNameLst>
                                          <p:attrName>ppt_x</p:attrName>
                                        </p:attrNameLst>
                                      </p:cBhvr>
                                      <p:tavLst>
                                        <p:tav tm="0">
                                          <p:val>
                                            <p:strVal val="0-#ppt_w/2"/>
                                          </p:val>
                                        </p:tav>
                                        <p:tav tm="100000">
                                          <p:val>
                                            <p:strVal val="#ppt_x"/>
                                          </p:val>
                                        </p:tav>
                                      </p:tavLst>
                                    </p:anim>
                                    <p:anim calcmode="lin" valueType="num">
                                      <p:cBhvr additive="base">
                                        <p:cTn id="16" dur="500" fill="hold"/>
                                        <p:tgtEl>
                                          <p:spTgt spid="7987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79879"/>
                                        </p:tgtEl>
                                        <p:attrNameLst>
                                          <p:attrName>style.visibility</p:attrName>
                                        </p:attrNameLst>
                                      </p:cBhvr>
                                      <p:to>
                                        <p:strVal val="visible"/>
                                      </p:to>
                                    </p:set>
                                    <p:anim calcmode="lin" valueType="num">
                                      <p:cBhvr additive="base">
                                        <p:cTn id="19" dur="500" fill="hold"/>
                                        <p:tgtEl>
                                          <p:spTgt spid="79879"/>
                                        </p:tgtEl>
                                        <p:attrNameLst>
                                          <p:attrName>ppt_x</p:attrName>
                                        </p:attrNameLst>
                                      </p:cBhvr>
                                      <p:tavLst>
                                        <p:tav tm="0">
                                          <p:val>
                                            <p:strVal val="0-#ppt_w/2"/>
                                          </p:val>
                                        </p:tav>
                                        <p:tav tm="100000">
                                          <p:val>
                                            <p:strVal val="#ppt_x"/>
                                          </p:val>
                                        </p:tav>
                                      </p:tavLst>
                                    </p:anim>
                                    <p:anim calcmode="lin" valueType="num">
                                      <p:cBhvr additive="base">
                                        <p:cTn id="20" dur="500" fill="hold"/>
                                        <p:tgtEl>
                                          <p:spTgt spid="7987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p:bldP spid="79875" grpId="0" autoUpdateAnimBg="0"/>
      <p:bldP spid="79876" grpId="0"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r>
              <a:rPr lang="en-US" smtClean="0"/>
              <a:t>US.19</a:t>
            </a:r>
          </a:p>
        </p:txBody>
      </p:sp>
      <p:sp>
        <p:nvSpPr>
          <p:cNvPr id="159747" name="Rectangle 3"/>
          <p:cNvSpPr>
            <a:spLocks noGrp="1" noChangeArrowheads="1"/>
          </p:cNvSpPr>
          <p:nvPr>
            <p:ph sz="quarter" idx="1"/>
          </p:nvPr>
        </p:nvSpPr>
        <p:spPr/>
        <p:txBody>
          <a:bodyPr/>
          <a:lstStyle/>
          <a:p>
            <a:pPr eaLnBrk="1" hangingPunct="1"/>
            <a:r>
              <a:rPr lang="en-US" smtClean="0"/>
              <a:t>Analyze the significant progressive achievements during the administration of Theodore Roosevelt including the Square Deal, “trust-busting,” the passage of the Pure Food and Drug Act, the Meat Inspection Act, and support for conservation.</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381000"/>
            <a:ext cx="6477000" cy="1828800"/>
          </a:xfrm>
        </p:spPr>
        <p:txBody>
          <a:bodyPr>
            <a:normAutofit fontScale="90000"/>
          </a:bodyPr>
          <a:lstStyle/>
          <a:p>
            <a:r>
              <a:rPr lang="en-US" sz="5400" b="1" dirty="0" smtClean="0">
                <a:solidFill>
                  <a:schemeClr val="accent2">
                    <a:lumMod val="75000"/>
                  </a:schemeClr>
                </a:solidFill>
              </a:rPr>
              <a:t>Theodore Roosevelt’s </a:t>
            </a:r>
            <a:br>
              <a:rPr lang="en-US" sz="5400" b="1" dirty="0" smtClean="0">
                <a:solidFill>
                  <a:schemeClr val="accent2">
                    <a:lumMod val="75000"/>
                  </a:schemeClr>
                </a:solidFill>
              </a:rPr>
            </a:br>
            <a:r>
              <a:rPr lang="en-US" sz="5400" b="1" dirty="0" smtClean="0">
                <a:solidFill>
                  <a:schemeClr val="accent2">
                    <a:lumMod val="75000"/>
                  </a:schemeClr>
                </a:solidFill>
              </a:rPr>
              <a:t>Square Deal </a:t>
            </a:r>
            <a:endParaRPr lang="en-US" sz="5400" b="1" dirty="0">
              <a:solidFill>
                <a:schemeClr val="accent2">
                  <a:lumMod val="75000"/>
                </a:schemeClr>
              </a:solidFill>
            </a:endParaRPr>
          </a:p>
        </p:txBody>
      </p:sp>
      <p:sp>
        <p:nvSpPr>
          <p:cNvPr id="3" name="Subtitle 2"/>
          <p:cNvSpPr>
            <a:spLocks noGrp="1"/>
          </p:cNvSpPr>
          <p:nvPr>
            <p:ph type="subTitle" idx="1"/>
          </p:nvPr>
        </p:nvSpPr>
        <p:spPr>
          <a:xfrm>
            <a:off x="914400" y="5105400"/>
            <a:ext cx="7406640" cy="1752600"/>
          </a:xfrm>
        </p:spPr>
        <p:txBody>
          <a:bodyPr>
            <a:noAutofit/>
          </a:bodyPr>
          <a:lstStyle/>
          <a:p>
            <a:endParaRPr lang="en-US" sz="2800" b="1" dirty="0"/>
          </a:p>
        </p:txBody>
      </p:sp>
      <p:pic>
        <p:nvPicPr>
          <p:cNvPr id="5" name="Picture 2" descr="http://civilianmilitaryintelligencegroup.com/wp-content/uploads/2010/09/Theodore_Roosevelt-newtry.jpg"/>
          <p:cNvPicPr>
            <a:picLocks noChangeAspect="1" noChangeArrowheads="1"/>
          </p:cNvPicPr>
          <p:nvPr/>
        </p:nvPicPr>
        <p:blipFill>
          <a:blip r:embed="rId2" cstate="print"/>
          <a:srcRect/>
          <a:stretch>
            <a:fillRect/>
          </a:stretch>
        </p:blipFill>
        <p:spPr bwMode="auto">
          <a:xfrm>
            <a:off x="1447800" y="2362200"/>
            <a:ext cx="2779845" cy="4114800"/>
          </a:xfrm>
          <a:prstGeom prst="rect">
            <a:avLst/>
          </a:prstGeom>
          <a:noFill/>
        </p:spPr>
      </p:pic>
      <p:pic>
        <p:nvPicPr>
          <p:cNvPr id="6" name="Picture 2" descr="http://www.americaslibrary.gov/assets/jb/progress/jb_progress_monopoly_3_m.jpg"/>
          <p:cNvPicPr>
            <a:picLocks noChangeAspect="1" noChangeArrowheads="1"/>
          </p:cNvPicPr>
          <p:nvPr/>
        </p:nvPicPr>
        <p:blipFill>
          <a:blip r:embed="rId3" cstate="print"/>
          <a:srcRect/>
          <a:stretch>
            <a:fillRect/>
          </a:stretch>
        </p:blipFill>
        <p:spPr bwMode="auto">
          <a:xfrm>
            <a:off x="4876800" y="2438400"/>
            <a:ext cx="4038600" cy="4038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i="1" u="sng" dirty="0" smtClean="0">
                <a:solidFill>
                  <a:schemeClr val="accent2">
                    <a:lumMod val="75000"/>
                  </a:schemeClr>
                </a:solidFill>
              </a:rPr>
              <a:t>Theodore “Teddy” Roosevelt</a:t>
            </a:r>
            <a:endParaRPr lang="en-US" sz="4400" b="1" i="1" u="sng" dirty="0">
              <a:solidFill>
                <a:schemeClr val="accent2">
                  <a:lumMod val="75000"/>
                </a:schemeClr>
              </a:solidFill>
            </a:endParaRPr>
          </a:p>
        </p:txBody>
      </p:sp>
      <p:sp>
        <p:nvSpPr>
          <p:cNvPr id="3" name="Content Placeholder 2"/>
          <p:cNvSpPr>
            <a:spLocks noGrp="1"/>
          </p:cNvSpPr>
          <p:nvPr>
            <p:ph sz="half" idx="1"/>
          </p:nvPr>
        </p:nvSpPr>
        <p:spPr>
          <a:xfrm>
            <a:off x="990600" y="1524000"/>
            <a:ext cx="4102608" cy="5181600"/>
          </a:xfrm>
        </p:spPr>
        <p:txBody>
          <a:bodyPr>
            <a:normAutofit fontScale="85000" lnSpcReduction="20000"/>
          </a:bodyPr>
          <a:lstStyle/>
          <a:p>
            <a:r>
              <a:rPr lang="en-US" sz="2800" b="1" dirty="0" smtClean="0"/>
              <a:t>Progressive Reformer</a:t>
            </a:r>
          </a:p>
          <a:p>
            <a:r>
              <a:rPr lang="en-US" sz="2800" b="1" dirty="0" smtClean="0"/>
              <a:t>Governor of NY in 1898</a:t>
            </a:r>
          </a:p>
          <a:p>
            <a:r>
              <a:rPr lang="en-US" sz="2800" b="1" dirty="0" smtClean="0"/>
              <a:t>Party bosses wanted him out, so they had him elected to the vice-presidency.</a:t>
            </a:r>
          </a:p>
          <a:p>
            <a:endParaRPr lang="en-US" sz="2800" b="1" dirty="0" smtClean="0"/>
          </a:p>
          <a:p>
            <a:r>
              <a:rPr lang="en-US" b="1" dirty="0" smtClean="0"/>
              <a:t>William McKinley was the President</a:t>
            </a:r>
            <a:endParaRPr lang="en-US" sz="2800" b="1" dirty="0" smtClean="0"/>
          </a:p>
          <a:p>
            <a:endParaRPr lang="en-US" sz="2800" b="1" dirty="0" smtClean="0"/>
          </a:p>
          <a:p>
            <a:r>
              <a:rPr lang="en-US" sz="2800" b="1" dirty="0" smtClean="0"/>
              <a:t>At the time, the VP had very little power, so there was not much Roosevelt could do to reform corrupt business</a:t>
            </a:r>
            <a:endParaRPr lang="en-US" sz="2800" b="1" dirty="0"/>
          </a:p>
        </p:txBody>
      </p:sp>
      <p:sp>
        <p:nvSpPr>
          <p:cNvPr id="6" name="Content Placeholder 5"/>
          <p:cNvSpPr>
            <a:spLocks noGrp="1"/>
          </p:cNvSpPr>
          <p:nvPr>
            <p:ph sz="half" idx="2"/>
          </p:nvPr>
        </p:nvSpPr>
        <p:spPr/>
        <p:txBody>
          <a:bodyPr>
            <a:normAutofit fontScale="85000" lnSpcReduction="20000"/>
          </a:bodyPr>
          <a:lstStyle/>
          <a:p>
            <a:endParaRPr lang="en-US"/>
          </a:p>
        </p:txBody>
      </p:sp>
      <p:pic>
        <p:nvPicPr>
          <p:cNvPr id="11268" name="Picture 4" descr="http://reason.com/assets/mc/mwelch/2010_02/Teddy-Roosevelt-Memorial--33294.jpg"/>
          <p:cNvPicPr>
            <a:picLocks noChangeAspect="1" noChangeArrowheads="1"/>
          </p:cNvPicPr>
          <p:nvPr/>
        </p:nvPicPr>
        <p:blipFill>
          <a:blip r:embed="rId2" cstate="print"/>
          <a:srcRect/>
          <a:stretch>
            <a:fillRect/>
          </a:stretch>
        </p:blipFill>
        <p:spPr bwMode="auto">
          <a:xfrm>
            <a:off x="5181600" y="1676400"/>
            <a:ext cx="3619500" cy="4991101"/>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381000"/>
          </a:xfrm>
        </p:spPr>
        <p:txBody>
          <a:bodyPr/>
          <a:lstStyle/>
          <a:p>
            <a:r>
              <a:rPr lang="en-US" sz="4000"/>
              <a:t>Teddy Roosevelt</a:t>
            </a:r>
          </a:p>
        </p:txBody>
      </p:sp>
      <p:sp>
        <p:nvSpPr>
          <p:cNvPr id="16393" name="Rectangle 9"/>
          <p:cNvSpPr>
            <a:spLocks noGrp="1" noChangeArrowheads="1"/>
          </p:cNvSpPr>
          <p:nvPr>
            <p:ph type="body" sz="half" idx="2"/>
          </p:nvPr>
        </p:nvSpPr>
        <p:spPr>
          <a:xfrm>
            <a:off x="4114800" y="457200"/>
            <a:ext cx="5181600" cy="6248400"/>
          </a:xfrm>
        </p:spPr>
        <p:txBody>
          <a:bodyPr/>
          <a:lstStyle/>
          <a:p>
            <a:r>
              <a:rPr lang="en-US" sz="2800">
                <a:solidFill>
                  <a:srgbClr val="66FFFF"/>
                </a:solidFill>
              </a:rPr>
              <a:t>Early Career</a:t>
            </a:r>
          </a:p>
          <a:p>
            <a:pPr lvl="1"/>
            <a:r>
              <a:rPr lang="en-US"/>
              <a:t>Roosevelt was determined to end corruption and protect the public interest.</a:t>
            </a:r>
          </a:p>
          <a:p>
            <a:pPr lvl="1"/>
            <a:r>
              <a:rPr lang="en-US"/>
              <a:t>By 26, he was serving in the NYS legislature.</a:t>
            </a:r>
          </a:p>
          <a:p>
            <a:pPr lvl="1"/>
            <a:r>
              <a:rPr lang="en-US"/>
              <a:t>Served on the Civil Service Commission.</a:t>
            </a:r>
          </a:p>
          <a:p>
            <a:pPr lvl="1"/>
            <a:r>
              <a:rPr lang="en-US"/>
              <a:t>Head of the NYPD and assistant secretary of the navy.</a:t>
            </a:r>
          </a:p>
          <a:p>
            <a:pPr lvl="1"/>
            <a:r>
              <a:rPr lang="en-US"/>
              <a:t>He was a war hero in the Spanish-American War.</a:t>
            </a:r>
          </a:p>
          <a:p>
            <a:pPr lvl="1"/>
            <a:endParaRPr lang="en-US"/>
          </a:p>
        </p:txBody>
      </p:sp>
      <p:pic>
        <p:nvPicPr>
          <p:cNvPr id="16395" name="Picture 11" descr="rough riders"/>
          <p:cNvPicPr>
            <a:picLocks noGrp="1" noChangeAspect="1" noChangeArrowheads="1"/>
          </p:cNvPicPr>
          <p:nvPr>
            <p:ph sz="half" idx="1"/>
          </p:nvPr>
        </p:nvPicPr>
        <p:blipFill>
          <a:blip r:embed="rId6" cstate="print">
            <a:lum bright="12000"/>
          </a:blip>
          <a:srcRect/>
          <a:stretch>
            <a:fillRect/>
          </a:stretch>
        </p:blipFill>
        <p:spPr>
          <a:xfrm>
            <a:off x="76200" y="762000"/>
            <a:ext cx="4062413" cy="5638800"/>
          </a:xfrm>
          <a:noFill/>
          <a:ln/>
        </p:spPr>
      </p:pic>
      <p:pic>
        <p:nvPicPr>
          <p:cNvPr id="16391" name="Picture 7"/>
          <p:cNvPicPr>
            <a:picLocks noGrp="1" noChangeAspect="1" noChangeArrowheads="1"/>
          </p:cNvPicPr>
          <p:nvPr>
            <p:ph sz="half" idx="4294967295"/>
          </p:nvPr>
        </p:nvPicPr>
        <p:blipFill>
          <a:blip r:embed="rId7" cstate="print"/>
          <a:srcRect/>
          <a:stretch>
            <a:fillRect/>
          </a:stretch>
        </p:blipFill>
        <p:spPr>
          <a:xfrm>
            <a:off x="2286000" y="1219200"/>
            <a:ext cx="2806700" cy="2895600"/>
          </a:xfrm>
          <a:noFill/>
          <a:ln/>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300" fill="hold"/>
                                        <p:tgtEl>
                                          <p:spTgt spid="16395"/>
                                        </p:tgtEl>
                                        <p:attrNameLst>
                                          <p:attrName>style.color</p:attrName>
                                        </p:attrNameLst>
                                      </p:cBhvr>
                                      <p:to>
                                        <a:schemeClr val="accent2"/>
                                      </p:to>
                                    </p:animClr>
                                    <p:animClr clrSpc="rgb" dir="cw">
                                      <p:cBhvr>
                                        <p:cTn id="7" dur="300" fill="hold"/>
                                        <p:tgtEl>
                                          <p:spTgt spid="16395"/>
                                        </p:tgtEl>
                                        <p:attrNameLst>
                                          <p:attrName>fillcolor</p:attrName>
                                        </p:attrNameLst>
                                      </p:cBhvr>
                                      <p:to>
                                        <a:schemeClr val="accent2"/>
                                      </p:to>
                                    </p:animClr>
                                    <p:set>
                                      <p:cBhvr>
                                        <p:cTn id="8" dur="300" fill="hold"/>
                                        <p:tgtEl>
                                          <p:spTgt spid="16395"/>
                                        </p:tgtEl>
                                        <p:attrNameLst>
                                          <p:attrName>fill.type</p:attrName>
                                        </p:attrNameLst>
                                      </p:cBhvr>
                                      <p:to>
                                        <p:strVal val="solid"/>
                                      </p:to>
                                    </p:set>
                                    <p:set>
                                      <p:cBhvr>
                                        <p:cTn id="9" dur="300" fill="hold"/>
                                        <p:tgtEl>
                                          <p:spTgt spid="16395"/>
                                        </p:tgtEl>
                                        <p:attrNameLst>
                                          <p:attrName>fill.on</p:attrName>
                                        </p:attrNameLst>
                                      </p:cBhvr>
                                      <p:to>
                                        <p:strVal val="true"/>
                                      </p:to>
                                    </p:set>
                                    <p:animRot by="120000">
                                      <p:cBhvr>
                                        <p:cTn id="10" dur="300" fill="hold">
                                          <p:stCondLst>
                                            <p:cond delay="0"/>
                                          </p:stCondLst>
                                        </p:cTn>
                                        <p:tgtEl>
                                          <p:spTgt spid="16395"/>
                                        </p:tgtEl>
                                        <p:attrNameLst>
                                          <p:attrName>r</p:attrName>
                                        </p:attrNameLst>
                                      </p:cBhvr>
                                    </p:animRot>
                                    <p:animRot by="-240000">
                                      <p:cBhvr>
                                        <p:cTn id="11" dur="600" fill="hold">
                                          <p:stCondLst>
                                            <p:cond delay="600"/>
                                          </p:stCondLst>
                                        </p:cTn>
                                        <p:tgtEl>
                                          <p:spTgt spid="16395"/>
                                        </p:tgtEl>
                                        <p:attrNameLst>
                                          <p:attrName>r</p:attrName>
                                        </p:attrNameLst>
                                      </p:cBhvr>
                                    </p:animRot>
                                    <p:animRot by="240000">
                                      <p:cBhvr>
                                        <p:cTn id="12" dur="600" fill="hold">
                                          <p:stCondLst>
                                            <p:cond delay="1200"/>
                                          </p:stCondLst>
                                        </p:cTn>
                                        <p:tgtEl>
                                          <p:spTgt spid="16395"/>
                                        </p:tgtEl>
                                        <p:attrNameLst>
                                          <p:attrName>r</p:attrName>
                                        </p:attrNameLst>
                                      </p:cBhvr>
                                    </p:animRot>
                                    <p:animRot by="-240000">
                                      <p:cBhvr>
                                        <p:cTn id="13" dur="600" fill="hold">
                                          <p:stCondLst>
                                            <p:cond delay="1800"/>
                                          </p:stCondLst>
                                        </p:cTn>
                                        <p:tgtEl>
                                          <p:spTgt spid="16395"/>
                                        </p:tgtEl>
                                        <p:attrNameLst>
                                          <p:attrName>r</p:attrName>
                                        </p:attrNameLst>
                                      </p:cBhvr>
                                    </p:animRot>
                                    <p:animRot by="120000">
                                      <p:cBhvr>
                                        <p:cTn id="14" dur="600" fill="hold">
                                          <p:stCondLst>
                                            <p:cond delay="2400"/>
                                          </p:stCondLst>
                                        </p:cTn>
                                        <p:tgtEl>
                                          <p:spTgt spid="16395"/>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bugle.wav"/>
                                        </p:tgtEl>
                                      </p:cMediaNode>
                                    </p:audio>
                                  </p:sub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6393">
                                            <p:txEl>
                                              <p:pRg st="1" end="1"/>
                                            </p:txEl>
                                          </p:spTgt>
                                        </p:tgtEl>
                                        <p:attrNameLst>
                                          <p:attrName>style.visibility</p:attrName>
                                        </p:attrNameLst>
                                      </p:cBhvr>
                                      <p:to>
                                        <p:strVal val="visible"/>
                                      </p:to>
                                    </p:set>
                                    <p:anim calcmode="discrete" valueType="clr">
                                      <p:cBhvr override="childStyle">
                                        <p:cTn id="19" dur="80"/>
                                        <p:tgtEl>
                                          <p:spTgt spid="1639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639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6393">
                                            <p:txEl>
                                              <p:pRg st="1" end="1"/>
                                            </p:txEl>
                                          </p:spTgt>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6393">
                                            <p:txEl>
                                              <p:pRg st="2" end="2"/>
                                            </p:txEl>
                                          </p:spTgt>
                                        </p:tgtEl>
                                        <p:attrNameLst>
                                          <p:attrName>style.visibility</p:attrName>
                                        </p:attrNameLst>
                                      </p:cBhvr>
                                      <p:to>
                                        <p:strVal val="visible"/>
                                      </p:to>
                                    </p:set>
                                    <p:anim calcmode="discrete" valueType="clr">
                                      <p:cBhvr override="childStyle">
                                        <p:cTn id="26" dur="80"/>
                                        <p:tgtEl>
                                          <p:spTgt spid="1639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6393">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6393">
                                            <p:txEl>
                                              <p:pRg st="2" end="2"/>
                                            </p:txEl>
                                          </p:spTgt>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6393">
                                            <p:txEl>
                                              <p:pRg st="3" end="3"/>
                                            </p:txEl>
                                          </p:spTgt>
                                        </p:tgtEl>
                                        <p:attrNameLst>
                                          <p:attrName>style.visibility</p:attrName>
                                        </p:attrNameLst>
                                      </p:cBhvr>
                                      <p:to>
                                        <p:strVal val="visible"/>
                                      </p:to>
                                    </p:set>
                                    <p:anim calcmode="discrete" valueType="clr">
                                      <p:cBhvr override="childStyle">
                                        <p:cTn id="33" dur="80"/>
                                        <p:tgtEl>
                                          <p:spTgt spid="1639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6393">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6393">
                                            <p:txEl>
                                              <p:pRg st="3" end="3"/>
                                            </p:txEl>
                                          </p:spTgt>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6393">
                                            <p:txEl>
                                              <p:pRg st="4" end="4"/>
                                            </p:txEl>
                                          </p:spTgt>
                                        </p:tgtEl>
                                        <p:attrNameLst>
                                          <p:attrName>style.visibility</p:attrName>
                                        </p:attrNameLst>
                                      </p:cBhvr>
                                      <p:to>
                                        <p:strVal val="visible"/>
                                      </p:to>
                                    </p:set>
                                    <p:anim calcmode="discrete" valueType="clr">
                                      <p:cBhvr override="childStyle">
                                        <p:cTn id="40" dur="80"/>
                                        <p:tgtEl>
                                          <p:spTgt spid="1639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6393">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6393">
                                            <p:txEl>
                                              <p:pRg st="4" end="4"/>
                                            </p:txEl>
                                          </p:spTgt>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6393">
                                            <p:txEl>
                                              <p:pRg st="5" end="5"/>
                                            </p:txEl>
                                          </p:spTgt>
                                        </p:tgtEl>
                                        <p:attrNameLst>
                                          <p:attrName>style.visibility</p:attrName>
                                        </p:attrNameLst>
                                      </p:cBhvr>
                                      <p:to>
                                        <p:strVal val="visible"/>
                                      </p:to>
                                    </p:set>
                                    <p:anim calcmode="discrete" valueType="clr">
                                      <p:cBhvr override="childStyle">
                                        <p:cTn id="47" dur="80"/>
                                        <p:tgtEl>
                                          <p:spTgt spid="1639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6393">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6393">
                                            <p:txEl>
                                              <p:pRg st="5" end="5"/>
                                            </p:txEl>
                                          </p:spTgt>
                                        </p:tgtEl>
                                        <p:attrNameLst>
                                          <p:attrName>fill.type</p:attrName>
                                        </p:attrNameLst>
                                      </p:cBhvr>
                                      <p:to>
                                        <p:strVal val="solid"/>
                                      </p:to>
                                    </p:set>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childTnLst>
                          </p:cTn>
                        </p:par>
                      </p:childTnLst>
                    </p:cTn>
                  </p:par>
                  <p:par>
                    <p:cTn id="50" fill="hold">
                      <p:stCondLst>
                        <p:cond delay="indefinite"/>
                      </p:stCondLst>
                      <p:childTnLst>
                        <p:par>
                          <p:cTn id="51" fill="hold">
                            <p:stCondLst>
                              <p:cond delay="0"/>
                            </p:stCondLst>
                            <p:childTnLst>
                              <p:par>
                                <p:cTn id="52" presetID="35" presetClass="entr" presetSubtype="0" fill="hold" nodeType="clickEffect">
                                  <p:stCondLst>
                                    <p:cond delay="0"/>
                                  </p:stCondLst>
                                  <p:childTnLst>
                                    <p:set>
                                      <p:cBhvr>
                                        <p:cTn id="53" dur="1" fill="hold">
                                          <p:stCondLst>
                                            <p:cond delay="0"/>
                                          </p:stCondLst>
                                        </p:cTn>
                                        <p:tgtEl>
                                          <p:spTgt spid="16391"/>
                                        </p:tgtEl>
                                        <p:attrNameLst>
                                          <p:attrName>style.visibility</p:attrName>
                                        </p:attrNameLst>
                                      </p:cBhvr>
                                      <p:to>
                                        <p:strVal val="visible"/>
                                      </p:to>
                                    </p:set>
                                    <p:animEffect transition="in" filter="fade">
                                      <p:cBhvr>
                                        <p:cTn id="54" dur="5000"/>
                                        <p:tgtEl>
                                          <p:spTgt spid="16391"/>
                                        </p:tgtEl>
                                      </p:cBhvr>
                                    </p:animEffect>
                                    <p:anim calcmode="lin" valueType="num">
                                      <p:cBhvr>
                                        <p:cTn id="55" dur="5000" fill="hold"/>
                                        <p:tgtEl>
                                          <p:spTgt spid="16391"/>
                                        </p:tgtEl>
                                        <p:attrNameLst>
                                          <p:attrName>style.rotation</p:attrName>
                                        </p:attrNameLst>
                                      </p:cBhvr>
                                      <p:tavLst>
                                        <p:tav tm="0">
                                          <p:val>
                                            <p:fltVal val="720"/>
                                          </p:val>
                                        </p:tav>
                                        <p:tav tm="100000">
                                          <p:val>
                                            <p:fltVal val="0"/>
                                          </p:val>
                                        </p:tav>
                                      </p:tavLst>
                                    </p:anim>
                                    <p:anim calcmode="lin" valueType="num">
                                      <p:cBhvr>
                                        <p:cTn id="56" dur="5000" fill="hold"/>
                                        <p:tgtEl>
                                          <p:spTgt spid="16391"/>
                                        </p:tgtEl>
                                        <p:attrNameLst>
                                          <p:attrName>ppt_h</p:attrName>
                                        </p:attrNameLst>
                                      </p:cBhvr>
                                      <p:tavLst>
                                        <p:tav tm="0">
                                          <p:val>
                                            <p:fltVal val="0"/>
                                          </p:val>
                                        </p:tav>
                                        <p:tav tm="100000">
                                          <p:val>
                                            <p:strVal val="#ppt_h"/>
                                          </p:val>
                                        </p:tav>
                                      </p:tavLst>
                                    </p:anim>
                                    <p:anim calcmode="lin" valueType="num">
                                      <p:cBhvr>
                                        <p:cTn id="57" dur="5000" fill="hold"/>
                                        <p:tgtEl>
                                          <p:spTgt spid="16391"/>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2"/>
                                            </p:cond>
                                          </p:stCondLst>
                                          <p:endCondLst>
                                            <p:cond evt="onStopAudio" delay="0">
                                              <p:tgtEl>
                                                <p:sldTgt/>
                                              </p:tgtEl>
                                            </p:cond>
                                          </p:endCondLst>
                                        </p:cTn>
                                        <p:tgtEl>
                                          <p:sndTgt r:embed="rId5" name="bionicfx.wav"/>
                                        </p:tgtEl>
                                      </p:cMediaNode>
                                    </p:audio>
                                  </p:subTnLst>
                                </p:cTn>
                              </p:par>
                            </p:childTnLst>
                          </p:cTn>
                        </p:par>
                        <p:par>
                          <p:cTn id="58" fill="hold">
                            <p:stCondLst>
                              <p:cond delay="5000"/>
                            </p:stCondLst>
                            <p:childTnLst>
                              <p:par>
                                <p:cTn id="59" presetID="50" presetClass="exit" presetSubtype="0" accel="100000" fill="hold" nodeType="afterEffect">
                                  <p:stCondLst>
                                    <p:cond delay="0"/>
                                  </p:stCondLst>
                                  <p:childTnLst>
                                    <p:anim calcmode="lin" valueType="num">
                                      <p:cBhvr>
                                        <p:cTn id="60" dur="3000"/>
                                        <p:tgtEl>
                                          <p:spTgt spid="16391"/>
                                        </p:tgtEl>
                                        <p:attrNameLst>
                                          <p:attrName>ppt_w</p:attrName>
                                        </p:attrNameLst>
                                      </p:cBhvr>
                                      <p:tavLst>
                                        <p:tav tm="0">
                                          <p:val>
                                            <p:strVal val="ppt_w"/>
                                          </p:val>
                                        </p:tav>
                                        <p:tav tm="100000">
                                          <p:val>
                                            <p:strVal val="ppt_w+.3"/>
                                          </p:val>
                                        </p:tav>
                                      </p:tavLst>
                                    </p:anim>
                                    <p:anim calcmode="lin" valueType="num">
                                      <p:cBhvr>
                                        <p:cTn id="61" dur="3000"/>
                                        <p:tgtEl>
                                          <p:spTgt spid="16391"/>
                                        </p:tgtEl>
                                        <p:attrNameLst>
                                          <p:attrName>ppt_h</p:attrName>
                                        </p:attrNameLst>
                                      </p:cBhvr>
                                      <p:tavLst>
                                        <p:tav tm="0">
                                          <p:val>
                                            <p:strVal val="ppt_h"/>
                                          </p:val>
                                        </p:tav>
                                        <p:tav tm="100000">
                                          <p:val>
                                            <p:strVal val="ppt_h"/>
                                          </p:val>
                                        </p:tav>
                                      </p:tavLst>
                                    </p:anim>
                                    <p:animEffect transition="out" filter="fade">
                                      <p:cBhvr>
                                        <p:cTn id="62" dur="3000"/>
                                        <p:tgtEl>
                                          <p:spTgt spid="16391"/>
                                        </p:tgtEl>
                                      </p:cBhvr>
                                    </p:animEffect>
                                    <p:set>
                                      <p:cBhvr>
                                        <p:cTn id="63" dur="1" fill="hold">
                                          <p:stCondLst>
                                            <p:cond delay="2999"/>
                                          </p:stCondLst>
                                        </p:cTn>
                                        <p:tgtEl>
                                          <p:spTgt spid="16391"/>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bionicf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457200"/>
          </a:xfrm>
        </p:spPr>
        <p:txBody>
          <a:bodyPr/>
          <a:lstStyle/>
          <a:p>
            <a:r>
              <a:rPr lang="en-US" sz="4000"/>
              <a:t>Teddy Roosevelt</a:t>
            </a:r>
          </a:p>
        </p:txBody>
      </p:sp>
      <p:sp>
        <p:nvSpPr>
          <p:cNvPr id="34820" name="Rectangle 4"/>
          <p:cNvSpPr>
            <a:spLocks noGrp="1" noChangeArrowheads="1"/>
          </p:cNvSpPr>
          <p:nvPr>
            <p:ph type="body" sz="half" idx="2"/>
          </p:nvPr>
        </p:nvSpPr>
        <p:spPr>
          <a:xfrm>
            <a:off x="3962400" y="609600"/>
            <a:ext cx="5181600" cy="6248400"/>
          </a:xfrm>
        </p:spPr>
        <p:txBody>
          <a:bodyPr/>
          <a:lstStyle/>
          <a:p>
            <a:r>
              <a:rPr lang="en-US" sz="2800">
                <a:solidFill>
                  <a:srgbClr val="66FFFF"/>
                </a:solidFill>
              </a:rPr>
              <a:t>Progressive Governor</a:t>
            </a:r>
          </a:p>
          <a:p>
            <a:pPr lvl="1"/>
            <a:r>
              <a:rPr lang="en-US" sz="2400"/>
              <a:t>Progressive governor of New York.</a:t>
            </a:r>
          </a:p>
          <a:p>
            <a:pPr lvl="1"/>
            <a:r>
              <a:rPr lang="en-US" sz="2400"/>
              <a:t>Reformed New York government and tried to end corruption.</a:t>
            </a:r>
          </a:p>
          <a:p>
            <a:pPr lvl="1"/>
            <a:r>
              <a:rPr lang="en-US" sz="2400"/>
              <a:t>He was nominated to run as Vice President with William McKinley.</a:t>
            </a:r>
          </a:p>
          <a:p>
            <a:pPr lvl="1"/>
            <a:r>
              <a:rPr lang="en-US" sz="2400"/>
              <a:t>In September 1901, an assassin shot President McKinley.  At age 42 Roosevelt became the youngest President.</a:t>
            </a:r>
          </a:p>
          <a:p>
            <a:pPr lvl="1"/>
            <a:endParaRPr lang="en-US" sz="2400"/>
          </a:p>
        </p:txBody>
      </p:sp>
      <p:pic>
        <p:nvPicPr>
          <p:cNvPr id="34825" name="Picture 9" descr="3a50046r"/>
          <p:cNvPicPr>
            <a:picLocks noGrp="1" noChangeAspect="1" noChangeArrowheads="1"/>
          </p:cNvPicPr>
          <p:nvPr>
            <p:ph sz="half" idx="1"/>
          </p:nvPr>
        </p:nvPicPr>
        <p:blipFill>
          <a:blip r:embed="rId4" cstate="print"/>
          <a:srcRect/>
          <a:stretch>
            <a:fillRect/>
          </a:stretch>
        </p:blipFill>
        <p:spPr>
          <a:xfrm>
            <a:off x="204788" y="1219200"/>
            <a:ext cx="3986212" cy="4495800"/>
          </a:xfrm>
          <a:noFill/>
          <a:ln/>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4825"/>
                                        </p:tgtEl>
                                        <p:attrNameLst>
                                          <p:attrName>style.visibility</p:attrName>
                                        </p:attrNameLst>
                                      </p:cBhvr>
                                      <p:to>
                                        <p:strVal val="visible"/>
                                      </p:to>
                                    </p:set>
                                    <p:anim calcmode="lin" valueType="num">
                                      <p:cBhvr>
                                        <p:cTn id="7" dur="3000" fill="hold"/>
                                        <p:tgtEl>
                                          <p:spTgt spid="34825"/>
                                        </p:tgtEl>
                                        <p:attrNameLst>
                                          <p:attrName>ppt_w</p:attrName>
                                        </p:attrNameLst>
                                      </p:cBhvr>
                                      <p:tavLst>
                                        <p:tav tm="0">
                                          <p:val>
                                            <p:strVal val="#ppt_w+.3"/>
                                          </p:val>
                                        </p:tav>
                                        <p:tav tm="100000">
                                          <p:val>
                                            <p:strVal val="#ppt_w"/>
                                          </p:val>
                                        </p:tav>
                                      </p:tavLst>
                                    </p:anim>
                                    <p:anim calcmode="lin" valueType="num">
                                      <p:cBhvr>
                                        <p:cTn id="8" dur="3000" fill="hold"/>
                                        <p:tgtEl>
                                          <p:spTgt spid="34825"/>
                                        </p:tgtEl>
                                        <p:attrNameLst>
                                          <p:attrName>ppt_h</p:attrName>
                                        </p:attrNameLst>
                                      </p:cBhvr>
                                      <p:tavLst>
                                        <p:tav tm="0">
                                          <p:val>
                                            <p:strVal val="#ppt_h"/>
                                          </p:val>
                                        </p:tav>
                                        <p:tav tm="100000">
                                          <p:val>
                                            <p:strVal val="#ppt_h"/>
                                          </p:val>
                                        </p:tav>
                                      </p:tavLst>
                                    </p:anim>
                                    <p:animEffect transition="in" filter="fade">
                                      <p:cBhvr>
                                        <p:cTn id="9" dur="3000"/>
                                        <p:tgtEl>
                                          <p:spTgt spid="3482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4820">
                                            <p:txEl>
                                              <p:pRg st="1" end="1"/>
                                            </p:txEl>
                                          </p:spTgt>
                                        </p:tgtEl>
                                        <p:attrNameLst>
                                          <p:attrName>style.visibility</p:attrName>
                                        </p:attrNameLst>
                                      </p:cBhvr>
                                      <p:to>
                                        <p:strVal val="visible"/>
                                      </p:to>
                                    </p:set>
                                    <p:anim calcmode="discrete" valueType="clr">
                                      <p:cBhvr override="childStyle">
                                        <p:cTn id="14" dur="80"/>
                                        <p:tgtEl>
                                          <p:spTgt spid="348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48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4820">
                                            <p:txEl>
                                              <p:pRg st="1" end="1"/>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4820">
                                            <p:txEl>
                                              <p:pRg st="2" end="2"/>
                                            </p:txEl>
                                          </p:spTgt>
                                        </p:tgtEl>
                                        <p:attrNameLst>
                                          <p:attrName>style.visibility</p:attrName>
                                        </p:attrNameLst>
                                      </p:cBhvr>
                                      <p:to>
                                        <p:strVal val="visible"/>
                                      </p:to>
                                    </p:set>
                                    <p:anim calcmode="discrete" valueType="clr">
                                      <p:cBhvr override="childStyle">
                                        <p:cTn id="21" dur="80"/>
                                        <p:tgtEl>
                                          <p:spTgt spid="3482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4820">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4820">
                                            <p:txEl>
                                              <p:pRg st="2" end="2"/>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4820">
                                            <p:txEl>
                                              <p:pRg st="3" end="3"/>
                                            </p:txEl>
                                          </p:spTgt>
                                        </p:tgtEl>
                                        <p:attrNameLst>
                                          <p:attrName>style.visibility</p:attrName>
                                        </p:attrNameLst>
                                      </p:cBhvr>
                                      <p:to>
                                        <p:strVal val="visible"/>
                                      </p:to>
                                    </p:set>
                                    <p:anim calcmode="discrete" valueType="clr">
                                      <p:cBhvr override="childStyle">
                                        <p:cTn id="28" dur="80"/>
                                        <p:tgtEl>
                                          <p:spTgt spid="3482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4820">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34820">
                                            <p:txEl>
                                              <p:pRg st="3" end="3"/>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4820">
                                            <p:txEl>
                                              <p:pRg st="4" end="4"/>
                                            </p:txEl>
                                          </p:spTgt>
                                        </p:tgtEl>
                                        <p:attrNameLst>
                                          <p:attrName>style.visibility</p:attrName>
                                        </p:attrNameLst>
                                      </p:cBhvr>
                                      <p:to>
                                        <p:strVal val="visible"/>
                                      </p:to>
                                    </p:set>
                                    <p:anim calcmode="discrete" valueType="clr">
                                      <p:cBhvr override="childStyle">
                                        <p:cTn id="35" dur="80"/>
                                        <p:tgtEl>
                                          <p:spTgt spid="3482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4820">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34820">
                                            <p:txEl>
                                              <p:pRg st="4" end="4"/>
                                            </p:txEl>
                                          </p:spTgt>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i="1" u="sng" dirty="0" smtClean="0">
                <a:solidFill>
                  <a:schemeClr val="accent2">
                    <a:lumMod val="75000"/>
                  </a:schemeClr>
                </a:solidFill>
              </a:rPr>
              <a:t>How did Teddy become president? </a:t>
            </a:r>
            <a:endParaRPr lang="en-US" sz="4000" b="1" i="1" u="sng" dirty="0">
              <a:solidFill>
                <a:schemeClr val="accent2">
                  <a:lumMod val="75000"/>
                </a:schemeClr>
              </a:solidFill>
            </a:endParaRPr>
          </a:p>
        </p:txBody>
      </p:sp>
      <p:sp>
        <p:nvSpPr>
          <p:cNvPr id="3" name="Content Placeholder 2"/>
          <p:cNvSpPr>
            <a:spLocks noGrp="1"/>
          </p:cNvSpPr>
          <p:nvPr>
            <p:ph sz="half" idx="1"/>
          </p:nvPr>
        </p:nvSpPr>
        <p:spPr/>
        <p:txBody>
          <a:bodyPr>
            <a:normAutofit fontScale="92500" lnSpcReduction="20000"/>
          </a:bodyPr>
          <a:lstStyle/>
          <a:p>
            <a:r>
              <a:rPr lang="en-US" b="1" dirty="0" smtClean="0"/>
              <a:t>President William McKinley was assassinated by Leon </a:t>
            </a:r>
            <a:r>
              <a:rPr lang="en-US" b="1" dirty="0" err="1" smtClean="0"/>
              <a:t>Czolgosz</a:t>
            </a:r>
            <a:r>
              <a:rPr lang="en-US" b="1" dirty="0" smtClean="0"/>
              <a:t>. </a:t>
            </a:r>
          </a:p>
          <a:p>
            <a:pPr>
              <a:buNone/>
            </a:pPr>
            <a:endParaRPr lang="en-US" b="1" dirty="0" smtClean="0"/>
          </a:p>
          <a:p>
            <a:r>
              <a:rPr lang="en-US" b="1" dirty="0" smtClean="0"/>
              <a:t>Teddy now held the highest office in the land</a:t>
            </a:r>
          </a:p>
          <a:p>
            <a:pPr>
              <a:buNone/>
            </a:pPr>
            <a:endParaRPr lang="en-US" b="1" dirty="0" smtClean="0"/>
          </a:p>
          <a:p>
            <a:r>
              <a:rPr lang="en-US" b="1" dirty="0" smtClean="0"/>
              <a:t>He was a very energetic and lively person </a:t>
            </a:r>
            <a:endParaRPr lang="en-US" b="1" dirty="0"/>
          </a:p>
        </p:txBody>
      </p:sp>
      <p:pic>
        <p:nvPicPr>
          <p:cNvPr id="5" name="Picture 2" descr="http://3.bp.blogspot.com/_3cib3fK139M/S_OnticnA3I/AAAAAAAAE04/Abla2ROzwSo/s400/TR+01.jpg"/>
          <p:cNvPicPr>
            <a:picLocks noGrp="1" noChangeAspect="1" noChangeArrowheads="1"/>
          </p:cNvPicPr>
          <p:nvPr>
            <p:ph sz="half" idx="2"/>
          </p:nvPr>
        </p:nvPicPr>
        <p:blipFill>
          <a:blip r:embed="rId2" cstate="print"/>
          <a:srcRect/>
          <a:stretch>
            <a:fillRect/>
          </a:stretch>
        </p:blipFill>
        <p:spPr bwMode="auto">
          <a:xfrm>
            <a:off x="5334000" y="1600200"/>
            <a:ext cx="3392237" cy="46482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smtClean="0"/>
              <a:t>Social Darwinism</a:t>
            </a:r>
          </a:p>
        </p:txBody>
      </p:sp>
      <p:pic>
        <p:nvPicPr>
          <p:cNvPr id="15363" name="Picture 4" descr="http://graphics8.nytimes.com/images/2012/04/05/opinion/0408stone-parsons/0408stone-parsons-blog427.jpg"/>
          <p:cNvPicPr>
            <a:picLocks noChangeAspect="1" noChangeArrowheads="1"/>
          </p:cNvPicPr>
          <p:nvPr/>
        </p:nvPicPr>
        <p:blipFill>
          <a:blip r:embed="rId2" cstate="print"/>
          <a:srcRect/>
          <a:stretch>
            <a:fillRect/>
          </a:stretch>
        </p:blipFill>
        <p:spPr bwMode="auto">
          <a:xfrm>
            <a:off x="2433638" y="1828800"/>
            <a:ext cx="4276725" cy="487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7799294" cy="1116106"/>
          </a:xfrm>
          <a:extLst/>
        </p:spPr>
        <p:txBody>
          <a:bodyPr rtlCol="0">
            <a:noAutofit/>
          </a:bodyPr>
          <a:lstStyle/>
          <a:p>
            <a:pPr eaLnBrk="1" fontAlgn="auto" hangingPunct="1">
              <a:spcAft>
                <a:spcPts val="0"/>
              </a:spcAft>
              <a:defRPr/>
            </a:pPr>
            <a:r>
              <a:rPr lang="en-US" sz="5400" b="1" u="sng" dirty="0">
                <a:solidFill>
                  <a:schemeClr val="tx1">
                    <a:alpha val="90000"/>
                  </a:schemeClr>
                </a:solidFill>
                <a:effectLst>
                  <a:innerShdw blurRad="38100">
                    <a:schemeClr val="tx1">
                      <a:lumMod val="85000"/>
                    </a:schemeClr>
                  </a:innerShdw>
                </a:effectLst>
              </a:rPr>
              <a:t>Oliver H. Kelley</a:t>
            </a:r>
          </a:p>
        </p:txBody>
      </p:sp>
      <p:sp>
        <p:nvSpPr>
          <p:cNvPr id="43011" name="Content Placeholder 2"/>
          <p:cNvSpPr>
            <a:spLocks noGrp="1"/>
          </p:cNvSpPr>
          <p:nvPr>
            <p:ph idx="4294967295"/>
          </p:nvPr>
        </p:nvSpPr>
        <p:spPr>
          <a:xfrm>
            <a:off x="0" y="1447800"/>
            <a:ext cx="9144000" cy="4343400"/>
          </a:xfrm>
        </p:spPr>
        <p:txBody>
          <a:bodyPr/>
          <a:lstStyle/>
          <a:p>
            <a:pPr eaLnBrk="1" hangingPunct="1"/>
            <a:r>
              <a:rPr lang="en-US" sz="2800" b="1" smtClean="0"/>
              <a:t>Minnesota farmer, businessman, journalist, and government clerk who organized the Grange in 1867.</a:t>
            </a:r>
          </a:p>
        </p:txBody>
      </p:sp>
      <p:pic>
        <p:nvPicPr>
          <p:cNvPr id="43012" name="Picture 5" descr="http://tbn2.google.com/images?q=tbn:At8KwuKZWiyxqM:http://www.mnhs.org/places/sites/ohkf/images/oliverfull.jpg">
            <a:hlinkClick r:id="rId2"/>
          </p:cNvPr>
          <p:cNvPicPr>
            <a:picLocks noChangeAspect="1" noChangeArrowheads="1"/>
          </p:cNvPicPr>
          <p:nvPr/>
        </p:nvPicPr>
        <p:blipFill>
          <a:blip r:embed="rId3" cstate="print"/>
          <a:srcRect/>
          <a:stretch>
            <a:fillRect/>
          </a:stretch>
        </p:blipFill>
        <p:spPr bwMode="auto">
          <a:xfrm>
            <a:off x="7239000" y="0"/>
            <a:ext cx="1219200" cy="1482725"/>
          </a:xfrm>
          <a:prstGeom prst="rect">
            <a:avLst/>
          </a:prstGeom>
          <a:noFill/>
          <a:ln w="9525">
            <a:noFill/>
            <a:miter lim="800000"/>
            <a:headEnd/>
            <a:tailEnd/>
          </a:ln>
        </p:spPr>
      </p:pic>
      <p:sp>
        <p:nvSpPr>
          <p:cNvPr id="43013" name="TextBox 4"/>
          <p:cNvSpPr txBox="1">
            <a:spLocks noChangeArrowheads="1"/>
          </p:cNvSpPr>
          <p:nvPr/>
        </p:nvSpPr>
        <p:spPr bwMode="auto">
          <a:xfrm>
            <a:off x="0" y="5715000"/>
            <a:ext cx="9144000" cy="915988"/>
          </a:xfrm>
          <a:prstGeom prst="rect">
            <a:avLst/>
          </a:prstGeom>
          <a:noFill/>
          <a:ln w="9525">
            <a:noFill/>
            <a:miter lim="800000"/>
            <a:headEnd/>
            <a:tailEnd/>
          </a:ln>
        </p:spPr>
        <p:txBody>
          <a:bodyPr>
            <a:spAutoFit/>
          </a:bodyPr>
          <a:lstStyle/>
          <a:p>
            <a:r>
              <a:rPr lang="en-US" b="1">
                <a:latin typeface="Bookman Old Style" pitchFamily="18" charset="0"/>
              </a:rPr>
              <a:t>Closure Question #1: How did the deflation, or decrease, in the money supply in the late 1800s affect farmers? (At least 1 sentence)</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2" descr="http://www.examiner.com/images/blog/EXID18525/images/563px-McKinleyAssassination(1).jpg"/>
          <p:cNvPicPr>
            <a:picLocks noGrp="1" noChangeAspect="1" noChangeArrowheads="1"/>
          </p:cNvPicPr>
          <p:nvPr>
            <p:ph idx="1"/>
          </p:nvPr>
        </p:nvPicPr>
        <p:blipFill>
          <a:blip r:embed="rId2" cstate="print"/>
          <a:srcRect/>
          <a:stretch>
            <a:fillRect/>
          </a:stretch>
        </p:blipFill>
        <p:spPr bwMode="auto">
          <a:xfrm>
            <a:off x="1219200" y="685800"/>
            <a:ext cx="6723062" cy="5970748"/>
          </a:xfrm>
          <a:prstGeom prst="rect">
            <a:avLst/>
          </a:prstGeom>
          <a:noFill/>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39"/>
          <p:cNvPicPr>
            <a:picLocks noChangeAspect="1" noChangeArrowheads="1"/>
          </p:cNvPicPr>
          <p:nvPr/>
        </p:nvPicPr>
        <p:blipFill>
          <a:blip r:embed="rId2" cstate="print"/>
          <a:srcRect/>
          <a:stretch>
            <a:fillRect/>
          </a:stretch>
        </p:blipFill>
        <p:spPr bwMode="auto">
          <a:xfrm>
            <a:off x="285750" y="561975"/>
            <a:ext cx="8572500" cy="5734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Mckinley, W"/>
          <p:cNvPicPr>
            <a:picLocks noChangeAspect="1" noChangeArrowheads="1"/>
          </p:cNvPicPr>
          <p:nvPr/>
        </p:nvPicPr>
        <p:blipFill>
          <a:blip r:embed="rId4" cstate="print"/>
          <a:srcRect/>
          <a:stretch>
            <a:fillRect/>
          </a:stretch>
        </p:blipFill>
        <p:spPr bwMode="auto">
          <a:xfrm>
            <a:off x="2314575" y="381000"/>
            <a:ext cx="4514850" cy="6096000"/>
          </a:xfrm>
          <a:prstGeom prst="rect">
            <a:avLst/>
          </a:prstGeom>
          <a:noFill/>
        </p:spPr>
      </p:pic>
      <p:pic>
        <p:nvPicPr>
          <p:cNvPr id="28679" name="Picture 7" descr="trp10"/>
          <p:cNvPicPr>
            <a:picLocks noChangeAspect="1" noChangeArrowheads="1"/>
          </p:cNvPicPr>
          <p:nvPr/>
        </p:nvPicPr>
        <p:blipFill>
          <a:blip r:embed="rId5" cstate="print"/>
          <a:srcRect/>
          <a:stretch>
            <a:fillRect/>
          </a:stretch>
        </p:blipFill>
        <p:spPr bwMode="auto">
          <a:xfrm>
            <a:off x="2400300" y="304800"/>
            <a:ext cx="4343400" cy="4059238"/>
          </a:xfrm>
          <a:prstGeom prst="rect">
            <a:avLst/>
          </a:prstGeom>
          <a:noFill/>
        </p:spPr>
      </p:pic>
      <p:sp>
        <p:nvSpPr>
          <p:cNvPr id="28680" name="WordArt 8"/>
          <p:cNvSpPr>
            <a:spLocks noChangeArrowheads="1" noChangeShapeType="1" noTextEdit="1"/>
          </p:cNvSpPr>
          <p:nvPr/>
        </p:nvSpPr>
        <p:spPr bwMode="auto">
          <a:xfrm>
            <a:off x="381000" y="4267200"/>
            <a:ext cx="8229600" cy="2590800"/>
          </a:xfrm>
          <a:prstGeom prst="rect">
            <a:avLst/>
          </a:prstGeom>
        </p:spPr>
        <p:txBody>
          <a:bodyPr wrap="none" fromWordArt="1">
            <a:prstTxWarp prst="textPlain">
              <a:avLst>
                <a:gd name="adj" fmla="val 47074"/>
              </a:avLst>
            </a:prstTxWarp>
          </a:bodyPr>
          <a:lstStyle/>
          <a:p>
            <a:pPr algn="ctr" eaLnBrk="1" hangingPunct="1"/>
            <a:r>
              <a:rPr lang="en-US" sz="3600" kern="1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Roosevelt became the </a:t>
            </a:r>
          </a:p>
          <a:p>
            <a:pPr algn="ctr" eaLnBrk="1" hangingPunct="1"/>
            <a:r>
              <a:rPr lang="en-US" sz="3600" kern="1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Youngest President </a:t>
            </a:r>
          </a:p>
          <a:p>
            <a:pPr algn="ctr" eaLnBrk="1" hangingPunct="1"/>
            <a:r>
              <a:rPr lang="en-US" sz="3600" kern="10" smtClean="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latin typeface="Impact"/>
              </a:rPr>
              <a:t>after the McKinley Assassination</a:t>
            </a:r>
          </a:p>
        </p:txBody>
      </p:sp>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5000"/>
                                        <p:tgtEl>
                                          <p:spTgt spid="28678"/>
                                        </p:tgtEl>
                                        <p:attrNameLst>
                                          <p:attrName>ppt_w</p:attrName>
                                        </p:attrNameLst>
                                      </p:cBhvr>
                                      <p:tavLst>
                                        <p:tav tm="0">
                                          <p:val>
                                            <p:strVal val="ppt_w"/>
                                          </p:val>
                                        </p:tav>
                                        <p:tav tm="100000">
                                          <p:val>
                                            <p:strVal val="ppt_w+.3"/>
                                          </p:val>
                                        </p:tav>
                                      </p:tavLst>
                                    </p:anim>
                                    <p:anim calcmode="lin" valueType="num">
                                      <p:cBhvr>
                                        <p:cTn id="7" dur="5000"/>
                                        <p:tgtEl>
                                          <p:spTgt spid="28678"/>
                                        </p:tgtEl>
                                        <p:attrNameLst>
                                          <p:attrName>ppt_h</p:attrName>
                                        </p:attrNameLst>
                                      </p:cBhvr>
                                      <p:tavLst>
                                        <p:tav tm="0">
                                          <p:val>
                                            <p:strVal val="ppt_h"/>
                                          </p:val>
                                        </p:tav>
                                        <p:tav tm="100000">
                                          <p:val>
                                            <p:strVal val="ppt_h"/>
                                          </p:val>
                                        </p:tav>
                                      </p:tavLst>
                                    </p:anim>
                                    <p:animEffect transition="out" filter="fade">
                                      <p:cBhvr>
                                        <p:cTn id="8" dur="5000"/>
                                        <p:tgtEl>
                                          <p:spTgt spid="28678"/>
                                        </p:tgtEl>
                                      </p:cBhvr>
                                    </p:animEffect>
                                    <p:set>
                                      <p:cBhvr>
                                        <p:cTn id="9" dur="1" fill="hold">
                                          <p:stCondLst>
                                            <p:cond delay="4999"/>
                                          </p:stCondLst>
                                        </p:cTn>
                                        <p:tgtEl>
                                          <p:spTgt spid="28678"/>
                                        </p:tgtEl>
                                        <p:attrNameLst>
                                          <p:attrName>style.visibility</p:attrName>
                                        </p:attrNameLst>
                                      </p:cBhvr>
                                      <p:to>
                                        <p:strVal val="hidden"/>
                                      </p:to>
                                    </p:set>
                                  </p:childTnLst>
                                </p:cTn>
                              </p:par>
                              <p:par>
                                <p:cTn id="10" presetID="50" presetClass="entr" presetSubtype="0" decel="100000" fill="hold" nodeType="withEffect">
                                  <p:stCondLst>
                                    <p:cond delay="0"/>
                                  </p:stCondLst>
                                  <p:childTnLst>
                                    <p:set>
                                      <p:cBhvr>
                                        <p:cTn id="11" dur="1" fill="hold">
                                          <p:stCondLst>
                                            <p:cond delay="0"/>
                                          </p:stCondLst>
                                        </p:cTn>
                                        <p:tgtEl>
                                          <p:spTgt spid="28679"/>
                                        </p:tgtEl>
                                        <p:attrNameLst>
                                          <p:attrName>style.visibility</p:attrName>
                                        </p:attrNameLst>
                                      </p:cBhvr>
                                      <p:to>
                                        <p:strVal val="visible"/>
                                      </p:to>
                                    </p:set>
                                    <p:anim calcmode="lin" valueType="num">
                                      <p:cBhvr>
                                        <p:cTn id="12" dur="5000" fill="hold"/>
                                        <p:tgtEl>
                                          <p:spTgt spid="28679"/>
                                        </p:tgtEl>
                                        <p:attrNameLst>
                                          <p:attrName>ppt_w</p:attrName>
                                        </p:attrNameLst>
                                      </p:cBhvr>
                                      <p:tavLst>
                                        <p:tav tm="0">
                                          <p:val>
                                            <p:strVal val="#ppt_w+.3"/>
                                          </p:val>
                                        </p:tav>
                                        <p:tav tm="100000">
                                          <p:val>
                                            <p:strVal val="#ppt_w"/>
                                          </p:val>
                                        </p:tav>
                                      </p:tavLst>
                                    </p:anim>
                                    <p:anim calcmode="lin" valueType="num">
                                      <p:cBhvr>
                                        <p:cTn id="13" dur="5000" fill="hold"/>
                                        <p:tgtEl>
                                          <p:spTgt spid="28679"/>
                                        </p:tgtEl>
                                        <p:attrNameLst>
                                          <p:attrName>ppt_h</p:attrName>
                                        </p:attrNameLst>
                                      </p:cBhvr>
                                      <p:tavLst>
                                        <p:tav tm="0">
                                          <p:val>
                                            <p:strVal val="#ppt_h"/>
                                          </p:val>
                                        </p:tav>
                                        <p:tav tm="100000">
                                          <p:val>
                                            <p:strVal val="#ppt_h"/>
                                          </p:val>
                                        </p:tav>
                                      </p:tavLst>
                                    </p:anim>
                                    <p:animEffect transition="in" filter="fade">
                                      <p:cBhvr>
                                        <p:cTn id="14" dur="5000"/>
                                        <p:tgtEl>
                                          <p:spTgt spid="28679"/>
                                        </p:tgtEl>
                                      </p:cBhvr>
                                    </p:animEffect>
                                  </p:childTnLst>
                                  <p:subTnLst>
                                    <p:audio>
                                      <p:cMediaNode>
                                        <p:cTn display="0" masterRel="sameClick">
                                          <p:stCondLst>
                                            <p:cond evt="begin" delay="0">
                                              <p:tn val="10"/>
                                            </p:cond>
                                          </p:stCondLst>
                                          <p:endCondLst>
                                            <p:cond evt="onStopAudio" delay="0">
                                              <p:tgtEl>
                                                <p:sldTgt/>
                                              </p:tgtEl>
                                            </p:cond>
                                          </p:endCondLst>
                                        </p:cTn>
                                        <p:tgtEl>
                                          <p:sndTgt r:embed="rId3" name="tap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28680"/>
                                        </p:tgtEl>
                                        <p:attrNameLst>
                                          <p:attrName>style.visibility</p:attrName>
                                        </p:attrNameLst>
                                      </p:cBhvr>
                                      <p:to>
                                        <p:strVal val="visible"/>
                                      </p:to>
                                    </p:set>
                                    <p:animEffect transition="in" filter="fade">
                                      <p:cBhvr>
                                        <p:cTn id="17" dur="3000"/>
                                        <p:tgtEl>
                                          <p:spTgt spid="28680"/>
                                        </p:tgtEl>
                                      </p:cBhvr>
                                    </p:animEffect>
                                    <p:anim calcmode="lin" valueType="num">
                                      <p:cBhvr>
                                        <p:cTn id="18" dur="3000" fill="hold"/>
                                        <p:tgtEl>
                                          <p:spTgt spid="28680"/>
                                        </p:tgtEl>
                                        <p:attrNameLst>
                                          <p:attrName>ppt_x</p:attrName>
                                        </p:attrNameLst>
                                      </p:cBhvr>
                                      <p:tavLst>
                                        <p:tav tm="0">
                                          <p:val>
                                            <p:strVal val="#ppt_x"/>
                                          </p:val>
                                        </p:tav>
                                        <p:tav tm="100000">
                                          <p:val>
                                            <p:strVal val="#ppt_x"/>
                                          </p:val>
                                        </p:tav>
                                      </p:tavLst>
                                    </p:anim>
                                    <p:anim calcmode="lin" valueType="num">
                                      <p:cBhvr>
                                        <p:cTn id="19" dur="3000" fill="hold"/>
                                        <p:tgtEl>
                                          <p:spTgt spid="286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ap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I.  Roosevelt Becomes President</a:t>
            </a:r>
            <a:endParaRPr lang="en-US" sz="4800" b="1" i="1" u="sng" dirty="0">
              <a:solidFill>
                <a:schemeClr val="accent2">
                  <a:lumMod val="75000"/>
                </a:schemeClr>
              </a:solidFill>
            </a:endParaRPr>
          </a:p>
        </p:txBody>
      </p:sp>
      <p:sp>
        <p:nvSpPr>
          <p:cNvPr id="3" name="Content Placeholder 2"/>
          <p:cNvSpPr>
            <a:spLocks noGrp="1"/>
          </p:cNvSpPr>
          <p:nvPr>
            <p:ph idx="1"/>
          </p:nvPr>
        </p:nvSpPr>
        <p:spPr/>
        <p:txBody>
          <a:bodyPr>
            <a:normAutofit/>
          </a:bodyPr>
          <a:lstStyle/>
          <a:p>
            <a:r>
              <a:rPr lang="en-US" sz="2800" dirty="0" smtClean="0"/>
              <a:t>Most presidents in the 1800’s were hands-off</a:t>
            </a:r>
          </a:p>
          <a:p>
            <a:r>
              <a:rPr lang="en-US" sz="2800" dirty="0" smtClean="0"/>
              <a:t>Not him…He saw the White House as a: </a:t>
            </a:r>
          </a:p>
          <a:p>
            <a:pPr>
              <a:buNone/>
            </a:pPr>
            <a:endParaRPr lang="en-US" sz="2800" dirty="0" smtClean="0"/>
          </a:p>
          <a:p>
            <a:pPr lvl="1"/>
            <a:r>
              <a:rPr lang="en-US" sz="2400" b="1" u="sng" dirty="0" smtClean="0">
                <a:solidFill>
                  <a:schemeClr val="accent3"/>
                </a:solidFill>
              </a:rPr>
              <a:t>Bully Pulpit</a:t>
            </a:r>
            <a:r>
              <a:rPr lang="en-US" sz="2400" b="1" dirty="0" smtClean="0">
                <a:solidFill>
                  <a:schemeClr val="accent3"/>
                </a:solidFill>
              </a:rPr>
              <a:t>: </a:t>
            </a:r>
            <a:r>
              <a:rPr lang="en-US" sz="2400" dirty="0" smtClean="0"/>
              <a:t>a powerful platform to publicize important issues and seek support for policies. </a:t>
            </a:r>
          </a:p>
        </p:txBody>
      </p:sp>
      <p:pic>
        <p:nvPicPr>
          <p:cNvPr id="9218" name="Picture 2" descr="http://static.howstuffworks.com/gif/president-3.jpg"/>
          <p:cNvPicPr>
            <a:picLocks noChangeAspect="1" noChangeArrowheads="1"/>
          </p:cNvPicPr>
          <p:nvPr/>
        </p:nvPicPr>
        <p:blipFill>
          <a:blip r:embed="rId2" cstate="print"/>
          <a:srcRect/>
          <a:stretch>
            <a:fillRect/>
          </a:stretch>
        </p:blipFill>
        <p:spPr bwMode="auto">
          <a:xfrm>
            <a:off x="1371600" y="3810000"/>
            <a:ext cx="2857500" cy="2857500"/>
          </a:xfrm>
          <a:prstGeom prst="rect">
            <a:avLst/>
          </a:prstGeom>
          <a:noFill/>
        </p:spPr>
      </p:pic>
      <p:pic>
        <p:nvPicPr>
          <p:cNvPr id="5" name="Picture 5" descr="teddy_roosevelt"/>
          <p:cNvPicPr>
            <a:picLocks noChangeAspect="1" noChangeArrowheads="1"/>
          </p:cNvPicPr>
          <p:nvPr/>
        </p:nvPicPr>
        <p:blipFill>
          <a:blip r:embed="rId3" cstate="print"/>
          <a:srcRect/>
          <a:stretch>
            <a:fillRect/>
          </a:stretch>
        </p:blipFill>
        <p:spPr bwMode="auto">
          <a:xfrm>
            <a:off x="6172200" y="3810000"/>
            <a:ext cx="2770533" cy="304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0" y="0"/>
            <a:ext cx="9144000" cy="609600"/>
          </a:xfrm>
        </p:spPr>
        <p:txBody>
          <a:bodyPr/>
          <a:lstStyle/>
          <a:p>
            <a:r>
              <a:rPr lang="en-US" sz="4000" b="1"/>
              <a:t>Theodore Roosevelt &amp; Big Business</a:t>
            </a:r>
          </a:p>
        </p:txBody>
      </p:sp>
      <p:sp>
        <p:nvSpPr>
          <p:cNvPr id="20490" name="Rectangle 10"/>
          <p:cNvSpPr>
            <a:spLocks noGrp="1" noChangeArrowheads="1"/>
          </p:cNvSpPr>
          <p:nvPr>
            <p:ph type="body" sz="half" idx="1"/>
          </p:nvPr>
        </p:nvSpPr>
        <p:spPr>
          <a:xfrm>
            <a:off x="152400" y="762000"/>
            <a:ext cx="5257800" cy="6096000"/>
          </a:xfrm>
        </p:spPr>
        <p:txBody>
          <a:bodyPr/>
          <a:lstStyle/>
          <a:p>
            <a:pPr>
              <a:lnSpc>
                <a:spcPct val="90000"/>
              </a:lnSpc>
            </a:pPr>
            <a:r>
              <a:rPr lang="en-US" sz="2800">
                <a:solidFill>
                  <a:srgbClr val="66FFFF"/>
                </a:solidFill>
              </a:rPr>
              <a:t>Taking on the Trusts</a:t>
            </a:r>
          </a:p>
          <a:p>
            <a:pPr lvl="1">
              <a:lnSpc>
                <a:spcPct val="90000"/>
              </a:lnSpc>
            </a:pPr>
            <a:r>
              <a:rPr lang="en-US" sz="2400"/>
              <a:t>Roosevelt continued McKinley’s pro-business policies.</a:t>
            </a:r>
          </a:p>
          <a:p>
            <a:pPr lvl="1">
              <a:lnSpc>
                <a:spcPct val="90000"/>
              </a:lnSpc>
            </a:pPr>
            <a:r>
              <a:rPr lang="en-US" sz="2400"/>
              <a:t>Believed that there were good trusts and bad trusts.</a:t>
            </a:r>
          </a:p>
          <a:p>
            <a:pPr lvl="1">
              <a:lnSpc>
                <a:spcPct val="90000"/>
              </a:lnSpc>
            </a:pPr>
            <a:r>
              <a:rPr lang="en-US" sz="2400"/>
              <a:t>Good trusts were efficient and fair-- the government should leave them alone.</a:t>
            </a:r>
          </a:p>
          <a:p>
            <a:pPr lvl="1">
              <a:lnSpc>
                <a:spcPct val="90000"/>
              </a:lnSpc>
            </a:pPr>
            <a:r>
              <a:rPr lang="en-US" sz="2400"/>
              <a:t>Bad trusts cheated workers and the public--they needed government regulation.</a:t>
            </a:r>
          </a:p>
          <a:p>
            <a:pPr lvl="1">
              <a:lnSpc>
                <a:spcPct val="90000"/>
              </a:lnSpc>
            </a:pPr>
            <a:r>
              <a:rPr lang="en-US" sz="2400"/>
              <a:t>He broke up Standard Oil, American Tobacco, among others.</a:t>
            </a:r>
          </a:p>
          <a:p>
            <a:pPr lvl="1">
              <a:lnSpc>
                <a:spcPct val="90000"/>
              </a:lnSpc>
            </a:pPr>
            <a:r>
              <a:rPr lang="en-US" sz="2400"/>
              <a:t>Roosevelt became known as the </a:t>
            </a:r>
            <a:r>
              <a:rPr lang="en-US" sz="2400" b="1" i="1" u="sng"/>
              <a:t>“Trustbuster”</a:t>
            </a:r>
          </a:p>
        </p:txBody>
      </p:sp>
      <p:pic>
        <p:nvPicPr>
          <p:cNvPr id="20492" name="Picture 12" descr="Roosevelt, T 3"/>
          <p:cNvPicPr>
            <a:picLocks noGrp="1" noChangeAspect="1" noChangeArrowheads="1"/>
          </p:cNvPicPr>
          <p:nvPr>
            <p:ph sz="half" idx="2"/>
          </p:nvPr>
        </p:nvPicPr>
        <p:blipFill>
          <a:blip r:embed="rId5" cstate="print"/>
          <a:srcRect/>
          <a:stretch>
            <a:fillRect/>
          </a:stretch>
        </p:blipFill>
        <p:spPr>
          <a:xfrm>
            <a:off x="5486400" y="990600"/>
            <a:ext cx="3460750" cy="5181600"/>
          </a:xfrm>
          <a:noFill/>
          <a:ln/>
        </p:spPr>
      </p:pic>
      <p:pic>
        <p:nvPicPr>
          <p:cNvPr id="20488" name="Picture 8"/>
          <p:cNvPicPr>
            <a:picLocks noGrp="1" noChangeAspect="1" noChangeArrowheads="1"/>
          </p:cNvPicPr>
          <p:nvPr>
            <p:ph sz="half" idx="4294967295"/>
          </p:nvPr>
        </p:nvPicPr>
        <p:blipFill>
          <a:blip r:embed="rId6" cstate="print"/>
          <a:srcRect/>
          <a:stretch>
            <a:fillRect/>
          </a:stretch>
        </p:blipFill>
        <p:spPr>
          <a:xfrm>
            <a:off x="6184900" y="1219200"/>
            <a:ext cx="2578100" cy="4724400"/>
          </a:xfrm>
          <a:noFill/>
          <a:ln/>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0490">
                                            <p:txEl>
                                              <p:pRg st="1" end="1"/>
                                            </p:txEl>
                                          </p:spTgt>
                                        </p:tgtEl>
                                        <p:attrNameLst>
                                          <p:attrName>style.visibility</p:attrName>
                                        </p:attrNameLst>
                                      </p:cBhvr>
                                      <p:to>
                                        <p:strVal val="visible"/>
                                      </p:to>
                                    </p:set>
                                    <p:anim calcmode="discrete" valueType="clr">
                                      <p:cBhvr override="childStyle">
                                        <p:cTn id="7" dur="80"/>
                                        <p:tgtEl>
                                          <p:spTgt spid="2049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490">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0490">
                                            <p:txEl>
                                              <p:pRg st="1" end="1"/>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0490">
                                            <p:txEl>
                                              <p:pRg st="2" end="2"/>
                                            </p:txEl>
                                          </p:spTgt>
                                        </p:tgtEl>
                                        <p:attrNameLst>
                                          <p:attrName>style.visibility</p:attrName>
                                        </p:attrNameLst>
                                      </p:cBhvr>
                                      <p:to>
                                        <p:strVal val="visible"/>
                                      </p:to>
                                    </p:set>
                                    <p:anim calcmode="discrete" valueType="clr">
                                      <p:cBhvr override="childStyle">
                                        <p:cTn id="14" dur="80"/>
                                        <p:tgtEl>
                                          <p:spTgt spid="2049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490">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0490">
                                            <p:txEl>
                                              <p:pRg st="2" end="2"/>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0490">
                                            <p:txEl>
                                              <p:pRg st="3" end="3"/>
                                            </p:txEl>
                                          </p:spTgt>
                                        </p:tgtEl>
                                        <p:attrNameLst>
                                          <p:attrName>style.visibility</p:attrName>
                                        </p:attrNameLst>
                                      </p:cBhvr>
                                      <p:to>
                                        <p:strVal val="visible"/>
                                      </p:to>
                                    </p:set>
                                    <p:anim calcmode="discrete" valueType="clr">
                                      <p:cBhvr override="childStyle">
                                        <p:cTn id="21" dur="80"/>
                                        <p:tgtEl>
                                          <p:spTgt spid="2049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0490">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20490">
                                            <p:txEl>
                                              <p:pRg st="3" end="3"/>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0490">
                                            <p:txEl>
                                              <p:pRg st="4" end="4"/>
                                            </p:txEl>
                                          </p:spTgt>
                                        </p:tgtEl>
                                        <p:attrNameLst>
                                          <p:attrName>style.visibility</p:attrName>
                                        </p:attrNameLst>
                                      </p:cBhvr>
                                      <p:to>
                                        <p:strVal val="visible"/>
                                      </p:to>
                                    </p:set>
                                    <p:anim calcmode="discrete" valueType="clr">
                                      <p:cBhvr override="childStyle">
                                        <p:cTn id="28" dur="80"/>
                                        <p:tgtEl>
                                          <p:spTgt spid="2049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0490">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20490">
                                            <p:txEl>
                                              <p:pRg st="4" end="4"/>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0490">
                                            <p:txEl>
                                              <p:pRg st="5" end="5"/>
                                            </p:txEl>
                                          </p:spTgt>
                                        </p:tgtEl>
                                        <p:attrNameLst>
                                          <p:attrName>style.visibility</p:attrName>
                                        </p:attrNameLst>
                                      </p:cBhvr>
                                      <p:to>
                                        <p:strVal val="visible"/>
                                      </p:to>
                                    </p:set>
                                    <p:anim calcmode="discrete" valueType="clr">
                                      <p:cBhvr override="childStyle">
                                        <p:cTn id="35" dur="80"/>
                                        <p:tgtEl>
                                          <p:spTgt spid="2049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0490">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20490">
                                            <p:txEl>
                                              <p:pRg st="5" end="5"/>
                                            </p:txEl>
                                          </p:spTgt>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0490">
                                            <p:txEl>
                                              <p:pRg st="6" end="6"/>
                                            </p:txEl>
                                          </p:spTgt>
                                        </p:tgtEl>
                                        <p:attrNameLst>
                                          <p:attrName>style.visibility</p:attrName>
                                        </p:attrNameLst>
                                      </p:cBhvr>
                                      <p:to>
                                        <p:strVal val="visible"/>
                                      </p:to>
                                    </p:set>
                                    <p:anim calcmode="discrete" valueType="clr">
                                      <p:cBhvr override="childStyle">
                                        <p:cTn id="42" dur="80"/>
                                        <p:tgtEl>
                                          <p:spTgt spid="20490">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0490">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20490">
                                            <p:txEl>
                                              <p:pRg st="6" end="6"/>
                                            </p:txEl>
                                          </p:spTgt>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7" presetClass="entr" presetSubtype="8" fill="hold" nodeType="clickEffect">
                                  <p:stCondLst>
                                    <p:cond delay="0"/>
                                  </p:stCondLst>
                                  <p:childTnLst>
                                    <p:set>
                                      <p:cBhvr>
                                        <p:cTn id="48" dur="1" fill="hold">
                                          <p:stCondLst>
                                            <p:cond delay="0"/>
                                          </p:stCondLst>
                                        </p:cTn>
                                        <p:tgtEl>
                                          <p:spTgt spid="20488"/>
                                        </p:tgtEl>
                                        <p:attrNameLst>
                                          <p:attrName>style.visibility</p:attrName>
                                        </p:attrNameLst>
                                      </p:cBhvr>
                                      <p:to>
                                        <p:strVal val="visible"/>
                                      </p:to>
                                    </p:set>
                                    <p:anim calcmode="lin" valueType="num">
                                      <p:cBhvr additive="base">
                                        <p:cTn id="49" dur="3000" fill="hold"/>
                                        <p:tgtEl>
                                          <p:spTgt spid="20488"/>
                                        </p:tgtEl>
                                        <p:attrNameLst>
                                          <p:attrName>ppt_x</p:attrName>
                                        </p:attrNameLst>
                                      </p:cBhvr>
                                      <p:tavLst>
                                        <p:tav tm="0">
                                          <p:val>
                                            <p:strVal val="0-#ppt_w/2"/>
                                          </p:val>
                                        </p:tav>
                                        <p:tav tm="100000">
                                          <p:val>
                                            <p:strVal val="#ppt_x"/>
                                          </p:val>
                                        </p:tav>
                                      </p:tavLst>
                                    </p:anim>
                                    <p:anim calcmode="lin" valueType="num">
                                      <p:cBhvr additive="base">
                                        <p:cTn id="50" dur="3000" fill="hold"/>
                                        <p:tgtEl>
                                          <p:spTgt spid="204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walking typmani drum beat.wav"/>
                                        </p:tgtEl>
                                      </p:cMediaNode>
                                    </p:audio>
                                  </p:subTnLst>
                                </p:cTn>
                              </p:par>
                            </p:childTnLst>
                          </p:cTn>
                        </p:par>
                        <p:par>
                          <p:cTn id="51" fill="hold">
                            <p:stCondLst>
                              <p:cond delay="3000"/>
                            </p:stCondLst>
                            <p:childTnLst>
                              <p:par>
                                <p:cTn id="52" presetID="32" presetClass="emph" presetSubtype="0" fill="hold" nodeType="afterEffect">
                                  <p:stCondLst>
                                    <p:cond delay="0"/>
                                  </p:stCondLst>
                                  <p:childTnLst>
                                    <p:animClr clrSpc="rgb" dir="cw">
                                      <p:cBhvr override="childStyle">
                                        <p:cTn id="53" dur="300" fill="hold"/>
                                        <p:tgtEl>
                                          <p:spTgt spid="20488"/>
                                        </p:tgtEl>
                                        <p:attrNameLst>
                                          <p:attrName>style.color</p:attrName>
                                        </p:attrNameLst>
                                      </p:cBhvr>
                                      <p:to>
                                        <a:schemeClr val="accent2"/>
                                      </p:to>
                                    </p:animClr>
                                    <p:animClr clrSpc="rgb" dir="cw">
                                      <p:cBhvr>
                                        <p:cTn id="54" dur="300" fill="hold"/>
                                        <p:tgtEl>
                                          <p:spTgt spid="20488"/>
                                        </p:tgtEl>
                                        <p:attrNameLst>
                                          <p:attrName>fillcolor</p:attrName>
                                        </p:attrNameLst>
                                      </p:cBhvr>
                                      <p:to>
                                        <a:schemeClr val="accent2"/>
                                      </p:to>
                                    </p:animClr>
                                    <p:set>
                                      <p:cBhvr>
                                        <p:cTn id="55" dur="300" fill="hold"/>
                                        <p:tgtEl>
                                          <p:spTgt spid="20488"/>
                                        </p:tgtEl>
                                        <p:attrNameLst>
                                          <p:attrName>fill.type</p:attrName>
                                        </p:attrNameLst>
                                      </p:cBhvr>
                                      <p:to>
                                        <p:strVal val="solid"/>
                                      </p:to>
                                    </p:set>
                                    <p:set>
                                      <p:cBhvr>
                                        <p:cTn id="56" dur="300" fill="hold"/>
                                        <p:tgtEl>
                                          <p:spTgt spid="20488"/>
                                        </p:tgtEl>
                                        <p:attrNameLst>
                                          <p:attrName>fill.on</p:attrName>
                                        </p:attrNameLst>
                                      </p:cBhvr>
                                      <p:to>
                                        <p:strVal val="true"/>
                                      </p:to>
                                    </p:set>
                                    <p:animRot by="120000">
                                      <p:cBhvr>
                                        <p:cTn id="57" dur="300" fill="hold">
                                          <p:stCondLst>
                                            <p:cond delay="0"/>
                                          </p:stCondLst>
                                        </p:cTn>
                                        <p:tgtEl>
                                          <p:spTgt spid="20488"/>
                                        </p:tgtEl>
                                        <p:attrNameLst>
                                          <p:attrName>r</p:attrName>
                                        </p:attrNameLst>
                                      </p:cBhvr>
                                    </p:animRot>
                                    <p:animRot by="-240000">
                                      <p:cBhvr>
                                        <p:cTn id="58" dur="600" fill="hold">
                                          <p:stCondLst>
                                            <p:cond delay="600"/>
                                          </p:stCondLst>
                                        </p:cTn>
                                        <p:tgtEl>
                                          <p:spTgt spid="20488"/>
                                        </p:tgtEl>
                                        <p:attrNameLst>
                                          <p:attrName>r</p:attrName>
                                        </p:attrNameLst>
                                      </p:cBhvr>
                                    </p:animRot>
                                    <p:animRot by="240000">
                                      <p:cBhvr>
                                        <p:cTn id="59" dur="600" fill="hold">
                                          <p:stCondLst>
                                            <p:cond delay="1200"/>
                                          </p:stCondLst>
                                        </p:cTn>
                                        <p:tgtEl>
                                          <p:spTgt spid="20488"/>
                                        </p:tgtEl>
                                        <p:attrNameLst>
                                          <p:attrName>r</p:attrName>
                                        </p:attrNameLst>
                                      </p:cBhvr>
                                    </p:animRot>
                                    <p:animRot by="-240000">
                                      <p:cBhvr>
                                        <p:cTn id="60" dur="600" fill="hold">
                                          <p:stCondLst>
                                            <p:cond delay="1800"/>
                                          </p:stCondLst>
                                        </p:cTn>
                                        <p:tgtEl>
                                          <p:spTgt spid="20488"/>
                                        </p:tgtEl>
                                        <p:attrNameLst>
                                          <p:attrName>r</p:attrName>
                                        </p:attrNameLst>
                                      </p:cBhvr>
                                    </p:animRot>
                                    <p:animRot by="120000">
                                      <p:cBhvr>
                                        <p:cTn id="61" dur="600" fill="hold">
                                          <p:stCondLst>
                                            <p:cond delay="2400"/>
                                          </p:stCondLst>
                                        </p:cTn>
                                        <p:tgtEl>
                                          <p:spTgt spid="20488"/>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4" name="walking typmani drum beat.wav"/>
                                        </p:tgtEl>
                                      </p:cMediaNode>
                                    </p:audio>
                                  </p:subTnLst>
                                </p:cTn>
                              </p:par>
                            </p:childTnLst>
                          </p:cTn>
                        </p:par>
                        <p:par>
                          <p:cTn id="62" fill="hold">
                            <p:stCondLst>
                              <p:cond delay="6000"/>
                            </p:stCondLst>
                            <p:childTnLst>
                              <p:par>
                                <p:cTn id="63" presetID="7" presetClass="exit" presetSubtype="2" fill="hold" nodeType="afterEffect">
                                  <p:stCondLst>
                                    <p:cond delay="0"/>
                                  </p:stCondLst>
                                  <p:childTnLst>
                                    <p:anim calcmode="lin" valueType="num">
                                      <p:cBhvr additive="base">
                                        <p:cTn id="64" dur="3000"/>
                                        <p:tgtEl>
                                          <p:spTgt spid="20488"/>
                                        </p:tgtEl>
                                        <p:attrNameLst>
                                          <p:attrName>ppt_x</p:attrName>
                                        </p:attrNameLst>
                                      </p:cBhvr>
                                      <p:tavLst>
                                        <p:tav tm="0">
                                          <p:val>
                                            <p:strVal val="ppt_x"/>
                                          </p:val>
                                        </p:tav>
                                        <p:tav tm="100000">
                                          <p:val>
                                            <p:strVal val="1+ppt_w/2"/>
                                          </p:val>
                                        </p:tav>
                                      </p:tavLst>
                                    </p:anim>
                                    <p:anim calcmode="lin" valueType="num">
                                      <p:cBhvr additive="base">
                                        <p:cTn id="65" dur="3000"/>
                                        <p:tgtEl>
                                          <p:spTgt spid="20488"/>
                                        </p:tgtEl>
                                        <p:attrNameLst>
                                          <p:attrName>ppt_y</p:attrName>
                                        </p:attrNameLst>
                                      </p:cBhvr>
                                      <p:tavLst>
                                        <p:tav tm="0">
                                          <p:val>
                                            <p:strVal val="ppt_y"/>
                                          </p:val>
                                        </p:tav>
                                        <p:tav tm="100000">
                                          <p:val>
                                            <p:strVal val="ppt_y"/>
                                          </p:val>
                                        </p:tav>
                                      </p:tavLst>
                                    </p:anim>
                                    <p:set>
                                      <p:cBhvr>
                                        <p:cTn id="66" dur="1" fill="hold">
                                          <p:stCondLst>
                                            <p:cond delay="2999"/>
                                          </p:stCondLst>
                                        </p:cTn>
                                        <p:tgtEl>
                                          <p:spTgt spid="20488"/>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walking typmani drum be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228600"/>
            <a:ext cx="8458200" cy="762000"/>
          </a:xfrm>
        </p:spPr>
        <p:txBody>
          <a:bodyPr/>
          <a:lstStyle/>
          <a:p>
            <a:pPr algn="ctr" eaLnBrk="1" hangingPunct="1"/>
            <a:r>
              <a:rPr lang="en-US" smtClean="0"/>
              <a:t>II.  United Mine Workers Strike</a:t>
            </a:r>
          </a:p>
        </p:txBody>
      </p:sp>
      <p:sp>
        <p:nvSpPr>
          <p:cNvPr id="7171" name="Rectangle 3"/>
          <p:cNvSpPr>
            <a:spLocks noGrp="1" noChangeArrowheads="1"/>
          </p:cNvSpPr>
          <p:nvPr>
            <p:ph type="body" idx="1"/>
          </p:nvPr>
        </p:nvSpPr>
        <p:spPr/>
        <p:txBody>
          <a:bodyPr/>
          <a:lstStyle/>
          <a:p>
            <a:pPr eaLnBrk="1" hangingPunct="1"/>
            <a:r>
              <a:rPr lang="en-US" smtClean="0"/>
              <a:t>1902 Coal mine strike for higher wages</a:t>
            </a:r>
          </a:p>
          <a:p>
            <a:pPr eaLnBrk="1" hangingPunct="1"/>
            <a:r>
              <a:rPr lang="en-US" smtClean="0"/>
              <a:t>Owners refuse to negotiate</a:t>
            </a:r>
          </a:p>
          <a:p>
            <a:pPr eaLnBrk="1" hangingPunct="1"/>
            <a:r>
              <a:rPr lang="en-US" smtClean="0"/>
              <a:t>Roosevelt  encourages an </a:t>
            </a:r>
            <a:r>
              <a:rPr lang="en-US" b="1" u="sng" smtClean="0"/>
              <a:t>arbitration</a:t>
            </a:r>
            <a:r>
              <a:rPr lang="en-US" u="sng" smtClean="0"/>
              <a:t> </a:t>
            </a:r>
          </a:p>
          <a:p>
            <a:pPr eaLnBrk="1" hangingPunct="1"/>
            <a:endParaRPr lang="en-US" smtClean="0"/>
          </a:p>
        </p:txBody>
      </p:sp>
      <p:pic>
        <p:nvPicPr>
          <p:cNvPr id="7172" name="Picture 4" descr="p0000205"/>
          <p:cNvPicPr>
            <a:picLocks noChangeAspect="1" noChangeArrowheads="1"/>
          </p:cNvPicPr>
          <p:nvPr/>
        </p:nvPicPr>
        <p:blipFill>
          <a:blip r:embed="rId2" cstate="print"/>
          <a:srcRect/>
          <a:stretch>
            <a:fillRect/>
          </a:stretch>
        </p:blipFill>
        <p:spPr bwMode="auto">
          <a:xfrm>
            <a:off x="4267200" y="3570288"/>
            <a:ext cx="4657725" cy="3287712"/>
          </a:xfrm>
          <a:prstGeom prst="rect">
            <a:avLst/>
          </a:prstGeom>
          <a:noFill/>
          <a:ln w="9525">
            <a:noFill/>
            <a:miter lim="800000"/>
            <a:headEnd/>
            <a:tailEnd/>
          </a:ln>
        </p:spPr>
      </p:pic>
      <p:sp>
        <p:nvSpPr>
          <p:cNvPr id="7173" name="TextBox 6"/>
          <p:cNvSpPr txBox="1">
            <a:spLocks noChangeArrowheads="1"/>
          </p:cNvSpPr>
          <p:nvPr/>
        </p:nvSpPr>
        <p:spPr bwMode="auto">
          <a:xfrm>
            <a:off x="1447800" y="1143000"/>
            <a:ext cx="5334000" cy="584200"/>
          </a:xfrm>
          <a:prstGeom prst="rect">
            <a:avLst/>
          </a:prstGeom>
          <a:noFill/>
          <a:ln w="9525">
            <a:noFill/>
            <a:miter lim="800000"/>
            <a:headEnd/>
            <a:tailEnd/>
          </a:ln>
        </p:spPr>
        <p:txBody>
          <a:bodyPr>
            <a:spAutoFit/>
          </a:bodyPr>
          <a:lstStyle/>
          <a:p>
            <a:pPr algn="ctr"/>
            <a:r>
              <a:rPr lang="en-US" sz="3200" smtClean="0">
                <a:solidFill>
                  <a:srgbClr val="FFFFFF"/>
                </a:solidFill>
                <a:latin typeface="Arial" charset="0"/>
              </a:rPr>
              <a:t>A.  The Problem</a:t>
            </a:r>
          </a:p>
        </p:txBody>
      </p:sp>
    </p:spTree>
  </p:cSld>
  <p:clrMapOvr>
    <a:masterClrMapping/>
  </p:clrMapOvr>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u="sng" dirty="0" smtClean="0">
                <a:solidFill>
                  <a:srgbClr val="FFFF00"/>
                </a:solidFill>
              </a:rPr>
              <a:t>Coal strike in Pennsylvania (1902)</a:t>
            </a:r>
            <a:endParaRPr lang="en-US" b="1" i="1" u="sng" dirty="0">
              <a:solidFill>
                <a:srgbClr val="FFFF00"/>
              </a:solidFill>
            </a:endParaRPr>
          </a:p>
        </p:txBody>
      </p:sp>
      <p:sp>
        <p:nvSpPr>
          <p:cNvPr id="3" name="Content Placeholder 2"/>
          <p:cNvSpPr>
            <a:spLocks noGrp="1"/>
          </p:cNvSpPr>
          <p:nvPr>
            <p:ph sz="half" idx="1"/>
          </p:nvPr>
        </p:nvSpPr>
        <p:spPr/>
        <p:txBody>
          <a:bodyPr>
            <a:noAutofit/>
          </a:bodyPr>
          <a:lstStyle/>
          <a:p>
            <a:r>
              <a:rPr lang="en-US" dirty="0" smtClean="0"/>
              <a:t>150,000 coal workers went on strike for:</a:t>
            </a:r>
          </a:p>
          <a:p>
            <a:pPr lvl="1"/>
            <a:r>
              <a:rPr lang="en-US" sz="2000" dirty="0" smtClean="0"/>
              <a:t>Higher wages, shorter hours, and recognition of their union</a:t>
            </a:r>
          </a:p>
          <a:p>
            <a:pPr lvl="1">
              <a:buNone/>
            </a:pPr>
            <a:endParaRPr lang="en-US" sz="2000" dirty="0" smtClean="0"/>
          </a:p>
          <a:p>
            <a:r>
              <a:rPr lang="en-US" dirty="0" smtClean="0"/>
              <a:t>Roosevelt knew if this was not resolved, it would become a major issue</a:t>
            </a:r>
          </a:p>
        </p:txBody>
      </p:sp>
      <p:sp>
        <p:nvSpPr>
          <p:cNvPr id="4" name="Content Placeholder 3"/>
          <p:cNvSpPr>
            <a:spLocks noGrp="1"/>
          </p:cNvSpPr>
          <p:nvPr>
            <p:ph sz="half" idx="2"/>
          </p:nvPr>
        </p:nvSpPr>
        <p:spPr>
          <a:xfrm>
            <a:off x="4953000" y="1524000"/>
            <a:ext cx="3657600" cy="5105400"/>
          </a:xfrm>
        </p:spPr>
        <p:txBody>
          <a:bodyPr>
            <a:normAutofit/>
          </a:bodyPr>
          <a:lstStyle/>
          <a:p>
            <a:r>
              <a:rPr lang="en-US" dirty="0" smtClean="0"/>
              <a:t>Roosevelt wanted the strikers and mine owners to agree to </a:t>
            </a:r>
            <a:r>
              <a:rPr lang="en-US" i="1" dirty="0" smtClean="0"/>
              <a:t>arbitration </a:t>
            </a:r>
          </a:p>
          <a:p>
            <a:pPr lvl="1"/>
            <a:r>
              <a:rPr lang="en-US" sz="2000" b="1" i="1" u="sng" dirty="0" smtClean="0"/>
              <a:t>Arbitration: </a:t>
            </a:r>
            <a:r>
              <a:rPr lang="en-US" sz="2000" i="1" dirty="0" smtClean="0"/>
              <a:t>two opposing sides agree to allow a third party to settle a dispute.</a:t>
            </a:r>
          </a:p>
          <a:p>
            <a:pPr lvl="1">
              <a:buNone/>
            </a:pPr>
            <a:endParaRPr lang="en-US" sz="2000" i="1" dirty="0" smtClean="0"/>
          </a:p>
          <a:p>
            <a:r>
              <a:rPr lang="en-US" dirty="0" smtClean="0"/>
              <a:t>The miners agreed to it but the coal owners did not. </a:t>
            </a:r>
          </a:p>
          <a:p>
            <a:endParaRPr lang="en-US" sz="2700" i="1"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eddy_close"/>
          <p:cNvPicPr>
            <a:picLocks noChangeAspect="1" noChangeArrowheads="1"/>
          </p:cNvPicPr>
          <p:nvPr/>
        </p:nvPicPr>
        <p:blipFill>
          <a:blip r:embed="rId2" cstate="print"/>
          <a:srcRect/>
          <a:stretch>
            <a:fillRect/>
          </a:stretch>
        </p:blipFill>
        <p:spPr bwMode="auto">
          <a:xfrm>
            <a:off x="7162800" y="330423"/>
            <a:ext cx="1600200" cy="2069493"/>
          </a:xfrm>
          <a:prstGeom prst="rect">
            <a:avLst/>
          </a:prstGeom>
          <a:noFill/>
          <a:ln w="9525">
            <a:noFill/>
            <a:miter lim="800000"/>
            <a:headEnd/>
            <a:tailEnd/>
          </a:ln>
        </p:spPr>
      </p:pic>
      <p:sp>
        <p:nvSpPr>
          <p:cNvPr id="5" name="Title 4"/>
          <p:cNvSpPr>
            <a:spLocks noGrp="1"/>
          </p:cNvSpPr>
          <p:nvPr>
            <p:ph type="title"/>
          </p:nvPr>
        </p:nvSpPr>
        <p:spPr>
          <a:xfrm>
            <a:off x="457200" y="457200"/>
            <a:ext cx="8153400" cy="1143000"/>
          </a:xfrm>
        </p:spPr>
        <p:txBody>
          <a:bodyPr/>
          <a:lstStyle/>
          <a:p>
            <a:r>
              <a:rPr lang="en-US" dirty="0" smtClean="0"/>
              <a:t>B.  The Solution</a:t>
            </a:r>
            <a:endParaRPr lang="en-US" b="1" i="1" u="sng" dirty="0">
              <a:solidFill>
                <a:srgbClr val="FFFF00"/>
              </a:solidFill>
            </a:endParaRPr>
          </a:p>
        </p:txBody>
      </p:sp>
      <p:sp>
        <p:nvSpPr>
          <p:cNvPr id="6" name="Content Placeholder 5"/>
          <p:cNvSpPr>
            <a:spLocks noGrp="1"/>
          </p:cNvSpPr>
          <p:nvPr>
            <p:ph idx="1"/>
          </p:nvPr>
        </p:nvSpPr>
        <p:spPr/>
        <p:txBody>
          <a:bodyPr>
            <a:normAutofit lnSpcReduction="10000"/>
          </a:bodyPr>
          <a:lstStyle/>
          <a:p>
            <a:r>
              <a:rPr lang="en-US" dirty="0" smtClean="0"/>
              <a:t>Roosevelt threatened the owners or he would take over their company.</a:t>
            </a:r>
          </a:p>
          <a:p>
            <a:r>
              <a:rPr lang="en-US" b="1" u="sng" dirty="0" smtClean="0">
                <a:solidFill>
                  <a:srgbClr val="FFFF00"/>
                </a:solidFill>
              </a:rPr>
              <a:t>OUTCOME:</a:t>
            </a:r>
          </a:p>
          <a:p>
            <a:pPr lvl="1"/>
            <a:r>
              <a:rPr lang="en-US" dirty="0" smtClean="0"/>
              <a:t>Arbitrators gave the workers shorter days, higher pay but did not require the owners to recognize the union. </a:t>
            </a:r>
          </a:p>
          <a:p>
            <a:r>
              <a:rPr lang="en-US" dirty="0" smtClean="0"/>
              <a:t>This was the first time that the federal government intervened on a strike to protect the rights of workers.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2198"/>
          <p:cNvPicPr>
            <a:picLocks noChangeAspect="1" noChangeArrowheads="1"/>
          </p:cNvPicPr>
          <p:nvPr/>
        </p:nvPicPr>
        <p:blipFill>
          <a:blip r:embed="rId2" cstate="print"/>
          <a:srcRect/>
          <a:stretch>
            <a:fillRect/>
          </a:stretch>
        </p:blipFill>
        <p:spPr bwMode="auto">
          <a:xfrm>
            <a:off x="1219200" y="609600"/>
            <a:ext cx="6800850" cy="6051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smtClean="0"/>
              <a:t>III.  The Square Deal</a:t>
            </a:r>
          </a:p>
        </p:txBody>
      </p:sp>
      <p:sp>
        <p:nvSpPr>
          <p:cNvPr id="10243" name="Rectangle 3"/>
          <p:cNvSpPr>
            <a:spLocks noGrp="1" noChangeArrowheads="1"/>
          </p:cNvSpPr>
          <p:nvPr>
            <p:ph idx="1"/>
          </p:nvPr>
        </p:nvSpPr>
        <p:spPr/>
        <p:txBody>
          <a:bodyPr/>
          <a:lstStyle/>
          <a:p>
            <a:pPr eaLnBrk="1" hangingPunct="1"/>
            <a:r>
              <a:rPr lang="en-US" smtClean="0"/>
              <a:t>Roosevelt 1904 campaign slogan</a:t>
            </a:r>
          </a:p>
        </p:txBody>
      </p:sp>
      <p:pic>
        <p:nvPicPr>
          <p:cNvPr id="10244" name="Picture 5" descr="teddy6"/>
          <p:cNvPicPr>
            <a:picLocks noChangeAspect="1" noChangeArrowheads="1"/>
          </p:cNvPicPr>
          <p:nvPr/>
        </p:nvPicPr>
        <p:blipFill>
          <a:blip r:embed="rId2" cstate="print"/>
          <a:srcRect/>
          <a:stretch>
            <a:fillRect/>
          </a:stretch>
        </p:blipFill>
        <p:spPr bwMode="auto">
          <a:xfrm>
            <a:off x="5634038" y="2667000"/>
            <a:ext cx="3243262" cy="419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7799294" cy="1039906"/>
          </a:xfrm>
          <a:extLst/>
        </p:spPr>
        <p:txBody>
          <a:bodyPr rtlCol="0">
            <a:noAutofit/>
          </a:bodyPr>
          <a:lstStyle/>
          <a:p>
            <a:pPr eaLnBrk="1" fontAlgn="auto" hangingPunct="1">
              <a:spcAft>
                <a:spcPts val="0"/>
              </a:spcAft>
              <a:defRPr/>
            </a:pPr>
            <a:r>
              <a:rPr lang="en-US" sz="5400" b="1" u="sng" dirty="0">
                <a:solidFill>
                  <a:schemeClr val="tx2">
                    <a:satMod val="200000"/>
                  </a:schemeClr>
                </a:solidFill>
                <a:effectLst>
                  <a:innerShdw blurRad="38100">
                    <a:schemeClr val="tx1">
                      <a:lumMod val="85000"/>
                    </a:schemeClr>
                  </a:innerShdw>
                </a:effectLst>
              </a:rPr>
              <a:t>Grange</a:t>
            </a:r>
          </a:p>
        </p:txBody>
      </p:sp>
      <p:sp>
        <p:nvSpPr>
          <p:cNvPr id="44035" name="Content Placeholder 2"/>
          <p:cNvSpPr>
            <a:spLocks noGrp="1"/>
          </p:cNvSpPr>
          <p:nvPr>
            <p:ph idx="4294967295"/>
          </p:nvPr>
        </p:nvSpPr>
        <p:spPr>
          <a:xfrm>
            <a:off x="381000" y="2209800"/>
            <a:ext cx="8763000" cy="3581400"/>
          </a:xfrm>
        </p:spPr>
        <p:txBody>
          <a:bodyPr/>
          <a:lstStyle/>
          <a:p>
            <a:pPr eaLnBrk="1" hangingPunct="1"/>
            <a:r>
              <a:rPr lang="en-US" sz="2800" b="1" dirty="0" smtClean="0"/>
              <a:t>Farmers organization established in 1867 with the goals of providing education on new farming techniques and calling for the regulation of railroad and grain elevator rates.</a:t>
            </a:r>
          </a:p>
        </p:txBody>
      </p:sp>
      <p:pic>
        <p:nvPicPr>
          <p:cNvPr id="44036" name="Picture 5" descr="See full size image">
            <a:hlinkClick r:id="rId2"/>
          </p:cNvPr>
          <p:cNvPicPr>
            <a:picLocks noChangeAspect="1" noChangeArrowheads="1"/>
          </p:cNvPicPr>
          <p:nvPr/>
        </p:nvPicPr>
        <p:blipFill>
          <a:blip r:embed="rId3" cstate="print"/>
          <a:srcRect/>
          <a:stretch>
            <a:fillRect/>
          </a:stretch>
        </p:blipFill>
        <p:spPr bwMode="auto">
          <a:xfrm>
            <a:off x="4876800" y="304800"/>
            <a:ext cx="2057400" cy="1630817"/>
          </a:xfrm>
          <a:prstGeom prst="rect">
            <a:avLst/>
          </a:prstGeom>
          <a:noFill/>
          <a:ln w="9525">
            <a:noFill/>
            <a:miter lim="800000"/>
            <a:headEnd/>
            <a:tailEnd/>
          </a:ln>
        </p:spPr>
      </p:pic>
      <p:sp>
        <p:nvSpPr>
          <p:cNvPr id="44037" name="TextBox 4"/>
          <p:cNvSpPr txBox="1">
            <a:spLocks noChangeArrowheads="1"/>
          </p:cNvSpPr>
          <p:nvPr/>
        </p:nvSpPr>
        <p:spPr bwMode="auto">
          <a:xfrm>
            <a:off x="0" y="5934075"/>
            <a:ext cx="9144000" cy="915988"/>
          </a:xfrm>
          <a:prstGeom prst="rect">
            <a:avLst/>
          </a:prstGeom>
          <a:noFill/>
          <a:ln w="9525">
            <a:noFill/>
            <a:miter lim="800000"/>
            <a:headEnd/>
            <a:tailEnd/>
          </a:ln>
        </p:spPr>
        <p:txBody>
          <a:bodyPr>
            <a:spAutoFit/>
          </a:bodyPr>
          <a:lstStyle/>
          <a:p>
            <a:r>
              <a:rPr lang="en-US" b="1">
                <a:latin typeface="Bookman Old Style" pitchFamily="18" charset="0"/>
              </a:rPr>
              <a:t>Closure Question #2: How did the Farmers’ Alliances begin to crusade against big business? (At least 1 sentence)</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3276600" y="2895600"/>
            <a:ext cx="2743200" cy="641350"/>
          </a:xfrm>
          <a:prstGeom prst="rect">
            <a:avLst/>
          </a:prstGeom>
          <a:noFill/>
          <a:ln w="9525">
            <a:noFill/>
            <a:miter lim="800000"/>
            <a:headEnd/>
            <a:tailEnd/>
          </a:ln>
        </p:spPr>
        <p:txBody>
          <a:bodyPr>
            <a:spAutoFit/>
          </a:bodyPr>
          <a:lstStyle/>
          <a:p>
            <a:pPr algn="ctr">
              <a:spcBef>
                <a:spcPct val="50000"/>
              </a:spcBef>
            </a:pPr>
            <a:r>
              <a:rPr lang="en-US" sz="3600" smtClean="0">
                <a:solidFill>
                  <a:srgbClr val="FFFFFF"/>
                </a:solidFill>
                <a:latin typeface="Arial" charset="0"/>
              </a:rPr>
              <a:t>Square Deal</a:t>
            </a:r>
          </a:p>
        </p:txBody>
      </p:sp>
      <p:sp>
        <p:nvSpPr>
          <p:cNvPr id="11267" name="Rectangle 7"/>
          <p:cNvSpPr>
            <a:spLocks noChangeArrowheads="1"/>
          </p:cNvSpPr>
          <p:nvPr/>
        </p:nvSpPr>
        <p:spPr bwMode="auto">
          <a:xfrm>
            <a:off x="3048000" y="2133600"/>
            <a:ext cx="3276600" cy="2590800"/>
          </a:xfrm>
          <a:prstGeom prst="rect">
            <a:avLst/>
          </a:prstGeom>
          <a:solidFill>
            <a:srgbClr val="FFFF00">
              <a:alpha val="45097"/>
            </a:srgbClr>
          </a:solidFill>
          <a:ln w="9525">
            <a:solidFill>
              <a:schemeClr val="tx1"/>
            </a:solidFill>
            <a:miter lim="800000"/>
            <a:headEnd/>
            <a:tailEnd/>
          </a:ln>
        </p:spPr>
        <p:txBody>
          <a:bodyPr wrap="none" anchor="ctr"/>
          <a:lstStyle/>
          <a:p>
            <a:endParaRPr lang="en-US" smtClean="0">
              <a:solidFill>
                <a:srgbClr val="FFFFFF"/>
              </a:solidFill>
              <a:latin typeface="Arial" charset="0"/>
            </a:endParaRPr>
          </a:p>
        </p:txBody>
      </p:sp>
      <p:sp>
        <p:nvSpPr>
          <p:cNvPr id="11268" name="Line 9"/>
          <p:cNvSpPr>
            <a:spLocks noChangeShapeType="1"/>
          </p:cNvSpPr>
          <p:nvPr/>
        </p:nvSpPr>
        <p:spPr bwMode="auto">
          <a:xfrm flipV="1">
            <a:off x="6400800" y="1447800"/>
            <a:ext cx="685800" cy="685800"/>
          </a:xfrm>
          <a:prstGeom prst="line">
            <a:avLst/>
          </a:prstGeom>
          <a:noFill/>
          <a:ln w="57150">
            <a:solidFill>
              <a:schemeClr val="tx1"/>
            </a:solidFill>
            <a:round/>
            <a:headEnd/>
            <a:tailEnd type="triangle" w="med" len="med"/>
          </a:ln>
        </p:spPr>
        <p:txBody>
          <a:bodyPr/>
          <a:lstStyle/>
          <a:p>
            <a:endParaRPr lang="en-US" smtClean="0">
              <a:solidFill>
                <a:srgbClr val="FFFFFF"/>
              </a:solidFill>
              <a:latin typeface="Arial" charset="0"/>
            </a:endParaRPr>
          </a:p>
        </p:txBody>
      </p:sp>
      <p:sp>
        <p:nvSpPr>
          <p:cNvPr id="11269" name="Line 10"/>
          <p:cNvSpPr>
            <a:spLocks noChangeShapeType="1"/>
          </p:cNvSpPr>
          <p:nvPr/>
        </p:nvSpPr>
        <p:spPr bwMode="auto">
          <a:xfrm>
            <a:off x="6400800" y="4724400"/>
            <a:ext cx="685800" cy="685800"/>
          </a:xfrm>
          <a:prstGeom prst="line">
            <a:avLst/>
          </a:prstGeom>
          <a:noFill/>
          <a:ln w="57150">
            <a:solidFill>
              <a:schemeClr val="tx1"/>
            </a:solidFill>
            <a:round/>
            <a:headEnd/>
            <a:tailEnd type="triangle" w="med" len="med"/>
          </a:ln>
        </p:spPr>
        <p:txBody>
          <a:bodyPr/>
          <a:lstStyle/>
          <a:p>
            <a:endParaRPr lang="en-US" smtClean="0">
              <a:solidFill>
                <a:srgbClr val="FFFFFF"/>
              </a:solidFill>
              <a:latin typeface="Arial" charset="0"/>
            </a:endParaRPr>
          </a:p>
        </p:txBody>
      </p:sp>
      <p:sp>
        <p:nvSpPr>
          <p:cNvPr id="11270" name="Line 11"/>
          <p:cNvSpPr>
            <a:spLocks noChangeShapeType="1"/>
          </p:cNvSpPr>
          <p:nvPr/>
        </p:nvSpPr>
        <p:spPr bwMode="auto">
          <a:xfrm flipH="1">
            <a:off x="2438400" y="4724400"/>
            <a:ext cx="609600" cy="609600"/>
          </a:xfrm>
          <a:prstGeom prst="line">
            <a:avLst/>
          </a:prstGeom>
          <a:noFill/>
          <a:ln w="57150">
            <a:solidFill>
              <a:schemeClr val="tx1"/>
            </a:solidFill>
            <a:round/>
            <a:headEnd/>
            <a:tailEnd type="triangle" w="med" len="med"/>
          </a:ln>
        </p:spPr>
        <p:txBody>
          <a:bodyPr/>
          <a:lstStyle/>
          <a:p>
            <a:endParaRPr lang="en-US" smtClean="0">
              <a:solidFill>
                <a:srgbClr val="FFFFFF"/>
              </a:solidFill>
              <a:latin typeface="Arial" charset="0"/>
            </a:endParaRPr>
          </a:p>
        </p:txBody>
      </p:sp>
      <p:sp>
        <p:nvSpPr>
          <p:cNvPr id="11271" name="Line 12"/>
          <p:cNvSpPr>
            <a:spLocks noChangeShapeType="1"/>
          </p:cNvSpPr>
          <p:nvPr/>
        </p:nvSpPr>
        <p:spPr bwMode="auto">
          <a:xfrm flipH="1" flipV="1">
            <a:off x="2209800" y="1600200"/>
            <a:ext cx="838200" cy="533400"/>
          </a:xfrm>
          <a:prstGeom prst="line">
            <a:avLst/>
          </a:prstGeom>
          <a:noFill/>
          <a:ln w="57150">
            <a:solidFill>
              <a:schemeClr val="tx1"/>
            </a:solidFill>
            <a:round/>
            <a:headEnd/>
            <a:tailEnd type="triangle" w="med" len="med"/>
          </a:ln>
        </p:spPr>
        <p:txBody>
          <a:bodyPr/>
          <a:lstStyle/>
          <a:p>
            <a:endParaRPr lang="en-US" smtClean="0">
              <a:solidFill>
                <a:srgbClr val="FFFFFF"/>
              </a:solidFill>
              <a:latin typeface="Arial" charset="0"/>
            </a:endParaRPr>
          </a:p>
        </p:txBody>
      </p:sp>
      <p:sp>
        <p:nvSpPr>
          <p:cNvPr id="11272" name="Text Box 13"/>
          <p:cNvSpPr txBox="1">
            <a:spLocks noChangeArrowheads="1"/>
          </p:cNvSpPr>
          <p:nvPr/>
        </p:nvSpPr>
        <p:spPr bwMode="auto">
          <a:xfrm>
            <a:off x="457200" y="838200"/>
            <a:ext cx="3505200" cy="1187450"/>
          </a:xfrm>
          <a:prstGeom prst="rect">
            <a:avLst/>
          </a:prstGeom>
          <a:noFill/>
          <a:ln w="9525">
            <a:noFill/>
            <a:miter lim="800000"/>
            <a:headEnd/>
            <a:tailEnd/>
          </a:ln>
        </p:spPr>
        <p:txBody>
          <a:bodyPr>
            <a:spAutoFit/>
          </a:bodyPr>
          <a:lstStyle/>
          <a:p>
            <a:pPr>
              <a:spcBef>
                <a:spcPct val="50000"/>
              </a:spcBef>
            </a:pPr>
            <a:r>
              <a:rPr lang="en-US" sz="2400" smtClean="0">
                <a:solidFill>
                  <a:srgbClr val="FFFFFF"/>
                </a:solidFill>
                <a:latin typeface="Arial" charset="0"/>
              </a:rPr>
              <a:t>Balancing interests of Business, Consumer, and Labor</a:t>
            </a:r>
          </a:p>
        </p:txBody>
      </p:sp>
      <p:sp>
        <p:nvSpPr>
          <p:cNvPr id="11273" name="Text Box 15"/>
          <p:cNvSpPr txBox="1">
            <a:spLocks noChangeArrowheads="1"/>
          </p:cNvSpPr>
          <p:nvPr/>
        </p:nvSpPr>
        <p:spPr bwMode="auto">
          <a:xfrm>
            <a:off x="5562600" y="685800"/>
            <a:ext cx="3276600" cy="946150"/>
          </a:xfrm>
          <a:prstGeom prst="rect">
            <a:avLst/>
          </a:prstGeom>
          <a:noFill/>
          <a:ln w="9525">
            <a:noFill/>
            <a:miter lim="800000"/>
            <a:headEnd/>
            <a:tailEnd/>
          </a:ln>
        </p:spPr>
        <p:txBody>
          <a:bodyPr>
            <a:spAutoFit/>
          </a:bodyPr>
          <a:lstStyle/>
          <a:p>
            <a:pPr>
              <a:spcBef>
                <a:spcPct val="50000"/>
              </a:spcBef>
            </a:pPr>
            <a:r>
              <a:rPr lang="en-US" sz="2800" smtClean="0">
                <a:solidFill>
                  <a:srgbClr val="FFFFFF"/>
                </a:solidFill>
                <a:latin typeface="Arial" charset="0"/>
              </a:rPr>
              <a:t>Limiting Power of Trusts</a:t>
            </a:r>
          </a:p>
        </p:txBody>
      </p:sp>
      <p:sp>
        <p:nvSpPr>
          <p:cNvPr id="11274" name="Text Box 16"/>
          <p:cNvSpPr txBox="1">
            <a:spLocks noChangeArrowheads="1"/>
          </p:cNvSpPr>
          <p:nvPr/>
        </p:nvSpPr>
        <p:spPr bwMode="auto">
          <a:xfrm>
            <a:off x="228600" y="4038600"/>
            <a:ext cx="2971800" cy="1373188"/>
          </a:xfrm>
          <a:prstGeom prst="rect">
            <a:avLst/>
          </a:prstGeom>
          <a:noFill/>
          <a:ln w="9525">
            <a:noFill/>
            <a:miter lim="800000"/>
            <a:headEnd/>
            <a:tailEnd/>
          </a:ln>
        </p:spPr>
        <p:txBody>
          <a:bodyPr>
            <a:spAutoFit/>
          </a:bodyPr>
          <a:lstStyle/>
          <a:p>
            <a:pPr>
              <a:spcBef>
                <a:spcPct val="50000"/>
              </a:spcBef>
            </a:pPr>
            <a:r>
              <a:rPr lang="en-US" sz="2800" smtClean="0">
                <a:solidFill>
                  <a:srgbClr val="FFFFFF"/>
                </a:solidFill>
                <a:latin typeface="Arial" charset="0"/>
              </a:rPr>
              <a:t>Promoting Public Health and Safety </a:t>
            </a:r>
          </a:p>
        </p:txBody>
      </p:sp>
      <p:sp>
        <p:nvSpPr>
          <p:cNvPr id="11275" name="Text Box 17"/>
          <p:cNvSpPr txBox="1">
            <a:spLocks noChangeArrowheads="1"/>
          </p:cNvSpPr>
          <p:nvPr/>
        </p:nvSpPr>
        <p:spPr bwMode="auto">
          <a:xfrm>
            <a:off x="5334000" y="5638800"/>
            <a:ext cx="4343400" cy="946150"/>
          </a:xfrm>
          <a:prstGeom prst="rect">
            <a:avLst/>
          </a:prstGeom>
          <a:noFill/>
          <a:ln w="9525">
            <a:noFill/>
            <a:miter lim="800000"/>
            <a:headEnd/>
            <a:tailEnd/>
          </a:ln>
        </p:spPr>
        <p:txBody>
          <a:bodyPr>
            <a:spAutoFit/>
          </a:bodyPr>
          <a:lstStyle/>
          <a:p>
            <a:pPr>
              <a:spcBef>
                <a:spcPct val="50000"/>
              </a:spcBef>
            </a:pPr>
            <a:r>
              <a:rPr lang="en-US" sz="2800" smtClean="0">
                <a:solidFill>
                  <a:srgbClr val="FFFFFF"/>
                </a:solidFill>
                <a:latin typeface="Arial" charset="0"/>
              </a:rPr>
              <a:t>Improving Working Conditions</a:t>
            </a:r>
          </a:p>
        </p:txBody>
      </p:sp>
    </p:spTree>
  </p:cSld>
  <p:clrMapOvr>
    <a:masterClrMapping/>
  </p:clrMapOvr>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chemeClr val="accent2">
                    <a:lumMod val="75000"/>
                  </a:schemeClr>
                </a:solidFill>
              </a:rPr>
              <a:t>The Square Deal </a:t>
            </a:r>
            <a:endParaRPr lang="en-US" b="1" i="1" u="sng"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Defined his presidency</a:t>
            </a:r>
          </a:p>
          <a:p>
            <a:r>
              <a:rPr lang="en-US" dirty="0" smtClean="0"/>
              <a:t>He promised to “see that each person is given a square deal, because he is entitled to no more and receive no less.” </a:t>
            </a:r>
          </a:p>
          <a:p>
            <a:r>
              <a:rPr lang="en-US" b="1" u="sng" dirty="0" smtClean="0">
                <a:solidFill>
                  <a:schemeClr val="accent2">
                    <a:lumMod val="75000"/>
                  </a:schemeClr>
                </a:solidFill>
              </a:rPr>
              <a:t>The Square Deal: </a:t>
            </a:r>
          </a:p>
          <a:p>
            <a:pPr lvl="1"/>
            <a:r>
              <a:rPr lang="en-US" dirty="0" smtClean="0"/>
              <a:t>Limits the power of trusts</a:t>
            </a:r>
          </a:p>
          <a:p>
            <a:pPr lvl="1"/>
            <a:r>
              <a:rPr lang="en-US" dirty="0" smtClean="0"/>
              <a:t>Promote public health and safety </a:t>
            </a:r>
          </a:p>
          <a:p>
            <a:pPr lvl="1"/>
            <a:r>
              <a:rPr lang="en-US" dirty="0" smtClean="0"/>
              <a:t>Improve working conditions </a:t>
            </a:r>
            <a:endParaRPr lang="en-US" dirty="0"/>
          </a:p>
        </p:txBody>
      </p:sp>
      <p:pic>
        <p:nvPicPr>
          <p:cNvPr id="4" name="Picture 13" descr="TR cartoon"/>
          <p:cNvPicPr>
            <a:picLocks noChangeAspect="1" noChangeArrowheads="1"/>
          </p:cNvPicPr>
          <p:nvPr/>
        </p:nvPicPr>
        <p:blipFill>
          <a:blip r:embed="rId3" cstate="print"/>
          <a:srcRect/>
          <a:stretch>
            <a:fillRect/>
          </a:stretch>
        </p:blipFill>
        <p:spPr>
          <a:xfrm>
            <a:off x="6629400" y="3886200"/>
            <a:ext cx="2682875" cy="2971800"/>
          </a:xfrm>
          <a:prstGeom prst="rect">
            <a:avLst/>
          </a:prstGeom>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5000"/>
                                        <p:tgtEl>
                                          <p:spTgt spid="4"/>
                                        </p:tgtEl>
                                        <p:attrNameLst>
                                          <p:attrName>ppt_w</p:attrName>
                                        </p:attrNameLst>
                                      </p:cBhvr>
                                      <p:tavLst>
                                        <p:tav tm="0">
                                          <p:val>
                                            <p:strVal val="ppt_w"/>
                                          </p:val>
                                        </p:tav>
                                        <p:tav tm="100000">
                                          <p:val>
                                            <p:strVal val="ppt_w+.3"/>
                                          </p:val>
                                        </p:tav>
                                      </p:tavLst>
                                    </p:anim>
                                    <p:anim calcmode="lin" valueType="num">
                                      <p:cBhvr>
                                        <p:cTn id="7" dur="5000"/>
                                        <p:tgtEl>
                                          <p:spTgt spid="4"/>
                                        </p:tgtEl>
                                        <p:attrNameLst>
                                          <p:attrName>ppt_h</p:attrName>
                                        </p:attrNameLst>
                                      </p:cBhvr>
                                      <p:tavLst>
                                        <p:tav tm="0">
                                          <p:val>
                                            <p:strVal val="ppt_h"/>
                                          </p:val>
                                        </p:tav>
                                        <p:tav tm="100000">
                                          <p:val>
                                            <p:strVal val="ppt_h"/>
                                          </p:val>
                                        </p:tav>
                                      </p:tavLst>
                                    </p:anim>
                                    <p:animEffect transition="out" filter="fade">
                                      <p:cBhvr>
                                        <p:cTn id="8" dur="5000"/>
                                        <p:tgtEl>
                                          <p:spTgt spid="4"/>
                                        </p:tgtEl>
                                      </p:cBhvr>
                                    </p:animEffect>
                                    <p:set>
                                      <p:cBhvr>
                                        <p:cTn id="9" dur="1" fill="hold">
                                          <p:stCondLst>
                                            <p:cond delay="4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A.  Regulating Businesses</a:t>
            </a:r>
          </a:p>
        </p:txBody>
      </p:sp>
      <p:sp>
        <p:nvSpPr>
          <p:cNvPr id="12291" name="Rectangle 3"/>
          <p:cNvSpPr>
            <a:spLocks noGrp="1" noChangeArrowheads="1"/>
          </p:cNvSpPr>
          <p:nvPr>
            <p:ph type="body" idx="1"/>
          </p:nvPr>
        </p:nvSpPr>
        <p:spPr/>
        <p:txBody>
          <a:bodyPr/>
          <a:lstStyle/>
          <a:p>
            <a:pPr eaLnBrk="1" hangingPunct="1"/>
            <a:r>
              <a:rPr lang="en-US" smtClean="0"/>
              <a:t>Trustbusting</a:t>
            </a:r>
          </a:p>
          <a:p>
            <a:pPr lvl="1" eaLnBrk="1" hangingPunct="1"/>
            <a:r>
              <a:rPr lang="en-US" smtClean="0"/>
              <a:t>Roosevelt went after companies that had monopolies and hurt the publics interest</a:t>
            </a:r>
          </a:p>
          <a:p>
            <a:pPr lvl="1" eaLnBrk="1" hangingPunct="1"/>
            <a:r>
              <a:rPr lang="en-US" smtClean="0"/>
              <a:t>It violated Sherman Antitrust Act  </a:t>
            </a:r>
          </a:p>
          <a:p>
            <a:pPr lvl="1" eaLnBrk="1" hangingPunct="1">
              <a:buFont typeface="Wingdings" pitchFamily="2" charset="2"/>
              <a:buNone/>
            </a:pPr>
            <a:endParaRPr lang="en-US" smtClean="0"/>
          </a:p>
          <a:p>
            <a:pPr lvl="1" eaLnBrk="1" hangingPunct="1"/>
            <a:endParaRPr lang="en-US" smtClean="0"/>
          </a:p>
          <a:p>
            <a:pPr eaLnBrk="1" hangingPunct="1">
              <a:buFont typeface="Wingdings" pitchFamily="2" charset="2"/>
              <a:buNone/>
            </a:pPr>
            <a:endParaRPr lang="en-US" smtClean="0"/>
          </a:p>
        </p:txBody>
      </p:sp>
      <p:pic>
        <p:nvPicPr>
          <p:cNvPr id="12292" name="Picture 5" descr="roosevelt_big"/>
          <p:cNvPicPr>
            <a:picLocks noChangeAspect="1" noChangeArrowheads="1"/>
          </p:cNvPicPr>
          <p:nvPr/>
        </p:nvPicPr>
        <p:blipFill>
          <a:blip r:embed="rId2" cstate="print"/>
          <a:srcRect/>
          <a:stretch>
            <a:fillRect/>
          </a:stretch>
        </p:blipFill>
        <p:spPr bwMode="auto">
          <a:xfrm>
            <a:off x="6496050" y="3524250"/>
            <a:ext cx="2647950" cy="3333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TR tames trusts"/>
          <p:cNvPicPr>
            <a:picLocks noChangeAspect="1" noChangeArrowheads="1"/>
          </p:cNvPicPr>
          <p:nvPr/>
        </p:nvPicPr>
        <p:blipFill>
          <a:blip r:embed="rId3" cstate="print"/>
          <a:srcRect/>
          <a:stretch>
            <a:fillRect/>
          </a:stretch>
        </p:blipFill>
        <p:spPr bwMode="auto">
          <a:xfrm>
            <a:off x="1409700" y="609600"/>
            <a:ext cx="6324600" cy="6272213"/>
          </a:xfrm>
          <a:prstGeom prst="rect">
            <a:avLst/>
          </a:prstGeom>
          <a:noFill/>
        </p:spPr>
      </p:pic>
      <p:sp>
        <p:nvSpPr>
          <p:cNvPr id="6150" name="Rectangle 6"/>
          <p:cNvSpPr>
            <a:spLocks noGrp="1" noChangeArrowheads="1"/>
          </p:cNvSpPr>
          <p:nvPr>
            <p:ph type="title"/>
          </p:nvPr>
        </p:nvSpPr>
        <p:spPr>
          <a:xfrm>
            <a:off x="457200" y="-76200"/>
            <a:ext cx="8229600" cy="636588"/>
          </a:xfrm>
        </p:spPr>
        <p:txBody>
          <a:bodyPr/>
          <a:lstStyle/>
          <a:p>
            <a:r>
              <a:rPr lang="en-US" sz="4000" b="1" dirty="0"/>
              <a:t>Interpreting Political Cartoons</a:t>
            </a:r>
          </a:p>
        </p:txBody>
      </p:sp>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endParaRPr lang="en-US" smtClean="0"/>
          </a:p>
        </p:txBody>
      </p:sp>
      <p:pic>
        <p:nvPicPr>
          <p:cNvPr id="162819" name="Picture 2" descr="http://multimedialearning.org/presentations/present15/Slide1.jpg"/>
          <p:cNvPicPr>
            <a:picLocks noChangeAspect="1" noChangeArrowheads="1"/>
          </p:cNvPicPr>
          <p:nvPr/>
        </p:nvPicPr>
        <p:blipFill>
          <a:blip r:embed="rId3" cstate="print"/>
          <a:srcRect/>
          <a:stretch>
            <a:fillRect/>
          </a:stretch>
        </p:blipFill>
        <p:spPr bwMode="auto">
          <a:xfrm>
            <a:off x="304800" y="228600"/>
            <a:ext cx="8394700" cy="6296025"/>
          </a:xfrm>
          <a:prstGeom prst="rect">
            <a:avLst/>
          </a:prstGeom>
          <a:noFill/>
          <a:ln w="9525">
            <a:noFill/>
            <a:miter lim="800000"/>
            <a:headEnd/>
            <a:tailEnd/>
          </a:ln>
        </p:spPr>
      </p:pic>
    </p:spTree>
  </p:cSld>
  <p:clrMapOvr>
    <a:masterClrMapping/>
  </p:clrMapOvr>
  <p:transition xmlns:p14="http://schemas.microsoft.com/office/powerpoint/2010/main" spd="slow">
    <p:strips dir="ru"/>
    <p:sndAc>
      <p:stSnd>
        <p:snd r:embed="rId2" name="suction.wav"/>
      </p:stSnd>
    </p:sndAc>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7498080" cy="1143000"/>
          </a:xfrm>
        </p:spPr>
        <p:txBody>
          <a:bodyPr/>
          <a:lstStyle/>
          <a:p>
            <a:r>
              <a:rPr lang="en-US" b="1" i="1" u="sng" dirty="0" smtClean="0">
                <a:solidFill>
                  <a:schemeClr val="accent2">
                    <a:lumMod val="75000"/>
                  </a:schemeClr>
                </a:solidFill>
              </a:rPr>
              <a:t>Regulating Big Business</a:t>
            </a:r>
            <a:endParaRPr lang="en-US" b="1" i="1" u="sng"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In business, competition is healthy. </a:t>
            </a:r>
          </a:p>
          <a:p>
            <a:r>
              <a:rPr lang="en-US" dirty="0" smtClean="0"/>
              <a:t>If there is competition, then companies will compete for your business </a:t>
            </a:r>
          </a:p>
          <a:p>
            <a:r>
              <a:rPr lang="en-US" dirty="0" smtClean="0"/>
              <a:t>They will do whatever they need to do to bring you in as a customer. </a:t>
            </a:r>
          </a:p>
          <a:p>
            <a:r>
              <a:rPr lang="en-US" dirty="0" smtClean="0">
                <a:solidFill>
                  <a:schemeClr val="accent2">
                    <a:lumMod val="75000"/>
                  </a:schemeClr>
                </a:solidFill>
              </a:rPr>
              <a:t>For example: Cell phone companies. </a:t>
            </a:r>
            <a:br>
              <a:rPr lang="en-US" dirty="0" smtClean="0">
                <a:solidFill>
                  <a:schemeClr val="accent2">
                    <a:lumMod val="75000"/>
                  </a:schemeClr>
                </a:solidFill>
              </a:rPr>
            </a:br>
            <a:r>
              <a:rPr lang="en-US" dirty="0" smtClean="0">
                <a:solidFill>
                  <a:schemeClr val="accent2">
                    <a:lumMod val="75000"/>
                  </a:schemeClr>
                </a:solidFill>
              </a:rPr>
              <a:t>Which company do you have? </a:t>
            </a:r>
          </a:p>
          <a:p>
            <a:r>
              <a:rPr lang="en-US" dirty="0" smtClean="0">
                <a:solidFill>
                  <a:schemeClr val="accent2">
                    <a:lumMod val="75000"/>
                  </a:schemeClr>
                </a:solidFill>
              </a:rPr>
              <a:t>They will offer you the best deals in order for you to stick with them. </a:t>
            </a:r>
            <a:endParaRPr lang="en-US" dirty="0">
              <a:solidFill>
                <a:schemeClr val="accent2">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chemeClr val="accent2">
                    <a:lumMod val="75000"/>
                  </a:schemeClr>
                </a:solidFill>
              </a:rPr>
              <a:t>Tycoons</a:t>
            </a:r>
            <a:endParaRPr lang="en-US" b="1" i="1" u="sng" dirty="0">
              <a:solidFill>
                <a:schemeClr val="accent2">
                  <a:lumMod val="75000"/>
                </a:schemeClr>
              </a:solidFill>
            </a:endParaRPr>
          </a:p>
        </p:txBody>
      </p:sp>
      <p:sp>
        <p:nvSpPr>
          <p:cNvPr id="3" name="Content Placeholder 2"/>
          <p:cNvSpPr>
            <a:spLocks noGrp="1"/>
          </p:cNvSpPr>
          <p:nvPr>
            <p:ph idx="1"/>
          </p:nvPr>
        </p:nvSpPr>
        <p:spPr/>
        <p:txBody>
          <a:bodyPr>
            <a:normAutofit lnSpcReduction="10000"/>
          </a:bodyPr>
          <a:lstStyle/>
          <a:p>
            <a:r>
              <a:rPr lang="en-US" dirty="0" smtClean="0"/>
              <a:t>.</a:t>
            </a:r>
            <a:r>
              <a:rPr lang="en-US" i="1" dirty="0" smtClean="0"/>
              <a:t>A wealthy, powerful person in business or industry</a:t>
            </a:r>
          </a:p>
          <a:p>
            <a:endParaRPr lang="en-US" dirty="0" smtClean="0"/>
          </a:p>
          <a:p>
            <a:r>
              <a:rPr lang="en-US" dirty="0" smtClean="0"/>
              <a:t>J.P. Morgan, James J. Hill, and E.H. Harriman joined their railroad companies together to eliminate competition</a:t>
            </a:r>
          </a:p>
          <a:p>
            <a:r>
              <a:rPr lang="en-US" dirty="0" smtClean="0">
                <a:solidFill>
                  <a:schemeClr val="accent2">
                    <a:lumMod val="75000"/>
                  </a:schemeClr>
                </a:solidFill>
              </a:rPr>
              <a:t>New Company: Northwest Securities Company</a:t>
            </a:r>
          </a:p>
          <a:p>
            <a:r>
              <a:rPr lang="en-US" dirty="0" smtClean="0"/>
              <a:t>They dominated the shipping industry from Chicago to the Northwest.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chemeClr val="accent2">
                    <a:lumMod val="75000"/>
                  </a:schemeClr>
                </a:solidFill>
              </a:rPr>
              <a:t>Roosevelt Steps In</a:t>
            </a:r>
            <a:endParaRPr lang="en-US" b="1" i="1" u="sng" dirty="0">
              <a:solidFill>
                <a:schemeClr val="accent2">
                  <a:lumMod val="75000"/>
                </a:schemeClr>
              </a:solidFill>
            </a:endParaRPr>
          </a:p>
        </p:txBody>
      </p:sp>
      <p:sp>
        <p:nvSpPr>
          <p:cNvPr id="3" name="Content Placeholder 2"/>
          <p:cNvSpPr>
            <a:spLocks noGrp="1"/>
          </p:cNvSpPr>
          <p:nvPr>
            <p:ph idx="1"/>
          </p:nvPr>
        </p:nvSpPr>
        <p:spPr/>
        <p:txBody>
          <a:bodyPr/>
          <a:lstStyle/>
          <a:p>
            <a:r>
              <a:rPr lang="en-US" dirty="0" smtClean="0"/>
              <a:t>The federal government sued Northwest Securities for violating the Sherman Anti-Trust Act </a:t>
            </a:r>
          </a:p>
          <a:p>
            <a:r>
              <a:rPr lang="en-US" b="1" i="1" u="sng" dirty="0" smtClean="0">
                <a:solidFill>
                  <a:schemeClr val="accent2">
                    <a:lumMod val="75000"/>
                  </a:schemeClr>
                </a:solidFill>
              </a:rPr>
              <a:t>Sherman Anti-Trust Act:  </a:t>
            </a:r>
            <a:r>
              <a:rPr lang="en-US" dirty="0" smtClean="0"/>
              <a:t>A law that outlawed the creation of monopolies to limit free trade.</a:t>
            </a:r>
          </a:p>
          <a:p>
            <a:r>
              <a:rPr lang="en-US" dirty="0" smtClean="0"/>
              <a:t>Why is the board game Monopoly called monopoly?? </a:t>
            </a:r>
          </a:p>
          <a:p>
            <a:pPr lvl="1"/>
            <a:r>
              <a:rPr lang="en-US" dirty="0" smtClean="0"/>
              <a:t>What is the point of the game? </a:t>
            </a:r>
            <a:endParaRPr lang="en-US" dirty="0"/>
          </a:p>
        </p:txBody>
      </p:sp>
      <p:sp>
        <p:nvSpPr>
          <p:cNvPr id="3074" name="AutoShape 2" descr="data:image/jpg;base64,/9j/4AAQSkZJRgABAQAAAQABAAD/2wCEAAkGBhQSEBUUExQUFRUVFRwWGBcXGRgVFRYWGRQVFxcXHBwXHiYeHBwnGhUUHy8gIycpLCwsFx4xNTAqNSYrLCkBCQoKDgwOGg8PGiklHSUsKS0sNSksLCksKiwsLCwsKS0tLC0sLCwqKSwsLCksLCwsLCkpLSksKSwsKSwsLC0sLP/AABEIANgA6gMBIgACEQEDEQH/xAAcAAACAgMBAQAAAAAAAAAAAAAABwUGAQMECAL/xABHEAABAwIDAwYLBwEIAQUBAAABAAIDBBEFEiEGMUEHEyJRYYEWMjRUcXORk6Gy0RQjQlJiscFyJDNDU2OCkqLwFYPCw/EI/8QAGgEBAAMBAQEAAAAAAAAAAAAAAAECAwQFBv/EACsRAQACAgECBAYBBQAAAAAAAAABAgMRIRIxBEFRYRMycZGhsWIUFSKB8P/aAAwDAQACEQMRAD8AaOBYFTupYS6CIkxMJJY0kksFzuUh4O03m8Pu2fRY2d8kp/Us+QKRQR/g7Tebw+7Z9EeDtN5vD7tn0UghBH+DtN5vD7tn0R4O03m8Pu2fRSCEEf4O03m8Pu2fRHg7Tebw+7Z9FIIQR/g7Tebw+7Z9EeDtN5vD7tn0UghBH+DtN5vD7tn0WPB6m83h92z6LZi+MRU0RlnkbGxu8uPwHWewJbYlygVVddtE37NBu+0SC8jx/pt4ekq1KWvOqwpfJXHHVadQt2O1WGUYvO2mYTubkaXu7A0C5S92o5R44gPs+GxtD75ZJ42i9upgF/aQtlBgkcTi/WSU+NLIc8h7zu9AWjajCPtFO5o1e3ps/qHDvGi7/wChtFJmZ5eZ/cqzkisRx6qvh3KLM2oY+aOnfFmGdggjAyX1sbXuBrv4J/0mEUksbZGQwOa9oc0hjLEEXB3Lynb/AM6k4+RLbO4NDK7Vt3QE8W73R928dh7F5z1jP8HabzeH3bPojwdpvN4fds+i7wsoI/wdpvN4fds+iPB2m83h92z6KQQgjvB2m83h9236Jabc826vEEcbI46dge/I0NL5H3ytJH4Q0Xtxum4lFtnSmLFZS7dUxskYeBMbcj2+kDKe9c/iZtGKZq38PETkiJRUNO+V7mQU7p3MAL8gaAy+oBLtM3YFG11TG+N0bAROTlbGARMJb6NLfTv4WVo2R2jFDUPEtvs9S9pMn+TLbKM36Haa8Cmm2jjz84GMzn8eUZrf1b1z4cNb1raLT922XLalprMQ4aLZ6Dm2c5TwZ8ozfdt8awzcOu63+DtN5vD7tn0Ugheg4kf4O03m8Pu2fRHg7Tebw+7Z9FIIQRx2epvN4fdt+iUGNU7RUzANaAJXgAAAAB5sNyeCSmO+VT+uk+dyBtbO+SU/qWfIFIqO2d8kp/Us+QKRQCEIQCEIQCEIQCgNsdsYcPgMkpu46MjHjPd1Ds6zwW7azaeKgpnTyndo1o3vedzQvNG0G0E1bO6ad13HcPwsbwa0dX7oOjafa6or5ucnd4p6EY/u2egcT28VeNl9oBVRa2EjBZzRoOxwHUUrV04dXvgkbJGbOae4jiD2FdHh884rb8vNy+K8NGemvOOxxoXDhOLMqIRKzQfiH5HDeD1KNrdqLkspWiVw0Mh0iZ3/AIvQF7k5aREW2+dp4fJe/RWOf0re3OA81JzzB0JD0h+V/wBCq7Q1T45WSREiRjg5pGtiPQrm/DjIc1RI6Y9R6MY9DQqzis8schjJyAbgwBgLeB01K8XPSOrr1qJfUYcd8eOK3ncvRuxG1jMQpGyizXjoys4skG8eg7wrEF5d2J2wkw6qErbujd0ZWfnb1j9Q1IXpfDMTjqIWSxODmPF2kdX17FytHWhJ3lC29nqKxlDhr3Zg/K98Z1c/8oP5W6kn6Ju0rCGNDjmcGgE9ZAFz7UG1Qu1OzEddBzb7tc05o5B40bxucP5HEKaQgRssD2PfTVLAJWjpNt0JGHQSM62nq4FWLYja40r2UlQ4mFxywSuOrDwheer8p7lb9r9lG1sWhyTR9KKXi13Ueth3EJVyxF3OQVEeWRnRkjPwe08WneCvNvWfDW66/LPd31tHiK9Nvm8j0uspcbB7Yuje2jqn3J0p5nf4g/ynn844HiExrr0K2i0bhxWrNZ1LKEIVlQkpjvlU/rpPncnWkpjvlU/rpPncgbWzvklP6lnyBSKjtnfJKf1LPkCkUAhCEAhF0IBBQhAoOWyjl5+nmkaXUjGlptqGSuPjO7CLWKVWJ4bzZDmnNG7xT/BXq2spGSscyRocxwIc06gg7wkNtlsecNl5s3fRzG0bjqYnb+bcf2K3xTS0dFuPSff39v058vXWfiV59Y9vb3/ZeoXTiNCYn5TqPwnrH1W+CkLfw5pd+U+LGODncL9h3LOaTE9Mt6Wi8RavZmjAYLSve1jyLxtNi4cC7qHxKucUYDQGgBttAN1lSnxxNJMj3SvO8M3X7Xnf3LvhxCpc0NiYGNGgO829L966cNtca39OZW66Y+bTELSAo3HMPbKzVzWub4riQO434L4odi6+p/E+3Wbhv8D2KyYdyMM31E73fpZp8XXVs2eKxq0fnn7QmmWMnyxst3UMbP7yZvojBefadFNYRV4jHSTNpRUNpHG7nZfFHEg77W35U2sM2FooLFlOwuH4n/eO/wCy37TYK6qgEDX82xz284W6ExC5c1tus2C82csTxENfhTpzck+zFFDAJ6eRtRK4WfLuLeJYGnVnfqUwkpKnZU4WftmHZ7xj76nc7M2aIeNbjmA1CZmB41HV08c8RuyRocOsdYPaDcK1bRbsytWazqXehCFZUKr7abH/AGtgkiIZUxD7t53OHGN/W0/A6q0IKiYiY1KYmYncETJEJWvjlY5j2OyvYdHxvGoIPxDhvV42C21LnCjq3ffgfdyHQVDB/wDYBvHHeu7bfYw1H9op7NqWNtbc2Zg/w3fweBS4fG2Zlukx7HeiSGVv7OB9oXnc+Ft/Cfw7uPE1/lB7XRdLjBeU13MuhmbmrmgNjYL5agnRjx1D83VYqx7NbVGZkrZmhs8Ehikay5YTYOa5t+BB4r0ItExvbi6Z3rSypKY75VP66T53JsYRj0dQZGtzNfE7K9jhZzSRcHtBGoI0Snx3yqf10nzuVlTa2d8kp/Us+QKRUds75JT+pZ8gUigFglZVO5S9rXUVM1kOtTUO5qEb7E739yCRxPbSnhmbBcySue1hawXyF5s3OdzeOm/RT4CUldhAw+ko7m5FdDJUSHUve4uDnOPEAm3cm2CqxO1rR0soQhWVBUdj2CR1dO+CZuZjxY9YPBw7QdVIqM2kxxlHSy1D90bb2/MdzW95ICDzxjuEPoZ5IalxJiH3BtpI1x0eO0WtruIUZT0D5Rdx5uLfrx/VrvPaVIPrZKyZ9XVOvroD4rQPwgflG63Er6wKhdidayG5bELudbhG3ef6ju712aitIyZed9o9fr7OXrte3wsPGu8+n093fsvsw6pd/Z4wGNNnVEgu30MH4j2DRM6jwGno4nSFucsYXOkfq45Rc2G5vctmE4xS859kpzfmW2IY0mJltMpeOjm7+tSdTTCRjmO1a9pafQRYrgy+JvfjtHpHDuxeFx057z6zzP8A30VLBcCmrA2qrJpm5+nFBE8xMiYdW3y6l1rHVXCNlgBqbC1zqT6StMsrYYi5x6MUdyeOVjdfgFB7I7cw4gZGxsewxgGz7HM0kgOFvRuXPO55dMajjzWRACFpNY3nObvZ5bmAOmYDQkdduKhZVMO5R2S4iaPmXAZnMD76lzAb3bwabELu2Dd9kxGqod0T/wC1QDgA42kaPQVMMwqFspmEUYlcLGQNGcj0qC2jdzOJYbUDT711O4/pkbcA94WtJjfDG9Z6eTKQsXWVu5ghYuufEMRjgjdJK8MYwXc4mwAQdBSkxzDjiOKTCnJp4oLR1EzfGmk35WjdcDTMp1/KI6uaIsKaXzOHSkkaWxU7b+M6+8m2jQuLYDNHHPBPpUx1D3zDr5w3a8dbSNx7lTJ8rTHH+TuwzZ+kw9jpAA2wu+aQ5nkcbuO70BcmxUbn/aax12tq5c8bDpaJjcjXnqLgL+hdG3YBw6e7c5s3K218z87S1thvuVWmY6+vhHO1FJRUrhZ7Y5QZ3NG+PW3Njha11jEbhvaYiVg2HxAS19dVD+5c6OnY7g7mgQ5w6xd1rqt475VP65/zuVgwmvjn5uChFqWEtzygER9AgtiZfVzi4Al3UO1VLFK9r55XAizpHO39biVrW+mNq75ObZ4/2SD1LPkCjdqNvaSgsJpLyHxYmDPI7/aN3euOqqpW4fA2KRkN4WZ5nWPNsyN1aDveeF1UaCmbE4uoKKSqld41XUnKHHiQ5/SPcArTbSsVmUoNvMTqRelw8RMO59S/LcdeUW/dc1Js1WzV0NXXzQvMIOSOJrrNJ3HXt1XdhTMTM7TUvpWx6l0cYLpDobdI9tlYlja89m1ccd0ZtLgwq6SWDcXt6J6njVh9oHtXDsXynwvbFTVRdFUsHNyF4tHzrTly5jpmcBcBSG0OMClpZJrXLG9EfmkOjG97iFDV2HxYbgcrqpjZpp+nIHi/OVEm4f7b8N1irYuyubWzGhrGPLmtc1xbo4Aglp3i9ty23XkvCsanppOdhleyTi4E9LscD4w7Cmvsty6tIDK6PKf82MXae1zd47lswN5Lvlze4YYANxnYHejpEfFXTCsegqWh0ErJAfykE943jvXxtDgUdbTPp5R0HjeN4I1Dh2goPMU1V/ZGNHFxDuvTX+Qp/ksmH2x8Zuedge0BpyucRZ2UHhcCymq7kIq2vtFNC9l9HOux1u0br+hdewfJ9BaV815JIqh0TXNc5gaY7AkW1uSePUpzZOqNz6RH2Rgx9M6j1mfutWB7PzRvEkk2Ro8WlhaGwMvuDjvkI6zxVgQAhcUzt3xGmHsBBBAIIsQdQQd4Kj8I2ep6XN9nibHnN3WuSeoa8OxSN1wY5jDKWnknk8WNt7cXHc1o7SbBCdd5d4VR5QcTbCynka4c9HVMLGg3eWm4lGUa2y7wpPZbZepqGtqa+aVrn9JlNG7m44mnVodbVzrb7qzM2UpRUCoEEfPgW5y13aae3t3rauPU8sLZdxwpc3KTSMdaRtREODpIXtb7bKF242upJYqV0VRE/LWRvOV2rWNPScRvGicE0DXizmhw6nAEewqJ8DqLPzn2WDNvvkb+1rK0Y4idqTkmY1KEp9tZJ6iB0TctI+bmWueCH1Dix7i5gOoY3Jv43V1uk7tZylQR4rGQ10sVG1wY2Owa6ocMp1OmVrbjvVa2j5Ya2pu2MinjOlo9Xkdrzu7lozNrbHlJpaAFrnc5NwiYQXf7juaPSkXtbtzU4i+8zssYN2xN8RvafzHtPwUAXEkkkkk3JOpJ6yTvWESsuwO2TsOqg/Uwvs2Vv6eDx2jf8E6traQWjxKm6TomXkDf8aldYuHaWjpD0ELzgnJyR7cRtoZ4ap4DKVucOdqOZcbW7bONu9RMbN6XXIyTI8WcBZ7Dw1GjvYe5VbHsOpYJXSvwznmkZjLExr7H8Wdlxb+q2q6MD2erTGfstYzmmvcI2yxB7eaJzRlrgQbZSN66p9hsQn6NRiAZGd7aeLmyR1ZiSQsoxzEt5yRMKlie2s9TSubQwtgjLSA5xbnI3FrGs0Ye0quU7YwxoDZAA0WDj0gLaA6b1bdp9gXYYBPSB8lOABPGTme3/Wb/ACFXvtLXdJrrh2oN94OoVazelpiY48kW6bViYnnzM1sxFNDli55/NMytNgwfdt1c52gHtPYo+owGqnF6qsMTP8um+7aB1GR/SPwVmw/DnSUtPkeGEwMubZj4jdwOi1ycn9NIb1HOVB/1XuLe5jbM+Ct0Ts640qVFUYVh73FtQwSOGVxdK6Z5F723m2q2v5U8OBtz5PoY8j9lcotiaFosKSnH/tt+ixLsRQuGtJT+7aP2Cn4ceavxZjspEOMQ4pXUkMDy+KFxqZtC0XZYRNOYfmN+5V3lz2h52qjpWnowNzvHDnHjQdzfmV5j2cOG1Ms9JTxCJ+RsnTy83ExrnSPF73N+CQuM4mamolndvlkc/uJ0HcLBaRGo0pM9U7lxoQhSh9wyuYbsc5p62ktPwVlw3lOxGDxalzwOEoEg9p1VXQgZlHy9Vbbc5BA/tBcwn4kLGzHKdE2qnMrDDDUP50WOcRy2AfuAOV1r7tClohRMbjUpidTuD6dyj0HORsbOHGR2W4Dsrb7i4kCwvYd6ncRnMbC8AuydJzRqXMHjW6zbXuXmghMzYLlNDGtp6xxyjRkx1yjg1/Z1OWU49cw2rk3xJjHE7sEkcUk8bhdkkOV4cPRmBB7LaKOhwCevqYn1MRgpIHc42F5aZJpR4rnhpIa0dVytEmDz07zUYZIwCQ5n07zenlJ3uYR4jj2aLcOVKSPo1GHVbH/6YEjD6COCmsV7wreb9pMFUflK5RBh0bWRZX1L7FrDqGsvq51uvcAueXbmuqW5aShfDf8AxqohrW9oaLlx7FFU3JjGahtTUzy1Etw9+awY94Nx25Rwb2K03iFK0mUtDt5iAaM+FPc4gG7JmZTcX46hLfa/lXranPCA2nYCWvbGbvNjYgv+llc9v9u20sb4oXB1S4W01EIOmZ1tx6h1pJJSZnuXiInUCyEIV1QhC+o4y5wa0FzjoAASSewBB8q78j9FI/EmlsZfDkcyYkXYGuGgN9DqBopPZHkVnnyyVZMEe/IP75w7eDP3TqwfBIaWJsUDGsY3gOJ6yd5PaUHXHEGiwAA6hovqyyhEPlzLix1BSPxihY2oma1oAbK8AACwAeQAE8klMd8qn9dJ87kDa2d8kp/Us+QKRUds75JT+pZ8gUigEIQg0VtG2WJ8b7lr2ljraHK4WPwKSe1HIdNFd9G7nmf5b7CQeg7nd9inmsWQeRa6gkgfkmjfG7qe0tPdfQ9y0L1xXYZFM3LLGyRvU9ocPiqXjHItQTXLGvgd/pu6P/F1x7EHnu6E08R5Ap2k8xUxvHVI0sPtbcKBn5HcTbuhY7+mRv8A8rFEqUhTuNbD1lJFztRDzbMwbfM06ncNCSoJAIQhAwuTLD62WKY0VS1jonAGCUZoXtcLg/pNwp2blNqKaZ8FVSXljtm5mTo6i4IzL4//AJ+Yc9WeFox36qv7dVjRi9YXOAs5jfTZg0CzyRxvTq8JSMmWKWtqOef9e6wv5YB+GjmJ/U4D+FDYpt7W1ALW5aVh35OlKR1Zju7lrwfY6urBeKHmo+Ek92B39Ld59KjcVoaijdlq4Hx8BIBmid6HDRZatrcQ9PHTwPxOm+SZ/EfdbsE2dZJsxUPDRzr+clc/e9xikJbc7/wpRgr0LsRS22daD+Knkd3Ozn+UneTrZb7fWxxOvzTRnltcdADQXG650XS8JXCV2YZg09S7LBDJKf0NJHedw9q9IUPJth0WraSInreM5/7XVhgpmsGVjQ0Dg0AD4IgkNneQyokIdVSNhb+RnTk9vij4pq7NbDUlCPuIhn4yO6Uh/wBx3dynrLKDFllCEAhCEAkpjvlU/rpPncnWkpjvlU/rpPncgbWzvklP6lnyBSKjtnfJKf1LPkCkUAhCEAhCEAhCEBZYKysEoFfy91wbRwRcZJs3cxpv8XBI5XTlY2oFZXuDDeKnBiaeDnX6bvbp3KlokIQgoHryD0GWgll/zZjb0MAH8lW2l2FpGVUlUYg+aR+cvf0sp6mg6D91nYTBvsuHU8RGojBd/U7pH97dyn0Qgtr8LqZ6Yx0k/wBnlzAh9r9EHUdik46IGFrJbSdEB+YAh5sATY9ZURtVidZE6AUlO2cPkyykm2RnXvHbrqrAEELtHkp8OnyNDGR078rQLAAMNgAqLyBYPkpJqgjWV+QH9LAP5PwU7yx4jzWFSjjK5sQ73XP/AFBWzkhjAwintxzk+nnHILohCEAhCEAhCEAhCEAkpjvlU/rpPncnWkpjvlU/rpPncgbWzvklP6lnyBSKjtnfJKf1LPkCkUAhCEAhCEAhCwUAUv8AlZ26FHTmCJ39omFhbfHHuc89R4BSO3nKLDh8ZbcSVDh0Ihw/U/qb+687YliMlRK+aZxfI83cT+w6gOAQcyEIRIVs5MdlzW17Li8UJEknVoei30l3wBVao6J8rwxguT7AOs9QTP2E2g/9JcY5QHU0rgXSgdOJ9rXdbezt4IHWEL4gna9oc0gtcLgg3BB3EFcWNY/BSR85PI2NvC+9x6mgak9gRDhotr4pa+aiDJBJC0OLi37s3toD/uCnlXNnNtaaskc2PMyUC+SRuSRzODh1j9lMYniTKeGSaQ2ZG0uJ7AECe5ecdzTwUrT/AHYMr/6naNB7rnvVm5DcUEmHGK/ShlcLfpd0mn5kl9pKyWepfUTNLXTnOL7sp8UD0NsLKT5P9sjh1Xzhu6J4yStG/LfRw7Qfag9OIXBhGNw1UYkgkbI08WnUdhG8HsK70AhCEAhCEAhCEAkpjvlU/rpPncnWkpjvlU/rpPncgbWzvklP6lnyBSKjtnfJKf1LPkCkUAhCEAhCEAVV9uhiJhth/NXIOYu/vP8AZfo39KtCEHljE9lq9r3OmpqkvJu5xa55cevM24KjhhU17czNfq5t9/2XrKqqWRsL3uaxrRcucQAB2kpZ7V8sMdjDhwM0ztOcy/ds7Rfxj8ECUlpXtfkc1zX3AykWdc7hY7lYKPYxx1leB+lup9pUjhGAljzNM7PM4l1yb2J1JvxPapoK2hz0WHshblY2w4neT6St5aDvAIOhB4jqWUKR94RjtZQsdHSljon+K2W5EDjvc229v6Vy8w58nPTyOnmP43/h7GN3NHoW9fHOdPLxAuezXT26qBrqabOWuDnMkYbskabPY7rB6uzipHGNpKmthjgna1rIyDIWnSoc3xNPwt4kcT2LlQg0VtE2ZhY8XB9oPWOpUPFMJfDJlN3A+KQPGHo6+xMNaKumLgC1xZIwh0bxvY8bj/BQdHJbybVDpmVU/OQRNOZrLlj5TwuODPTvTxVW5P8Aa77dTXeA2eI83M0cHD8Q7CNVaVUCEIQCEIQCEIQCSmO+VT+uk+dydaSmO+VT+uk+dyBtbO+SU/qWfIFIqO2d8kp/Us+QKRQCELjr8Xhgy89KyPOcrc7g3MeoX3lB2IWAsoBYKyvmSQNBJNgBcnqA3oEZyrY1JWYkKJjiIobZgNxeRmc49dgQAFqo6BkTcrGgdvE+kqNw+YVFfV1Q1a+R2U9hdp/1AU0rQAIQhSBCF8TTBjS5xAaBck9SDRiVe2GMvdw0A4udwAXzhTPu8xc1znnM8tNxc8NOAGgVj5PdkW12arq4w6Agsp4ni4Iv0pSOs7gpLG+ReAkvopH0snAAl0R7ibjuPcq7FWQo+r+1UlUKWqY17yLh8ZBu38xHAemykFIEIQpGvZ7FTRYvDJuiqfuZOrNuY703t7SnsvO21EZNOXjxonNkHcf/AMT9wis56nikH442v/5NB/lVkdiEIUAQhCAQhCASUx3yqf10nzuTrSUx3yqf10nzuQNrZ3ySn9Sz5ApFR2zvklP6lnyBSKASr5fqPNSU7+DJiD2ZmED4pqKD2z2dFbRSwfic27D1Pbq0+1BR+SnlLEzW0lU8CZotG9xsJGjc0/rHxTTXkKeF0byx4LXscQRuLXNNj33U9h+31dGGs+2TiMaaEOcB2Zgg9N1FQ1jS57g1o1JcQAO8pNcoPKU6sJoqAksdpJKNM44tb1M6zx3KDqsPfVAOnrJ52HUAu6J7gu2koGRNtG0NHxPpPFTofGGUDYYmxt4bz1nif/OpdSEKQIQviaUNaXOIAAuSdwUj6e4AEk2A1JO4dq5NmcEfjFVlsW0cLgZHbucPBnpPwC4cMw2fF6jmYLsp2kc5IRoB29Z6mp94DgcVJA2GFuVjB3k8XHrJVZHbTwNYxrWgNa0AADQADQBfZWUKAsNsOTCQyy1lLUlsjrve2axYQBewd+EabtypOBYs6dhLmgZTbMDdrj2Jg8te0BgoRCw2fUuyab8g1f7dB3qj4bRCKJjBwAv6d5UwOpCEKw5MWZenlH+mf2um9sFJfC6QnzdnyhJ/G5MtNKf9M/HQfunTspSmKhpoyLFsDAfSGC6rIlkIQoAhCEAhCEAkpjvlU/rpPncnWkpjvlU/rpPncgbWzvklP6lnyBSKjtnfJKf1LPkCkUAgoQgWXKbyWfayamlsJ7dNm5soHHsf28UjqqlfE8skY5j2mzmuFnAr18VBbTbF0tey08YJG546MjfQ4fsUHnbZrHOadzbz9246H8h+iugVe5RNhY8NkY1lRzvOXIY4Wka3rNtLX0WjZfHd0Mh/ocflP8KYlK0IWHGwudAN5O4d6hp9oDJIIaRjp5XaDKCRf+fTuUoSNfiTIW5nm3UOJPYFo2d2QqsYeHuvDSNPjcXW/KD4zv1bgrVsnyOlzxUYk7nH7xCDdg6g4jf6BompDCGNDWgNaBYACwA6gAo2OPA8DipIWwwMDGNHeTxJPEnrUghCgCEIQI/lVquexuGH8MMYNuF3EuPwDV8rl256O0T7/ia23fFb9wVtfVMG97B/uCmBtQuN+LwjfKz2rQ/aSnH+ID6ASpEjBhZq6mnphqHyCSTsijILr+k2CebQlTsPtdhlOHSSVLOfksDdrhkYPFYNO8niSrTLyr4Y0eVMPoDj/CiRbkKl4ZysUVRVR08Jkc6Q2ByFrbgE7z6FdFAEIQgEIQgElMd8qn9dJ87k60lMd8qn9dJ87kDMwLHqdtLAHTwgiJgIL2gghguN67/CKm84h94z6oQgPCKm84h94z6o8IqbziH3jPqhCA8IqbziH3jPqseENN5xD7xv1QhBR+UzZ+kxCHnI54BUxjoHnGAPG/m3a+w8CkaaKQfgfp1NO8ej+FhCC77O7HS12V1ZVxwQ/lMjOdcP6b9H0nXsTb2dosNoWZad9O3rdzjS93pcTcoQgmRtDTecQ+8b9VnwipvOIfeM+qEIDwipvOIfeM+qPCKm84h94z6oQgPCKm84h94z6rHhFTecQ+8Z9VlCBM8tdKyWqhngc2XNHkfzZDiCw3aTl3XDj7Euhh0hIGR2pA1abC5tr2IQgksa2SmpjrzcrTufC9sgPcDmHsUYKKT8j/8AifosIRL6+xSfkf8A8St+H4JNM8MYyx65CImjtJfb4IQiDo5PdkaLD/vZamCWpItmztyxj8rLn2ner54RU3nEPvGfVCEB4RU3nEPvGfVHhFTecQ+8Z9UIQHhFTecQ+8Z9UeEVN5xD7xn1QhBjwipvOIfeM+qUWNTtdUzEOaQZXkEEWILzYoQg/9k="/>
          <p:cNvSpPr>
            <a:spLocks noChangeAspect="1" noChangeArrowheads="1"/>
          </p:cNvSpPr>
          <p:nvPr/>
        </p:nvSpPr>
        <p:spPr bwMode="auto">
          <a:xfrm>
            <a:off x="117475" y="-995363"/>
            <a:ext cx="2228850" cy="2057401"/>
          </a:xfrm>
          <a:prstGeom prst="rect">
            <a:avLst/>
          </a:prstGeom>
          <a:noFill/>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prstClr val="black"/>
              </a:solidFill>
              <a:latin typeface="Gill Sans MT"/>
            </a:endParaRPr>
          </a:p>
        </p:txBody>
      </p:sp>
    </p:spTree>
  </p:cSld>
  <p:clrMapOvr>
    <a:masterClrMapping/>
  </p:clrMapOvr>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dirty="0" smtClean="0">
                <a:solidFill>
                  <a:schemeClr val="accent2">
                    <a:lumMod val="75000"/>
                  </a:schemeClr>
                </a:solidFill>
              </a:rPr>
              <a:t>Acts to Protect Consumers…</a:t>
            </a:r>
            <a:endParaRPr lang="en-US" b="1" i="1" u="sng" dirty="0">
              <a:solidFill>
                <a:schemeClr val="accent2">
                  <a:lumMod val="75000"/>
                </a:schemeClr>
              </a:solidFill>
            </a:endParaRPr>
          </a:p>
        </p:txBody>
      </p:sp>
      <p:sp>
        <p:nvSpPr>
          <p:cNvPr id="3" name="Content Placeholder 2"/>
          <p:cNvSpPr>
            <a:spLocks noGrp="1"/>
          </p:cNvSpPr>
          <p:nvPr>
            <p:ph idx="1"/>
          </p:nvPr>
        </p:nvSpPr>
        <p:spPr/>
        <p:txBody>
          <a:bodyPr>
            <a:normAutofit/>
          </a:bodyPr>
          <a:lstStyle/>
          <a:p>
            <a:r>
              <a:rPr lang="en-US" dirty="0" smtClean="0"/>
              <a:t>Interstate Commerce Commission (ICC) regulated 2 new Acts</a:t>
            </a:r>
          </a:p>
          <a:p>
            <a:r>
              <a:rPr lang="en-US" dirty="0" smtClean="0"/>
              <a:t>Elkins Act: </a:t>
            </a:r>
          </a:p>
          <a:p>
            <a:pPr lvl="1"/>
            <a:r>
              <a:rPr lang="en-US" dirty="0" smtClean="0"/>
              <a:t>Outlawed railroads from receiving rebates</a:t>
            </a:r>
          </a:p>
          <a:p>
            <a:pPr lvl="1"/>
            <a:r>
              <a:rPr lang="en-US" dirty="0" smtClean="0"/>
              <a:t>Customers paid the same rates for shipping</a:t>
            </a:r>
          </a:p>
          <a:p>
            <a:r>
              <a:rPr lang="en-US" dirty="0" smtClean="0"/>
              <a:t>Hepburn Act</a:t>
            </a:r>
          </a:p>
          <a:p>
            <a:pPr lvl="1"/>
            <a:r>
              <a:rPr lang="en-US" dirty="0" smtClean="0"/>
              <a:t>Strengthened the Interstate Commerce Commission (ICC). </a:t>
            </a:r>
          </a:p>
          <a:p>
            <a:pPr lvl="1"/>
            <a:r>
              <a:rPr lang="en-US" dirty="0" smtClean="0"/>
              <a:t>Power to set maximum railroad rates.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eaLnBrk="1" hangingPunct="1"/>
            <a:r>
              <a:rPr lang="en-US" smtClean="0"/>
              <a:t>Trustbusting</a:t>
            </a:r>
          </a:p>
        </p:txBody>
      </p:sp>
      <p:sp>
        <p:nvSpPr>
          <p:cNvPr id="161795" name="Content Placeholder 2"/>
          <p:cNvSpPr>
            <a:spLocks/>
          </p:cNvSpPr>
          <p:nvPr/>
        </p:nvSpPr>
        <p:spPr bwMode="auto">
          <a:xfrm>
            <a:off x="533400" y="1828800"/>
            <a:ext cx="4000500" cy="4038600"/>
          </a:xfrm>
          <a:prstGeom prst="rect">
            <a:avLst/>
          </a:prstGeom>
          <a:noFill/>
          <a:ln w="9525">
            <a:noFill/>
            <a:miter lim="800000"/>
            <a:headEnd/>
            <a:tailEnd/>
          </a:ln>
        </p:spPr>
        <p:txBody>
          <a:bodyPr/>
          <a:lstStyle/>
          <a:p>
            <a:pPr marL="342900" indent="-342900" eaLnBrk="1" hangingPunct="1">
              <a:spcBef>
                <a:spcPct val="20000"/>
              </a:spcBef>
              <a:buClr>
                <a:schemeClr val="accent2"/>
              </a:buClr>
              <a:buSzPct val="75000"/>
              <a:buFont typeface="Wingdings" pitchFamily="2" charset="2"/>
              <a:buChar char="n"/>
            </a:pPr>
            <a:r>
              <a:rPr lang="en-US" sz="2800"/>
              <a:t>Teddy Roosevelt</a:t>
            </a:r>
          </a:p>
          <a:p>
            <a:pPr marL="742950" lvl="1" indent="-285750" eaLnBrk="1" hangingPunct="1">
              <a:spcBef>
                <a:spcPct val="20000"/>
              </a:spcBef>
              <a:buClr>
                <a:schemeClr val="accent1"/>
              </a:buClr>
              <a:buSzPct val="65000"/>
              <a:buFont typeface="Wingdings" pitchFamily="2" charset="2"/>
              <a:buChar char="n"/>
            </a:pPr>
            <a:r>
              <a:rPr lang="en-US" sz="2400"/>
              <a:t>Good Trusts</a:t>
            </a:r>
          </a:p>
          <a:p>
            <a:pPr marL="742950" lvl="1" indent="-285750" eaLnBrk="1" hangingPunct="1">
              <a:spcBef>
                <a:spcPct val="20000"/>
              </a:spcBef>
              <a:buClr>
                <a:schemeClr val="accent1"/>
              </a:buClr>
              <a:buSzPct val="65000"/>
              <a:buFont typeface="Wingdings" pitchFamily="2" charset="2"/>
              <a:buChar char="n"/>
            </a:pPr>
            <a:r>
              <a:rPr lang="en-US" sz="2400"/>
              <a:t>Bad Trusts</a:t>
            </a:r>
          </a:p>
          <a:p>
            <a:pPr marL="342900" indent="-342900" eaLnBrk="1" hangingPunct="1">
              <a:spcBef>
                <a:spcPct val="20000"/>
              </a:spcBef>
              <a:buClr>
                <a:schemeClr val="accent2"/>
              </a:buClr>
              <a:buSzPct val="75000"/>
              <a:buFont typeface="Wingdings" pitchFamily="2" charset="2"/>
              <a:buChar char="n"/>
            </a:pPr>
            <a:r>
              <a:rPr lang="en-US" sz="2800" i="1"/>
              <a:t>Northern Securities v. U.S.</a:t>
            </a:r>
          </a:p>
          <a:p>
            <a:pPr marL="342900" indent="-342900" eaLnBrk="1" hangingPunct="1">
              <a:spcBef>
                <a:spcPct val="20000"/>
              </a:spcBef>
              <a:buClr>
                <a:schemeClr val="accent2"/>
              </a:buClr>
              <a:buSzPct val="75000"/>
              <a:buFont typeface="Wingdings" pitchFamily="2" charset="2"/>
              <a:buChar char="n"/>
            </a:pPr>
            <a:endParaRPr lang="en-US" sz="28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smtClean="0"/>
              <a:t>Politics in the West:</a:t>
            </a:r>
          </a:p>
        </p:txBody>
      </p:sp>
      <p:sp>
        <p:nvSpPr>
          <p:cNvPr id="45059" name="Content Placeholder 2"/>
          <p:cNvSpPr>
            <a:spLocks noGrp="1"/>
          </p:cNvSpPr>
          <p:nvPr>
            <p:ph idx="1"/>
          </p:nvPr>
        </p:nvSpPr>
        <p:spPr/>
        <p:txBody>
          <a:bodyPr/>
          <a:lstStyle/>
          <a:p>
            <a:pPr eaLnBrk="1" hangingPunct="1"/>
            <a:r>
              <a:rPr lang="en-US" sz="2900" dirty="0" smtClean="0"/>
              <a:t>Period of deflation hurts farmers they want more money printed</a:t>
            </a:r>
          </a:p>
          <a:p>
            <a:pPr eaLnBrk="1" hangingPunct="1"/>
            <a:r>
              <a:rPr lang="en-US" sz="2900" b="1" dirty="0" smtClean="0"/>
              <a:t>Grange:</a:t>
            </a:r>
            <a:r>
              <a:rPr lang="en-US" sz="2900" dirty="0" smtClean="0"/>
              <a:t> organization founded by </a:t>
            </a:r>
            <a:r>
              <a:rPr lang="en-US" sz="2900" b="1" dirty="0" smtClean="0"/>
              <a:t>Oliver H. Kelly</a:t>
            </a:r>
            <a:endParaRPr lang="en-US" sz="2900" dirty="0" smtClean="0"/>
          </a:p>
          <a:p>
            <a:pPr lvl="1" eaLnBrk="1" hangingPunct="1"/>
            <a:r>
              <a:rPr lang="en-US" sz="2900" dirty="0" smtClean="0"/>
              <a:t>Concerned with education &amp; scientific farming </a:t>
            </a:r>
          </a:p>
          <a:p>
            <a:pPr lvl="1" eaLnBrk="1" hangingPunct="1"/>
            <a:r>
              <a:rPr lang="en-US" sz="2900" dirty="0" smtClean="0"/>
              <a:t>Social weekly gathering</a:t>
            </a:r>
          </a:p>
          <a:p>
            <a:pPr lvl="1" eaLnBrk="1" hangingPunct="1"/>
            <a:r>
              <a:rPr lang="en-US" sz="2900" dirty="0" smtClean="0"/>
              <a:t>Economic Co-Ops buy in large quantities &amp; sell cheaper</a:t>
            </a:r>
          </a:p>
          <a:p>
            <a:pPr lvl="1" eaLnBrk="1" hangingPunct="1"/>
            <a:r>
              <a:rPr lang="en-US" sz="2900" dirty="0" smtClean="0"/>
              <a:t>Legal advice</a:t>
            </a:r>
          </a:p>
          <a:p>
            <a:pPr lvl="1" eaLnBrk="1" hangingPunct="1"/>
            <a:r>
              <a:rPr lang="en-US" sz="2900" b="1" dirty="0" smtClean="0"/>
              <a:t>NOT A POLITICAL PARTY</a:t>
            </a:r>
            <a:endParaRPr lang="en-US" sz="2900" dirty="0" smtClean="0"/>
          </a:p>
        </p:txBody>
      </p:sp>
    </p:spTree>
  </p:cSld>
  <p:clrMapOvr>
    <a:masterClrMapping/>
  </p:clrMapOvr>
  <p:timing>
    <p:tnLst>
      <p:par>
        <p:cTn xmlns:p14="http://schemas.microsoft.com/office/powerpoint/2010/mai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p:txBody>
          <a:bodyPr/>
          <a:lstStyle/>
          <a:p>
            <a:r>
              <a:rPr lang="en-US" smtClean="0"/>
              <a:t>B. Regulating Food and Drug Companies</a:t>
            </a:r>
          </a:p>
        </p:txBody>
      </p:sp>
      <p:sp>
        <p:nvSpPr>
          <p:cNvPr id="14339" name="Rectangle 3"/>
          <p:cNvSpPr>
            <a:spLocks noGrp="1" noChangeArrowheads="1"/>
          </p:cNvSpPr>
          <p:nvPr>
            <p:ph idx="1"/>
          </p:nvPr>
        </p:nvSpPr>
        <p:spPr/>
        <p:txBody>
          <a:bodyPr/>
          <a:lstStyle/>
          <a:p>
            <a:pPr eaLnBrk="1" hangingPunct="1"/>
            <a:r>
              <a:rPr lang="en-US" sz="3300" smtClean="0"/>
              <a:t>Companies selling old foods, adding chemicals and calling it “fresh”</a:t>
            </a:r>
          </a:p>
          <a:p>
            <a:pPr eaLnBrk="1" hangingPunct="1"/>
            <a:r>
              <a:rPr lang="en-US" sz="3300" smtClean="0"/>
              <a:t>Drug comp. added alcohol, cocaine, and morphine to drugs</a:t>
            </a:r>
          </a:p>
          <a:p>
            <a:pPr eaLnBrk="1" hangingPunct="1"/>
            <a:r>
              <a:rPr lang="en-US" sz="3300" smtClean="0"/>
              <a:t>Companies sold products as “wonder drugs”</a:t>
            </a:r>
          </a:p>
        </p:txBody>
      </p:sp>
      <p:pic>
        <p:nvPicPr>
          <p:cNvPr id="14340" name="Picture 7" descr="coke advertising image"/>
          <p:cNvPicPr>
            <a:picLocks noChangeAspect="1" noChangeArrowheads="1"/>
          </p:cNvPicPr>
          <p:nvPr/>
        </p:nvPicPr>
        <p:blipFill>
          <a:blip r:embed="rId2" cstate="print"/>
          <a:srcRect/>
          <a:stretch>
            <a:fillRect/>
          </a:stretch>
        </p:blipFill>
        <p:spPr bwMode="auto">
          <a:xfrm>
            <a:off x="5334000" y="4724400"/>
            <a:ext cx="3581400" cy="1897063"/>
          </a:xfrm>
          <a:prstGeom prst="rect">
            <a:avLst/>
          </a:prstGeom>
          <a:noFill/>
          <a:ln w="9525">
            <a:noFill/>
            <a:miter lim="800000"/>
            <a:headEnd/>
            <a:tailEnd/>
          </a:ln>
        </p:spPr>
      </p:pic>
      <p:pic>
        <p:nvPicPr>
          <p:cNvPr id="14341" name="Picture 9" descr="coke advertising image"/>
          <p:cNvPicPr>
            <a:picLocks noChangeAspect="1" noChangeArrowheads="1"/>
          </p:cNvPicPr>
          <p:nvPr/>
        </p:nvPicPr>
        <p:blipFill>
          <a:blip r:embed="rId3" cstate="print"/>
          <a:srcRect/>
          <a:stretch>
            <a:fillRect/>
          </a:stretch>
        </p:blipFill>
        <p:spPr bwMode="auto">
          <a:xfrm>
            <a:off x="3429000" y="4648200"/>
            <a:ext cx="1657350" cy="2209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artersPillsCrow"/>
          <p:cNvPicPr>
            <a:picLocks noChangeAspect="1" noChangeArrowheads="1"/>
          </p:cNvPicPr>
          <p:nvPr/>
        </p:nvPicPr>
        <p:blipFill>
          <a:blip r:embed="rId2" cstate="print"/>
          <a:srcRect/>
          <a:stretch>
            <a:fillRect/>
          </a:stretch>
        </p:blipFill>
        <p:spPr bwMode="auto">
          <a:xfrm>
            <a:off x="5715000" y="1295400"/>
            <a:ext cx="2730500" cy="4948238"/>
          </a:xfrm>
          <a:prstGeom prst="rect">
            <a:avLst/>
          </a:prstGeom>
          <a:noFill/>
          <a:ln w="9525">
            <a:noFill/>
            <a:miter lim="800000"/>
            <a:headEnd/>
            <a:tailEnd/>
          </a:ln>
        </p:spPr>
      </p:pic>
      <p:pic>
        <p:nvPicPr>
          <p:cNvPr id="15363" name="Picture 7" descr="25845-1"/>
          <p:cNvPicPr>
            <a:picLocks noChangeAspect="1" noChangeArrowheads="1"/>
          </p:cNvPicPr>
          <p:nvPr/>
        </p:nvPicPr>
        <p:blipFill>
          <a:blip r:embed="rId3" cstate="print"/>
          <a:srcRect/>
          <a:stretch>
            <a:fillRect/>
          </a:stretch>
        </p:blipFill>
        <p:spPr bwMode="auto">
          <a:xfrm>
            <a:off x="381000" y="609600"/>
            <a:ext cx="3552825" cy="52482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Mrs Winslow's Soothing Syrup">
            <a:hlinkClick r:id="rId2"/>
          </p:cNvPr>
          <p:cNvPicPr>
            <a:picLocks noChangeAspect="1" noChangeArrowheads="1"/>
          </p:cNvPicPr>
          <p:nvPr/>
        </p:nvPicPr>
        <p:blipFill>
          <a:blip r:embed="rId3" cstate="print"/>
          <a:srcRect/>
          <a:stretch>
            <a:fillRect/>
          </a:stretch>
        </p:blipFill>
        <p:spPr bwMode="auto">
          <a:xfrm>
            <a:off x="381000" y="381000"/>
            <a:ext cx="5676900" cy="3800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B.  Protecting the Consumer</a:t>
            </a:r>
            <a:endParaRPr lang="en-US" i="1" smtClean="0"/>
          </a:p>
        </p:txBody>
      </p:sp>
      <p:sp>
        <p:nvSpPr>
          <p:cNvPr id="17411" name="Rectangle 3"/>
          <p:cNvSpPr>
            <a:spLocks noGrp="1" noChangeArrowheads="1"/>
          </p:cNvSpPr>
          <p:nvPr>
            <p:ph type="body" idx="1"/>
          </p:nvPr>
        </p:nvSpPr>
        <p:spPr>
          <a:xfrm>
            <a:off x="533400" y="1828800"/>
            <a:ext cx="6172200" cy="4038600"/>
          </a:xfrm>
        </p:spPr>
        <p:txBody>
          <a:bodyPr/>
          <a:lstStyle/>
          <a:p>
            <a:pPr eaLnBrk="1" hangingPunct="1"/>
            <a:r>
              <a:rPr lang="en-US" i="1" smtClean="0"/>
              <a:t>The Jungle </a:t>
            </a:r>
            <a:r>
              <a:rPr lang="en-US" smtClean="0"/>
              <a:t>- Written by Upton Sinclair</a:t>
            </a:r>
          </a:p>
          <a:p>
            <a:pPr eaLnBrk="1" hangingPunct="1"/>
            <a:r>
              <a:rPr lang="en-US" smtClean="0"/>
              <a:t>Book about immigrants                          working in Chicago Meat                           Factory</a:t>
            </a:r>
          </a:p>
          <a:p>
            <a:pPr eaLnBrk="1" hangingPunct="1"/>
            <a:r>
              <a:rPr lang="en-US" smtClean="0"/>
              <a:t>Showed the terrible conditions                             for workers &amp; Unsanitary food </a:t>
            </a:r>
          </a:p>
        </p:txBody>
      </p:sp>
      <p:pic>
        <p:nvPicPr>
          <p:cNvPr id="17412" name="Picture 5" descr="Upton Sinclair"/>
          <p:cNvPicPr>
            <a:picLocks noChangeAspect="1" noChangeArrowheads="1"/>
          </p:cNvPicPr>
          <p:nvPr/>
        </p:nvPicPr>
        <p:blipFill>
          <a:blip r:embed="rId2" cstate="print"/>
          <a:srcRect/>
          <a:stretch>
            <a:fillRect/>
          </a:stretch>
        </p:blipFill>
        <p:spPr bwMode="auto">
          <a:xfrm>
            <a:off x="6748463" y="2438400"/>
            <a:ext cx="2395537" cy="34432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The Jungle </a:t>
            </a:r>
            <a:r>
              <a:rPr lang="en-US" dirty="0" smtClean="0"/>
              <a:t>by Upton Sinclair</a:t>
            </a:r>
            <a:endParaRPr lang="en-US" dirty="0"/>
          </a:p>
        </p:txBody>
      </p:sp>
      <p:sp>
        <p:nvSpPr>
          <p:cNvPr id="3" name="Content Placeholder 2"/>
          <p:cNvSpPr>
            <a:spLocks noGrp="1"/>
          </p:cNvSpPr>
          <p:nvPr>
            <p:ph sz="half" idx="1"/>
          </p:nvPr>
        </p:nvSpPr>
        <p:spPr>
          <a:xfrm>
            <a:off x="228600" y="1676400"/>
            <a:ext cx="4648200" cy="5334000"/>
          </a:xfrm>
        </p:spPr>
        <p:txBody>
          <a:bodyPr>
            <a:normAutofit/>
          </a:bodyPr>
          <a:lstStyle/>
          <a:p>
            <a:r>
              <a:rPr lang="en-US" b="1" dirty="0" smtClean="0"/>
              <a:t>S</a:t>
            </a:r>
            <a:r>
              <a:rPr lang="en-US" sz="1900" b="1" dirty="0" smtClean="0"/>
              <a:t>inclair was a “muckraker”</a:t>
            </a:r>
          </a:p>
          <a:p>
            <a:r>
              <a:rPr lang="en-US" sz="1900" b="1" dirty="0" smtClean="0"/>
              <a:t>He wrote about the horrors that </a:t>
            </a:r>
          </a:p>
          <a:p>
            <a:pPr>
              <a:buNone/>
            </a:pPr>
            <a:r>
              <a:rPr lang="en-US" sz="1900" b="1" dirty="0" smtClean="0"/>
              <a:t>happened in the meat packing industry. </a:t>
            </a:r>
          </a:p>
          <a:p>
            <a:r>
              <a:rPr lang="en-US" sz="1900" b="1" dirty="0" smtClean="0"/>
              <a:t>Ex: Rat feces in the meat, diseased and dead animals were processed. </a:t>
            </a:r>
          </a:p>
          <a:p>
            <a:endParaRPr lang="en-US" sz="1900" b="1" dirty="0" smtClean="0"/>
          </a:p>
          <a:p>
            <a:r>
              <a:rPr lang="en-US" sz="1900" b="1" dirty="0" smtClean="0"/>
              <a:t>We will read more about this later. </a:t>
            </a:r>
          </a:p>
          <a:p>
            <a:endParaRPr lang="en-US" sz="1900" b="1" dirty="0" smtClean="0"/>
          </a:p>
          <a:p>
            <a:r>
              <a:rPr lang="en-US" sz="1900" b="1" dirty="0" smtClean="0"/>
              <a:t>When Roosevelt read this book, he was outraged and launched an investigation into this industry. </a:t>
            </a:r>
          </a:p>
          <a:p>
            <a:r>
              <a:rPr lang="en-US" sz="1900" b="1" dirty="0" smtClean="0"/>
              <a:t>Sinclair was right. </a:t>
            </a:r>
            <a:endParaRPr lang="en-US" sz="1900" b="1" dirty="0"/>
          </a:p>
        </p:txBody>
      </p:sp>
      <p:sp>
        <p:nvSpPr>
          <p:cNvPr id="5" name="Content Placeholder 4"/>
          <p:cNvSpPr>
            <a:spLocks noGrp="1"/>
          </p:cNvSpPr>
          <p:nvPr>
            <p:ph sz="half" idx="2"/>
          </p:nvPr>
        </p:nvSpPr>
        <p:spPr/>
        <p:txBody>
          <a:bodyPr>
            <a:normAutofit/>
          </a:bodyPr>
          <a:lstStyle/>
          <a:p>
            <a:endParaRPr lang="en-US"/>
          </a:p>
        </p:txBody>
      </p:sp>
      <p:pic>
        <p:nvPicPr>
          <p:cNvPr id="4" name="Picture 2" descr="http://ecx.images-amazon.com/images/I/51AXDV7DE8L.jpg"/>
          <p:cNvPicPr>
            <a:picLocks noChangeAspect="1" noChangeArrowheads="1"/>
          </p:cNvPicPr>
          <p:nvPr/>
        </p:nvPicPr>
        <p:blipFill>
          <a:blip r:embed="rId2" cstate="print"/>
          <a:srcRect/>
          <a:stretch>
            <a:fillRect/>
          </a:stretch>
        </p:blipFill>
        <p:spPr bwMode="auto">
          <a:xfrm>
            <a:off x="5715000" y="1524000"/>
            <a:ext cx="2438400" cy="45243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CC0066"/>
                </a:solidFill>
              </a:rPr>
              <a:t>The Response to “The Jungle” </a:t>
            </a:r>
            <a:endParaRPr lang="en-US" u="sng" dirty="0">
              <a:solidFill>
                <a:srgbClr val="CC0066"/>
              </a:solidFill>
            </a:endParaRPr>
          </a:p>
        </p:txBody>
      </p:sp>
      <p:sp>
        <p:nvSpPr>
          <p:cNvPr id="3" name="Content Placeholder 2"/>
          <p:cNvSpPr>
            <a:spLocks noGrp="1"/>
          </p:cNvSpPr>
          <p:nvPr>
            <p:ph sz="half" idx="1"/>
          </p:nvPr>
        </p:nvSpPr>
        <p:spPr/>
        <p:txBody>
          <a:bodyPr>
            <a:normAutofit fontScale="85000" lnSpcReduction="20000"/>
          </a:bodyPr>
          <a:lstStyle/>
          <a:p>
            <a:pPr marL="342900" lvl="1" indent="-342900">
              <a:buClr>
                <a:schemeClr val="accent2"/>
              </a:buClr>
              <a:buSzPct val="75000"/>
            </a:pPr>
            <a:r>
              <a:rPr lang="en-US" dirty="0" smtClean="0"/>
              <a:t>Congress passed 2 consumer – protection laws:</a:t>
            </a:r>
          </a:p>
          <a:p>
            <a:r>
              <a:rPr lang="en-US" b="1" u="sng" dirty="0" smtClean="0"/>
              <a:t>Meat Inspection Act:</a:t>
            </a:r>
          </a:p>
          <a:p>
            <a:pPr lvl="1"/>
            <a:r>
              <a:rPr lang="en-US" dirty="0" smtClean="0"/>
              <a:t>Required federal inspection of meat shipped across state lines</a:t>
            </a:r>
          </a:p>
          <a:p>
            <a:r>
              <a:rPr lang="en-US" b="1" u="sng" dirty="0" smtClean="0"/>
              <a:t>Pure Food &amp; Drug Act</a:t>
            </a:r>
          </a:p>
          <a:p>
            <a:pPr lvl="1"/>
            <a:r>
              <a:rPr lang="en-US" dirty="0" smtClean="0"/>
              <a:t>Forbid the use of harmful ingredients in medicine and food</a:t>
            </a:r>
          </a:p>
          <a:p>
            <a:pPr lvl="1"/>
            <a:r>
              <a:rPr lang="en-US" dirty="0" smtClean="0"/>
              <a:t>Required food and medicine to carry accurate ingredient labels </a:t>
            </a:r>
          </a:p>
          <a:p>
            <a:pPr lvl="1"/>
            <a:endParaRPr lang="en-US" dirty="0"/>
          </a:p>
        </p:txBody>
      </p:sp>
      <p:sp>
        <p:nvSpPr>
          <p:cNvPr id="4" name="Content Placeholder 3"/>
          <p:cNvSpPr>
            <a:spLocks noGrp="1"/>
          </p:cNvSpPr>
          <p:nvPr>
            <p:ph sz="half" idx="2"/>
          </p:nvPr>
        </p:nvSpPr>
        <p:spPr/>
        <p:txBody>
          <a:bodyPr>
            <a:normAutofit fontScale="85000" lnSpcReduction="20000"/>
          </a:bodyPr>
          <a:lstStyle/>
          <a:p>
            <a:endParaRPr lang="en-US" dirty="0"/>
          </a:p>
        </p:txBody>
      </p:sp>
      <p:pic>
        <p:nvPicPr>
          <p:cNvPr id="27650" name="Picture 2" descr="http://upload.wikimedia.org/wikipedia/commons/thumb/5/52/Chicago_meat_inspection_swift_co_1906.jpg/200px-Chicago_meat_inspection_swift_co_1906.jpg"/>
          <p:cNvPicPr>
            <a:picLocks noChangeAspect="1" noChangeArrowheads="1"/>
          </p:cNvPicPr>
          <p:nvPr/>
        </p:nvPicPr>
        <p:blipFill>
          <a:blip r:embed="rId2" cstate="print"/>
          <a:srcRect/>
          <a:stretch>
            <a:fillRect/>
          </a:stretch>
        </p:blipFill>
        <p:spPr bwMode="auto">
          <a:xfrm>
            <a:off x="5181600" y="1600200"/>
            <a:ext cx="3894059" cy="4953000"/>
          </a:xfrm>
          <a:prstGeom prst="rect">
            <a:avLst/>
          </a:prstGeom>
          <a:noFill/>
        </p:spPr>
      </p:pic>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p:spPr>
        <p:txBody>
          <a:bodyPr wrap="none" anchor="ctr"/>
          <a:lstStyle/>
          <a:p>
            <a:endParaRPr lang="en-US" smtClean="0">
              <a:solidFill>
                <a:srgbClr val="FFFFFF"/>
              </a:solidFill>
              <a:latin typeface="Arial" charset="0"/>
            </a:endParaRPr>
          </a:p>
        </p:txBody>
      </p:sp>
      <p:pic>
        <p:nvPicPr>
          <p:cNvPr id="18435" name="Picture 3" descr="6-194-image"/>
          <p:cNvPicPr>
            <a:picLocks noChangeAspect="1" noChangeArrowheads="1"/>
          </p:cNvPicPr>
          <p:nvPr/>
        </p:nvPicPr>
        <p:blipFill>
          <a:blip r:embed="rId2" cstate="print"/>
          <a:srcRect/>
          <a:stretch>
            <a:fillRect/>
          </a:stretch>
        </p:blipFill>
        <p:spPr bwMode="auto">
          <a:xfrm>
            <a:off x="685800" y="460375"/>
            <a:ext cx="7815263" cy="54832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meat"/>
          <p:cNvPicPr>
            <a:picLocks noChangeAspect="1" noChangeArrowheads="1"/>
          </p:cNvPicPr>
          <p:nvPr/>
        </p:nvPicPr>
        <p:blipFill>
          <a:blip r:embed="rId2" cstate="print"/>
          <a:srcRect/>
          <a:stretch>
            <a:fillRect/>
          </a:stretch>
        </p:blipFill>
        <p:spPr bwMode="auto">
          <a:xfrm>
            <a:off x="1524000" y="914400"/>
            <a:ext cx="6400800" cy="4951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up8-9_meatpackers"/>
          <p:cNvPicPr>
            <a:picLocks noChangeAspect="1" noChangeArrowheads="1"/>
          </p:cNvPicPr>
          <p:nvPr/>
        </p:nvPicPr>
        <p:blipFill>
          <a:blip r:embed="rId2" cstate="print"/>
          <a:srcRect/>
          <a:stretch>
            <a:fillRect/>
          </a:stretch>
        </p:blipFill>
        <p:spPr bwMode="auto">
          <a:xfrm>
            <a:off x="457200" y="457200"/>
            <a:ext cx="5105400" cy="3994150"/>
          </a:xfrm>
          <a:prstGeom prst="rect">
            <a:avLst/>
          </a:prstGeom>
          <a:noFill/>
          <a:ln w="9525">
            <a:noFill/>
            <a:miter lim="800000"/>
            <a:headEnd/>
            <a:tailEnd/>
          </a:ln>
        </p:spPr>
      </p:pic>
      <p:pic>
        <p:nvPicPr>
          <p:cNvPr id="21507" name="Picture 7" descr="store-b"/>
          <p:cNvPicPr>
            <a:picLocks noChangeAspect="1" noChangeArrowheads="1"/>
          </p:cNvPicPr>
          <p:nvPr/>
        </p:nvPicPr>
        <p:blipFill>
          <a:blip r:embed="rId3" cstate="print"/>
          <a:srcRect/>
          <a:stretch>
            <a:fillRect/>
          </a:stretch>
        </p:blipFill>
        <p:spPr bwMode="auto">
          <a:xfrm>
            <a:off x="3905250" y="3390900"/>
            <a:ext cx="5238750" cy="3467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457200" y="1600200"/>
            <a:ext cx="4343400" cy="5257800"/>
          </a:xfrm>
        </p:spPr>
        <p:txBody>
          <a:bodyPr/>
          <a:lstStyle/>
          <a:p>
            <a:pPr eaLnBrk="1" hangingPunct="1"/>
            <a:r>
              <a:rPr lang="en-US" smtClean="0"/>
              <a:t>Created the first national park  	Yellowstone</a:t>
            </a:r>
          </a:p>
          <a:p>
            <a:pPr eaLnBrk="1" hangingPunct="1">
              <a:buFont typeface="Wingdings" pitchFamily="2" charset="2"/>
              <a:buNone/>
            </a:pPr>
            <a:r>
              <a:rPr lang="en-US" smtClean="0"/>
              <a:t>Teddy set aside 200 million acres </a:t>
            </a:r>
          </a:p>
        </p:txBody>
      </p:sp>
      <p:pic>
        <p:nvPicPr>
          <p:cNvPr id="22531" name="Picture 3" descr="TR at Yosemite"/>
          <p:cNvPicPr>
            <a:picLocks noChangeAspect="1" noChangeArrowheads="1"/>
          </p:cNvPicPr>
          <p:nvPr/>
        </p:nvPicPr>
        <p:blipFill>
          <a:blip r:embed="rId2" cstate="print"/>
          <a:srcRect/>
          <a:stretch>
            <a:fillRect/>
          </a:stretch>
        </p:blipFill>
        <p:spPr bwMode="auto">
          <a:xfrm>
            <a:off x="5095875" y="1752600"/>
            <a:ext cx="3632200" cy="4648200"/>
          </a:xfrm>
          <a:prstGeom prst="rect">
            <a:avLst/>
          </a:prstGeom>
          <a:noFill/>
          <a:ln w="9525">
            <a:noFill/>
            <a:miter lim="800000"/>
            <a:headEnd/>
            <a:tailEnd/>
          </a:ln>
        </p:spPr>
      </p:pic>
      <p:sp>
        <p:nvSpPr>
          <p:cNvPr id="22532" name="Rectangle 4"/>
          <p:cNvSpPr>
            <a:spLocks noGrp="1" noChangeArrowheads="1"/>
          </p:cNvSpPr>
          <p:nvPr>
            <p:ph type="title"/>
          </p:nvPr>
        </p:nvSpPr>
        <p:spPr>
          <a:noFill/>
        </p:spPr>
        <p:txBody>
          <a:bodyPr anchor="ctr"/>
          <a:lstStyle/>
          <a:p>
            <a:pPr eaLnBrk="1" hangingPunct="1"/>
            <a:r>
              <a:rPr lang="en-US" smtClean="0"/>
              <a:t>C.  Protecting the Environment</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p:txBody>
          <a:bodyPr bIns="45720" anchor="t"/>
          <a:lstStyle/>
          <a:p>
            <a:pPr algn="ctr" eaLnBrk="1" hangingPunct="1"/>
            <a:r>
              <a:rPr lang="en-US" u="sng" smtClean="0"/>
              <a:t>Farmers’ Alliance</a:t>
            </a:r>
          </a:p>
        </p:txBody>
      </p:sp>
      <p:sp>
        <p:nvSpPr>
          <p:cNvPr id="37891" name="Content Placeholder 2"/>
          <p:cNvSpPr>
            <a:spLocks noGrp="1"/>
          </p:cNvSpPr>
          <p:nvPr>
            <p:ph idx="4294967295"/>
          </p:nvPr>
        </p:nvSpPr>
        <p:spPr>
          <a:xfrm>
            <a:off x="381000" y="1524000"/>
            <a:ext cx="8305800" cy="4267200"/>
          </a:xfrm>
        </p:spPr>
        <p:txBody>
          <a:bodyPr/>
          <a:lstStyle/>
          <a:p>
            <a:pPr marL="411163" indent="-342900" eaLnBrk="1" hangingPunct="1">
              <a:defRPr/>
            </a:pPr>
            <a:r>
              <a:rPr lang="en-US" sz="2200" b="1" dirty="0" smtClean="0"/>
              <a:t>Local organizations of farmers across the USA which came together to negotiate as a group for lower prices for supplies and lower transportation costs to ship their crops to market.</a:t>
            </a:r>
          </a:p>
          <a:p>
            <a:pPr marL="68263" indent="0" eaLnBrk="1" hangingPunct="1">
              <a:buFont typeface="Wingdings 2" pitchFamily="18" charset="2"/>
              <a:buNone/>
              <a:defRPr/>
            </a:pPr>
            <a:endParaRPr lang="en-US" sz="2200" b="1" dirty="0" smtClean="0"/>
          </a:p>
          <a:p>
            <a:pPr marL="411163" indent="-342900" eaLnBrk="1" hangingPunct="1">
              <a:defRPr/>
            </a:pPr>
            <a:r>
              <a:rPr lang="en-US" sz="2000" b="1" dirty="0" smtClean="0"/>
              <a:t>Dependence on one major crop was extremely risky. In the case of southern cotton, it was the boll weevil that heralded disaster. The boll weevil, a beetle which could destroy an entire crop of cotton, appeared in Texas in the early 1890s. Over the next decade, the yield from cotton cultivation in some states dropped by more than 50%.</a:t>
            </a:r>
          </a:p>
        </p:txBody>
      </p:sp>
      <p:sp>
        <p:nvSpPr>
          <p:cNvPr id="46084" name="TextBox 3"/>
          <p:cNvSpPr txBox="1">
            <a:spLocks noChangeArrowheads="1"/>
          </p:cNvSpPr>
          <p:nvPr/>
        </p:nvSpPr>
        <p:spPr bwMode="auto">
          <a:xfrm>
            <a:off x="609600" y="6248400"/>
            <a:ext cx="7772400" cy="915988"/>
          </a:xfrm>
          <a:prstGeom prst="rect">
            <a:avLst/>
          </a:prstGeom>
          <a:noFill/>
          <a:ln w="9525">
            <a:noFill/>
            <a:miter lim="800000"/>
            <a:headEnd/>
            <a:tailEnd/>
          </a:ln>
        </p:spPr>
        <p:txBody>
          <a:bodyPr>
            <a:spAutoFit/>
          </a:bodyPr>
          <a:lstStyle/>
          <a:p>
            <a:r>
              <a:rPr lang="en-US" b="1"/>
              <a:t>Closure Question #2: How did southern agriculture suffer from the domination of cotton? </a:t>
            </a:r>
          </a:p>
          <a:p>
            <a:endParaRPr lang="en-US"/>
          </a:p>
        </p:txBody>
      </p:sp>
      <p:pic>
        <p:nvPicPr>
          <p:cNvPr id="46085" name="Picture 6" descr="http://tbn0.google.com/images?q=tbn:L8yokL_GU0Jq2M:http://img.groundspeak.com/waymarking/display/7979c7a5-83ff-49ab-8672-cbf4092e9555.jpg">
            <a:hlinkClick r:id="rId2"/>
          </p:cNvPr>
          <p:cNvPicPr>
            <a:picLocks noChangeAspect="1" noChangeArrowheads="1"/>
          </p:cNvPicPr>
          <p:nvPr/>
        </p:nvPicPr>
        <p:blipFill>
          <a:blip r:embed="rId3" cstate="print"/>
          <a:srcRect/>
          <a:stretch>
            <a:fillRect/>
          </a:stretch>
        </p:blipFill>
        <p:spPr bwMode="auto">
          <a:xfrm>
            <a:off x="7391400" y="0"/>
            <a:ext cx="1095375" cy="1200150"/>
          </a:xfrm>
          <a:prstGeom prst="rect">
            <a:avLst/>
          </a:prstGeom>
          <a:noFill/>
          <a:ln w="9525">
            <a:noFill/>
            <a:miter lim="800000"/>
            <a:headEnd/>
            <a:tailEnd/>
          </a:ln>
        </p:spPr>
      </p:pic>
      <p:pic>
        <p:nvPicPr>
          <p:cNvPr id="46086" name="Picture 8" descr="http://tbn0.google.com/images?q=tbn:0g5IchfVH3qT0M:http://www.pbs.org/wnet/jimcrow/images/org_pop_pict1.gif">
            <a:hlinkClick r:id="rId4"/>
          </p:cNvPr>
          <p:cNvPicPr>
            <a:picLocks noChangeAspect="1" noChangeArrowheads="1"/>
          </p:cNvPicPr>
          <p:nvPr/>
        </p:nvPicPr>
        <p:blipFill>
          <a:blip r:embed="rId5" cstate="print"/>
          <a:srcRect/>
          <a:stretch>
            <a:fillRect/>
          </a:stretch>
        </p:blipFill>
        <p:spPr bwMode="auto">
          <a:xfrm>
            <a:off x="912813" y="0"/>
            <a:ext cx="1477962" cy="12287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560388"/>
          </a:xfrm>
        </p:spPr>
        <p:txBody>
          <a:bodyPr/>
          <a:lstStyle/>
          <a:p>
            <a:r>
              <a:rPr lang="en-US" sz="4000"/>
              <a:t>Protecting Resources </a:t>
            </a:r>
          </a:p>
        </p:txBody>
      </p:sp>
      <p:sp>
        <p:nvSpPr>
          <p:cNvPr id="30723" name="Rectangle 3"/>
          <p:cNvSpPr>
            <a:spLocks noGrp="1" noChangeArrowheads="1"/>
          </p:cNvSpPr>
          <p:nvPr>
            <p:ph type="body" sz="half" idx="2"/>
          </p:nvPr>
        </p:nvSpPr>
        <p:spPr>
          <a:xfrm>
            <a:off x="3886200" y="685800"/>
            <a:ext cx="5105400" cy="6096000"/>
          </a:xfrm>
        </p:spPr>
        <p:txBody>
          <a:bodyPr/>
          <a:lstStyle/>
          <a:p>
            <a:r>
              <a:rPr lang="en-US" sz="2800"/>
              <a:t>TR was a big outdoorsman and wanted to protect America’s wilderness.</a:t>
            </a:r>
          </a:p>
          <a:p>
            <a:r>
              <a:rPr lang="en-US" sz="2800"/>
              <a:t>TR was the first </a:t>
            </a:r>
            <a:r>
              <a:rPr lang="en-US" sz="2800" b="1" u="sng"/>
              <a:t>conservationist</a:t>
            </a:r>
            <a:r>
              <a:rPr lang="en-US" sz="2800"/>
              <a:t> president.</a:t>
            </a:r>
          </a:p>
          <a:p>
            <a:r>
              <a:rPr lang="en-US" sz="2800"/>
              <a:t>He believed in the protection of natural resources.</a:t>
            </a:r>
          </a:p>
          <a:p>
            <a:r>
              <a:rPr lang="en-US" sz="2800"/>
              <a:t>He allowed some forests and mountain areas to be used for industry.</a:t>
            </a:r>
          </a:p>
          <a:p>
            <a:r>
              <a:rPr lang="en-US" sz="2800"/>
              <a:t>He also set aside other areas as </a:t>
            </a:r>
            <a:r>
              <a:rPr lang="en-US" sz="2800" b="1" u="sng"/>
              <a:t>national parks</a:t>
            </a:r>
            <a:r>
              <a:rPr lang="en-US" sz="2800"/>
              <a:t> (170,000 acres).</a:t>
            </a:r>
          </a:p>
          <a:p>
            <a:endParaRPr lang="en-US" sz="2800"/>
          </a:p>
        </p:txBody>
      </p:sp>
      <p:pic>
        <p:nvPicPr>
          <p:cNvPr id="30728" name="Picture 8" descr="trmuirbig"/>
          <p:cNvPicPr>
            <a:picLocks noGrp="1" noChangeAspect="1" noChangeArrowheads="1"/>
          </p:cNvPicPr>
          <p:nvPr>
            <p:ph sz="half" idx="1"/>
          </p:nvPr>
        </p:nvPicPr>
        <p:blipFill>
          <a:blip r:embed="rId5" cstate="print"/>
          <a:srcRect/>
          <a:stretch>
            <a:fillRect/>
          </a:stretch>
        </p:blipFill>
        <p:spPr>
          <a:xfrm>
            <a:off x="65088" y="1219200"/>
            <a:ext cx="3821112" cy="4953000"/>
          </a:xfrm>
          <a:noFill/>
          <a:ln/>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0728"/>
                                        </p:tgtEl>
                                        <p:attrNameLst>
                                          <p:attrName>style.visibility</p:attrName>
                                        </p:attrNameLst>
                                      </p:cBhvr>
                                      <p:to>
                                        <p:strVal val="visible"/>
                                      </p:to>
                                    </p:set>
                                    <p:anim calcmode="lin" valueType="num">
                                      <p:cBhvr>
                                        <p:cTn id="7" dur="3000" fill="hold"/>
                                        <p:tgtEl>
                                          <p:spTgt spid="30728"/>
                                        </p:tgtEl>
                                        <p:attrNameLst>
                                          <p:attrName>ppt_w</p:attrName>
                                        </p:attrNameLst>
                                      </p:cBhvr>
                                      <p:tavLst>
                                        <p:tav tm="0">
                                          <p:val>
                                            <p:strVal val="#ppt_w*0.70"/>
                                          </p:val>
                                        </p:tav>
                                        <p:tav tm="100000">
                                          <p:val>
                                            <p:strVal val="#ppt_w"/>
                                          </p:val>
                                        </p:tav>
                                      </p:tavLst>
                                    </p:anim>
                                    <p:anim calcmode="lin" valueType="num">
                                      <p:cBhvr>
                                        <p:cTn id="8" dur="3000" fill="hold"/>
                                        <p:tgtEl>
                                          <p:spTgt spid="30728"/>
                                        </p:tgtEl>
                                        <p:attrNameLst>
                                          <p:attrName>ppt_h</p:attrName>
                                        </p:attrNameLst>
                                      </p:cBhvr>
                                      <p:tavLst>
                                        <p:tav tm="0">
                                          <p:val>
                                            <p:strVal val="#ppt_h"/>
                                          </p:val>
                                        </p:tav>
                                        <p:tav tm="100000">
                                          <p:val>
                                            <p:strVal val="#ppt_h"/>
                                          </p:val>
                                        </p:tav>
                                      </p:tavLst>
                                    </p:anim>
                                    <p:animEffect transition="in" filter="fade">
                                      <p:cBhvr>
                                        <p:cTn id="9" dur="3000"/>
                                        <p:tgtEl>
                                          <p:spTgt spid="30728"/>
                                        </p:tgtEl>
                                      </p:cBhvr>
                                    </p:animEffect>
                                  </p:childTnLst>
                                  <p:subTnLst>
                                    <p:audio>
                                      <p:cMediaNode>
                                        <p:cTn display="0" masterRel="sameClick">
                                          <p:stCondLst>
                                            <p:cond evt="begin" delay="0">
                                              <p:tn val="5"/>
                                            </p:cond>
                                          </p:stCondLst>
                                          <p:endCondLst>
                                            <p:cond evt="onStopAudio" delay="0">
                                              <p:tgtEl>
                                                <p:sldTgt/>
                                              </p:tgtEl>
                                            </p:cond>
                                          </p:endCondLst>
                                        </p:cTn>
                                        <p:tgtEl>
                                          <p:sndTgt r:embed="rId3" name="birdies.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0723">
                                            <p:txEl>
                                              <p:pRg st="0" end="0"/>
                                            </p:txEl>
                                          </p:spTgt>
                                        </p:tgtEl>
                                        <p:attrNameLst>
                                          <p:attrName>style.visibility</p:attrName>
                                        </p:attrNameLst>
                                      </p:cBhvr>
                                      <p:to>
                                        <p:strVal val="visible"/>
                                      </p:to>
                                    </p:set>
                                    <p:anim calcmode="discrete" valueType="clr">
                                      <p:cBhvr override="childStyle">
                                        <p:cTn id="14" dur="80"/>
                                        <p:tgtEl>
                                          <p:spTgt spid="307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07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30723">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0723">
                                            <p:txEl>
                                              <p:pRg st="1" end="1"/>
                                            </p:txEl>
                                          </p:spTgt>
                                        </p:tgtEl>
                                        <p:attrNameLst>
                                          <p:attrName>style.visibility</p:attrName>
                                        </p:attrNameLst>
                                      </p:cBhvr>
                                      <p:to>
                                        <p:strVal val="visible"/>
                                      </p:to>
                                    </p:set>
                                    <p:anim calcmode="discrete" valueType="clr">
                                      <p:cBhvr override="childStyle">
                                        <p:cTn id="21" dur="80"/>
                                        <p:tgtEl>
                                          <p:spTgt spid="307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0723">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30723">
                                            <p:txEl>
                                              <p:pRg st="1" end="1"/>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0723">
                                            <p:txEl>
                                              <p:pRg st="2" end="2"/>
                                            </p:txEl>
                                          </p:spTgt>
                                        </p:tgtEl>
                                        <p:attrNameLst>
                                          <p:attrName>style.visibility</p:attrName>
                                        </p:attrNameLst>
                                      </p:cBhvr>
                                      <p:to>
                                        <p:strVal val="visible"/>
                                      </p:to>
                                    </p:set>
                                    <p:anim calcmode="discrete" valueType="clr">
                                      <p:cBhvr override="childStyle">
                                        <p:cTn id="28" dur="80"/>
                                        <p:tgtEl>
                                          <p:spTgt spid="307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0723">
                                            <p:txEl>
                                              <p:pRg st="2" end="2"/>
                                            </p:txEl>
                                          </p:spTgt>
                                        </p:tgtEl>
                                        <p:attrNameLst>
                                          <p:attrName>fillcolor</p:attrName>
                                        </p:attrNameLst>
                                      </p:cBhvr>
                                      <p:tavLst>
                                        <p:tav tm="0">
                                          <p:val>
                                            <p:clrVal>
                                              <a:schemeClr val="accent2"/>
                                            </p:clrVal>
                                          </p:val>
                                        </p:tav>
                                        <p:tav tm="50000">
                                          <p:val>
                                            <p:clrVal>
                                              <a:schemeClr val="hlink"/>
                                            </p:clrVal>
                                          </p:val>
                                        </p:tav>
                                      </p:tavLst>
                                    </p:anim>
                                    <p:set>
                                      <p:cBhvr>
                                        <p:cTn id="30" dur="80"/>
                                        <p:tgtEl>
                                          <p:spTgt spid="30723">
                                            <p:txEl>
                                              <p:pRg st="2" end="2"/>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0723">
                                            <p:txEl>
                                              <p:pRg st="3" end="3"/>
                                            </p:txEl>
                                          </p:spTgt>
                                        </p:tgtEl>
                                        <p:attrNameLst>
                                          <p:attrName>style.visibility</p:attrName>
                                        </p:attrNameLst>
                                      </p:cBhvr>
                                      <p:to>
                                        <p:strVal val="visible"/>
                                      </p:to>
                                    </p:set>
                                    <p:anim calcmode="discrete" valueType="clr">
                                      <p:cBhvr override="childStyle">
                                        <p:cTn id="35" dur="80"/>
                                        <p:tgtEl>
                                          <p:spTgt spid="307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0723">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30723">
                                            <p:txEl>
                                              <p:pRg st="3" end="3"/>
                                            </p:txEl>
                                          </p:spTgt>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30723">
                                            <p:txEl>
                                              <p:pRg st="4" end="4"/>
                                            </p:txEl>
                                          </p:spTgt>
                                        </p:tgtEl>
                                        <p:attrNameLst>
                                          <p:attrName>style.visibility</p:attrName>
                                        </p:attrNameLst>
                                      </p:cBhvr>
                                      <p:to>
                                        <p:strVal val="visible"/>
                                      </p:to>
                                    </p:set>
                                    <p:anim calcmode="discrete" valueType="clr">
                                      <p:cBhvr override="childStyle">
                                        <p:cTn id="42" dur="80"/>
                                        <p:tgtEl>
                                          <p:spTgt spid="307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30723">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30723">
                                            <p:txEl>
                                              <p:pRg st="4" end="4"/>
                                            </p:txEl>
                                          </p:spTgt>
                                        </p:tgtEl>
                                        <p:attrNameLst>
                                          <p:attrName>fill.type</p:attrName>
                                        </p:attrNameLst>
                                      </p:cBhvr>
                                      <p:to>
                                        <p:strVal val="solid"/>
                                      </p:to>
                                    </p:set>
                                  </p:childTnLst>
                                  <p:subTnLst>
                                    <p:audio>
                                      <p:cMediaNode>
                                        <p:cTn display="0" masterRel="sameClick">
                                          <p:stCondLst>
                                            <p:cond evt="begin" delay="0">
                                              <p:tn val="4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pPr eaLnBrk="1" fontAlgn="auto" hangingPunct="1">
              <a:spcAft>
                <a:spcPts val="0"/>
              </a:spcAft>
              <a:defRPr/>
            </a:pPr>
            <a:r>
              <a:rPr lang="en-US" smtClean="0"/>
              <a:t>TR and the Environment</a:t>
            </a:r>
          </a:p>
        </p:txBody>
      </p:sp>
      <p:sp>
        <p:nvSpPr>
          <p:cNvPr id="118787" name="Rectangle 3"/>
          <p:cNvSpPr>
            <a:spLocks noGrp="1"/>
          </p:cNvSpPr>
          <p:nvPr>
            <p:ph sz="quarter" idx="1"/>
          </p:nvPr>
        </p:nvSpPr>
        <p:spPr>
          <a:xfrm>
            <a:off x="457200" y="1600200"/>
            <a:ext cx="7467600" cy="4873625"/>
          </a:xfrm>
        </p:spPr>
        <p:txBody>
          <a:bodyPr/>
          <a:lstStyle/>
          <a:p>
            <a:pPr eaLnBrk="1" hangingPunct="1"/>
            <a:r>
              <a:rPr lang="en-US" smtClean="0"/>
              <a:t>TR also had a deep interest in the Western Wilderness</a:t>
            </a:r>
          </a:p>
          <a:p>
            <a:pPr eaLnBrk="1" hangingPunct="1"/>
            <a:r>
              <a:rPr lang="en-US" smtClean="0"/>
              <a:t>He was involved in Congress setting aside thousands of acres of land for federally protected National Parks</a:t>
            </a:r>
          </a:p>
          <a:p>
            <a:pPr eaLnBrk="1" hangingPunct="1"/>
            <a:r>
              <a:rPr lang="en-US" smtClean="0"/>
              <a:t>A particularly close friend was John Muir who would play an important part in founding Yosemite National Park in 1890</a:t>
            </a:r>
          </a:p>
        </p:txBody>
      </p:sp>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fontAlgn="auto" hangingPunct="1">
              <a:spcAft>
                <a:spcPts val="0"/>
              </a:spcAft>
              <a:defRPr/>
            </a:pPr>
            <a:endParaRPr lang="en-US" smtClean="0"/>
          </a:p>
        </p:txBody>
      </p:sp>
      <p:pic>
        <p:nvPicPr>
          <p:cNvPr id="119811" name="Content Placeholder 4" descr="500px-Muir_and_Roosevelt_restored.jpg"/>
          <p:cNvPicPr>
            <a:picLocks noGrp="1" noChangeAspect="1"/>
          </p:cNvPicPr>
          <p:nvPr>
            <p:ph sz="quarter" idx="1"/>
          </p:nvPr>
        </p:nvPicPr>
        <p:blipFill>
          <a:blip r:embed="rId3" cstate="print"/>
          <a:srcRect/>
          <a:stretch>
            <a:fillRect/>
          </a:stretch>
        </p:blipFill>
        <p:spPr>
          <a:xfrm>
            <a:off x="457200" y="1695450"/>
            <a:ext cx="3657600" cy="4381500"/>
          </a:xfrm>
        </p:spPr>
      </p:pic>
      <p:pic>
        <p:nvPicPr>
          <p:cNvPr id="119812" name="Content Placeholder 5" descr="450px-TR_%26_Pinchot_1907.jpg"/>
          <p:cNvPicPr>
            <a:picLocks noGrp="1" noChangeAspect="1"/>
          </p:cNvPicPr>
          <p:nvPr>
            <p:ph sz="quarter" idx="2"/>
          </p:nvPr>
        </p:nvPicPr>
        <p:blipFill>
          <a:blip r:embed="rId4" cstate="print"/>
          <a:srcRect/>
          <a:stretch>
            <a:fillRect/>
          </a:stretch>
        </p:blipFill>
        <p:spPr>
          <a:xfrm>
            <a:off x="4648200" y="1752600"/>
            <a:ext cx="3352800" cy="4343400"/>
          </a:xfrm>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Grp="1"/>
          </p:cNvSpPr>
          <p:nvPr>
            <p:ph type="title"/>
          </p:nvPr>
        </p:nvSpPr>
        <p:spPr/>
        <p:txBody>
          <a:bodyPr/>
          <a:lstStyle/>
          <a:p>
            <a:pPr eaLnBrk="1" fontAlgn="auto" hangingPunct="1">
              <a:spcAft>
                <a:spcPts val="0"/>
              </a:spcAft>
              <a:defRPr/>
            </a:pPr>
            <a:endParaRPr lang="en-US" smtClean="0"/>
          </a:p>
        </p:txBody>
      </p:sp>
      <p:sp>
        <p:nvSpPr>
          <p:cNvPr id="120835" name="Rectangle 5"/>
          <p:cNvSpPr>
            <a:spLocks noGrp="1"/>
          </p:cNvSpPr>
          <p:nvPr>
            <p:ph sz="quarter" idx="1"/>
          </p:nvPr>
        </p:nvSpPr>
        <p:spPr/>
        <p:txBody>
          <a:bodyPr/>
          <a:lstStyle/>
          <a:p>
            <a:pPr eaLnBrk="1" hangingPunct="1"/>
            <a:r>
              <a:rPr lang="en-US" smtClean="0"/>
              <a:t>TR did feel that the setting aside of lands was important BUT did realize that there were valuable resources within some of those lands </a:t>
            </a:r>
          </a:p>
          <a:p>
            <a:pPr eaLnBrk="1" hangingPunct="1"/>
            <a:r>
              <a:rPr lang="en-US" smtClean="0"/>
              <a:t>He brought in Gifford Pinchot to help decide which lands to use  </a:t>
            </a:r>
          </a:p>
        </p:txBody>
      </p:sp>
      <p:sp>
        <p:nvSpPr>
          <p:cNvPr id="120836" name="Rectangle 6"/>
          <p:cNvSpPr>
            <a:spLocks noGrp="1"/>
          </p:cNvSpPr>
          <p:nvPr>
            <p:ph sz="quarter" idx="2"/>
          </p:nvPr>
        </p:nvSpPr>
        <p:spPr>
          <a:xfrm>
            <a:off x="4270375" y="1600200"/>
            <a:ext cx="3657600" cy="4572000"/>
          </a:xfrm>
        </p:spPr>
        <p:txBody>
          <a:bodyPr/>
          <a:lstStyle/>
          <a:p>
            <a:pPr eaLnBrk="1" hangingPunct="1"/>
            <a:r>
              <a:rPr lang="en-US" smtClean="0"/>
              <a:t>Pinchot suggested that the lands be protected into order to mature, then put to good use the resources from them </a:t>
            </a:r>
          </a:p>
          <a:p>
            <a:pPr eaLnBrk="1" hangingPunct="1"/>
            <a:endParaRPr lang="en-US" smtClean="0"/>
          </a:p>
        </p:txBody>
      </p:sp>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odore Roosevelt overlooks Yosemite"/>
          <p:cNvPicPr>
            <a:picLocks noChangeAspect="1" noChangeArrowheads="1"/>
          </p:cNvPicPr>
          <p:nvPr/>
        </p:nvPicPr>
        <p:blipFill>
          <a:blip r:embed="rId2" cstate="print"/>
          <a:srcRect/>
          <a:stretch>
            <a:fillRect/>
          </a:stretch>
        </p:blipFill>
        <p:spPr bwMode="auto">
          <a:xfrm>
            <a:off x="0" y="457200"/>
            <a:ext cx="4724400" cy="5716588"/>
          </a:xfrm>
          <a:prstGeom prst="rect">
            <a:avLst/>
          </a:prstGeom>
          <a:noFill/>
          <a:ln w="9525">
            <a:noFill/>
            <a:miter lim="800000"/>
            <a:headEnd/>
            <a:tailEnd/>
          </a:ln>
        </p:spPr>
      </p:pic>
      <p:pic>
        <p:nvPicPr>
          <p:cNvPr id="23555" name="Picture 3" descr="C:\Users\Anna\Pictures\2011-07-26\094.JPG"/>
          <p:cNvPicPr>
            <a:picLocks noChangeAspect="1" noChangeArrowheads="1"/>
          </p:cNvPicPr>
          <p:nvPr/>
        </p:nvPicPr>
        <p:blipFill>
          <a:blip r:embed="rId3" cstate="print"/>
          <a:srcRect/>
          <a:stretch>
            <a:fillRect/>
          </a:stretch>
        </p:blipFill>
        <p:spPr bwMode="auto">
          <a:xfrm>
            <a:off x="4800600" y="1066800"/>
            <a:ext cx="4876800" cy="3657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C:\Users\Anna\Pictures\2011-07-26\028.JPG"/>
          <p:cNvPicPr>
            <a:picLocks noChangeAspect="1" noChangeArrowheads="1"/>
          </p:cNvPicPr>
          <p:nvPr/>
        </p:nvPicPr>
        <p:blipFill>
          <a:blip r:embed="rId2"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resident Roosevelt with John Muir at Yosemite"/>
          <p:cNvPicPr>
            <a:picLocks noChangeAspect="1" noChangeArrowheads="1"/>
          </p:cNvPicPr>
          <p:nvPr/>
        </p:nvPicPr>
        <p:blipFill>
          <a:blip r:embed="rId2" cstate="print"/>
          <a:srcRect/>
          <a:stretch>
            <a:fillRect/>
          </a:stretch>
        </p:blipFill>
        <p:spPr bwMode="auto">
          <a:xfrm>
            <a:off x="533400" y="0"/>
            <a:ext cx="5357813" cy="6858000"/>
          </a:xfrm>
          <a:prstGeom prst="rect">
            <a:avLst/>
          </a:prstGeom>
          <a:noFill/>
          <a:ln w="9525">
            <a:noFill/>
            <a:miter lim="800000"/>
            <a:headEnd/>
            <a:tailEnd/>
          </a:ln>
        </p:spPr>
      </p:pic>
      <p:sp>
        <p:nvSpPr>
          <p:cNvPr id="25603" name="Text Box 3"/>
          <p:cNvSpPr txBox="1">
            <a:spLocks noChangeArrowheads="1"/>
          </p:cNvSpPr>
          <p:nvPr/>
        </p:nvSpPr>
        <p:spPr bwMode="auto">
          <a:xfrm>
            <a:off x="6019800" y="2057400"/>
            <a:ext cx="3124200" cy="1190625"/>
          </a:xfrm>
          <a:prstGeom prst="rect">
            <a:avLst/>
          </a:prstGeom>
          <a:noFill/>
          <a:ln w="9525">
            <a:noFill/>
            <a:miter lim="800000"/>
            <a:headEnd/>
            <a:tailEnd/>
          </a:ln>
        </p:spPr>
        <p:txBody>
          <a:bodyPr>
            <a:spAutoFit/>
          </a:bodyPr>
          <a:lstStyle/>
          <a:p>
            <a:pPr>
              <a:spcBef>
                <a:spcPct val="50000"/>
              </a:spcBef>
            </a:pPr>
            <a:r>
              <a:rPr lang="en-US" sz="3600" smtClean="0">
                <a:solidFill>
                  <a:srgbClr val="FFFFFF"/>
                </a:solidFill>
                <a:latin typeface="Tahoma" pitchFamily="34" charset="0"/>
              </a:rPr>
              <a:t>Yosemite National Park</a:t>
            </a:r>
          </a:p>
        </p:txBody>
      </p:sp>
    </p:spTree>
  </p:cSld>
  <p:clrMapOvr>
    <a:masterClrMapping/>
  </p:clrMapOvr>
  <p:timing>
    <p:tnLst>
      <p:par>
        <p:cTn xmlns:p14="http://schemas.microsoft.com/office/powerpoint/2010/mai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914400"/>
          </a:xfrm>
        </p:spPr>
        <p:txBody>
          <a:bodyPr/>
          <a:lstStyle/>
          <a:p>
            <a:r>
              <a:rPr lang="en-US"/>
              <a:t>Conclusion</a:t>
            </a:r>
          </a:p>
        </p:txBody>
      </p:sp>
      <p:sp>
        <p:nvSpPr>
          <p:cNvPr id="31747" name="Rectangle 3"/>
          <p:cNvSpPr>
            <a:spLocks noGrp="1" noChangeArrowheads="1"/>
          </p:cNvSpPr>
          <p:nvPr>
            <p:ph type="body" idx="1"/>
          </p:nvPr>
        </p:nvSpPr>
        <p:spPr>
          <a:xfrm>
            <a:off x="228600" y="762000"/>
            <a:ext cx="8686800" cy="5943600"/>
          </a:xfrm>
        </p:spPr>
        <p:txBody>
          <a:bodyPr/>
          <a:lstStyle/>
          <a:p>
            <a:r>
              <a:rPr lang="en-US">
                <a:solidFill>
                  <a:srgbClr val="66FFFF"/>
                </a:solidFill>
              </a:rPr>
              <a:t>Why is Theodore Roosevelt considered a </a:t>
            </a:r>
            <a:r>
              <a:rPr lang="en-US" b="1" u="sng">
                <a:solidFill>
                  <a:srgbClr val="66FFFF"/>
                </a:solidFill>
              </a:rPr>
              <a:t>Progressive</a:t>
            </a:r>
            <a:r>
              <a:rPr lang="en-US">
                <a:solidFill>
                  <a:srgbClr val="66FFFF"/>
                </a:solidFill>
              </a:rPr>
              <a:t> President?</a:t>
            </a:r>
          </a:p>
          <a:p>
            <a:pPr lvl="1"/>
            <a:r>
              <a:rPr lang="en-US"/>
              <a:t>Square Deal provided equal opportunities for all citizens.</a:t>
            </a:r>
          </a:p>
          <a:p>
            <a:pPr lvl="1"/>
            <a:r>
              <a:rPr lang="en-US"/>
              <a:t>As a “trustbuster” he broke up unfair trusts &amp; monopolies.</a:t>
            </a:r>
          </a:p>
          <a:p>
            <a:pPr lvl="1"/>
            <a:r>
              <a:rPr lang="en-US"/>
              <a:t>Helped workers gain fair contracts from owners.</a:t>
            </a:r>
          </a:p>
          <a:p>
            <a:pPr lvl="1"/>
            <a:r>
              <a:rPr lang="en-US"/>
              <a:t>TR made food and medicine safer for public use.</a:t>
            </a:r>
          </a:p>
          <a:p>
            <a:pPr lvl="1"/>
            <a:r>
              <a:rPr lang="en-US"/>
              <a:t>Protected America’s natural resources and created the national park system for future generations to enjoy.</a:t>
            </a:r>
          </a:p>
          <a:p>
            <a:pPr lvl="1"/>
            <a:endParaRPr lang="en-US"/>
          </a:p>
          <a:p>
            <a:pPr lvl="1"/>
            <a:endParaRPr lang="en-US"/>
          </a:p>
        </p:txBody>
      </p:sp>
      <p:pic>
        <p:nvPicPr>
          <p:cNvPr id="31750" name="Picture 6"/>
          <p:cNvPicPr>
            <a:picLocks noChangeAspect="1" noChangeArrowheads="1"/>
          </p:cNvPicPr>
          <p:nvPr/>
        </p:nvPicPr>
        <p:blipFill>
          <a:blip r:embed="rId5" cstate="print"/>
          <a:srcRect/>
          <a:stretch>
            <a:fillRect/>
          </a:stretch>
        </p:blipFill>
        <p:spPr bwMode="auto">
          <a:xfrm>
            <a:off x="4800600" y="1676400"/>
            <a:ext cx="3265488" cy="4800600"/>
          </a:xfrm>
          <a:prstGeom prst="rect">
            <a:avLst/>
          </a:prstGeom>
          <a:noFill/>
          <a:ln w="9525">
            <a:noFill/>
            <a:miter lim="800000"/>
            <a:headEnd/>
            <a:tailEnd/>
          </a:ln>
          <a:effectLst/>
        </p:spPr>
      </p:pic>
    </p:spTree>
  </p:cSld>
  <p:clrMapOvr>
    <a:masterClrMapping/>
  </p:clrMapOvr>
  <p:transition xmlns:p14="http://schemas.microsoft.com/office/powerpoint/2010/main" spd="slow">
    <p:strips dir="ru"/>
    <p:sndAc>
      <p:stSnd>
        <p:snd r:embed="rId2" name="suction.wav"/>
      </p:stSnd>
    </p:sndAc>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1747">
                                            <p:txEl>
                                              <p:pRg st="1" end="1"/>
                                            </p:txEl>
                                          </p:spTgt>
                                        </p:tgtEl>
                                        <p:attrNameLst>
                                          <p:attrName>style.visibility</p:attrName>
                                        </p:attrNameLst>
                                      </p:cBhvr>
                                      <p:to>
                                        <p:strVal val="visible"/>
                                      </p:to>
                                    </p:set>
                                    <p:anim calcmode="discrete" valueType="clr">
                                      <p:cBhvr override="childStyle">
                                        <p:cTn id="7" dur="80"/>
                                        <p:tgtEl>
                                          <p:spTgt spid="3174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174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1747">
                                            <p:txEl>
                                              <p:pRg st="1" end="1"/>
                                            </p:txEl>
                                          </p:spTgt>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1747">
                                            <p:txEl>
                                              <p:pRg st="2" end="2"/>
                                            </p:txEl>
                                          </p:spTgt>
                                        </p:tgtEl>
                                        <p:attrNameLst>
                                          <p:attrName>style.visibility</p:attrName>
                                        </p:attrNameLst>
                                      </p:cBhvr>
                                      <p:to>
                                        <p:strVal val="visible"/>
                                      </p:to>
                                    </p:set>
                                    <p:anim calcmode="discrete" valueType="clr">
                                      <p:cBhvr override="childStyle">
                                        <p:cTn id="14" dur="80"/>
                                        <p:tgtEl>
                                          <p:spTgt spid="3174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1747">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1747">
                                            <p:txEl>
                                              <p:pRg st="2" end="2"/>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1747">
                                            <p:txEl>
                                              <p:pRg st="3" end="3"/>
                                            </p:txEl>
                                          </p:spTgt>
                                        </p:tgtEl>
                                        <p:attrNameLst>
                                          <p:attrName>style.visibility</p:attrName>
                                        </p:attrNameLst>
                                      </p:cBhvr>
                                      <p:to>
                                        <p:strVal val="visible"/>
                                      </p:to>
                                    </p:set>
                                    <p:anim calcmode="discrete" valueType="clr">
                                      <p:cBhvr override="childStyle">
                                        <p:cTn id="21" dur="80"/>
                                        <p:tgtEl>
                                          <p:spTgt spid="3174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1747">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31747">
                                            <p:txEl>
                                              <p:pRg st="3" end="3"/>
                                            </p:txEl>
                                          </p:spTgt>
                                        </p:tgtEl>
                                        <p:attrNameLst>
                                          <p:attrName>fill.type</p:attrName>
                                        </p:attrNameLst>
                                      </p:cBhvr>
                                      <p:to>
                                        <p:strVal val="solid"/>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1747">
                                            <p:txEl>
                                              <p:pRg st="4" end="4"/>
                                            </p:txEl>
                                          </p:spTgt>
                                        </p:tgtEl>
                                        <p:attrNameLst>
                                          <p:attrName>style.visibility</p:attrName>
                                        </p:attrNameLst>
                                      </p:cBhvr>
                                      <p:to>
                                        <p:strVal val="visible"/>
                                      </p:to>
                                    </p:set>
                                    <p:anim calcmode="discrete" valueType="clr">
                                      <p:cBhvr override="childStyle">
                                        <p:cTn id="28" dur="80"/>
                                        <p:tgtEl>
                                          <p:spTgt spid="3174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1747">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31747">
                                            <p:txEl>
                                              <p:pRg st="4" end="4"/>
                                            </p:txEl>
                                          </p:spTgt>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1747">
                                            <p:txEl>
                                              <p:pRg st="5" end="5"/>
                                            </p:txEl>
                                          </p:spTgt>
                                        </p:tgtEl>
                                        <p:attrNameLst>
                                          <p:attrName>style.visibility</p:attrName>
                                        </p:attrNameLst>
                                      </p:cBhvr>
                                      <p:to>
                                        <p:strVal val="visible"/>
                                      </p:to>
                                    </p:set>
                                    <p:anim calcmode="discrete" valueType="clr">
                                      <p:cBhvr override="childStyle">
                                        <p:cTn id="35" dur="80"/>
                                        <p:tgtEl>
                                          <p:spTgt spid="3174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1747">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31747">
                                            <p:txEl>
                                              <p:pRg st="5" end="5"/>
                                            </p:txEl>
                                          </p:spTgt>
                                        </p:tgtEl>
                                        <p:attrNameLst>
                                          <p:attrName>fill.type</p:attrName>
                                        </p:attrNameLst>
                                      </p:cBhvr>
                                      <p:to>
                                        <p:strVal val="solid"/>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1750"/>
                                        </p:tgtEl>
                                        <p:attrNameLst>
                                          <p:attrName>style.visibility</p:attrName>
                                        </p:attrNameLst>
                                      </p:cBhvr>
                                      <p:to>
                                        <p:strVal val="visible"/>
                                      </p:to>
                                    </p:set>
                                    <p:animEffect transition="in" filter="wipe(down)">
                                      <p:cBhvr>
                                        <p:cTn id="42" dur="580">
                                          <p:stCondLst>
                                            <p:cond delay="0"/>
                                          </p:stCondLst>
                                        </p:cTn>
                                        <p:tgtEl>
                                          <p:spTgt spid="31750"/>
                                        </p:tgtEl>
                                      </p:cBhvr>
                                    </p:animEffect>
                                    <p:anim calcmode="lin" valueType="num">
                                      <p:cBhvr>
                                        <p:cTn id="43" dur="1822" tmFilter="0,0; 0.14,0.36; 0.43,0.73; 0.71,0.91; 1.0,1.0">
                                          <p:stCondLst>
                                            <p:cond delay="0"/>
                                          </p:stCondLst>
                                        </p:cTn>
                                        <p:tgtEl>
                                          <p:spTgt spid="3175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175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175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175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1750"/>
                                        </p:tgtEl>
                                        <p:attrNameLst>
                                          <p:attrName>ppt_y</p:attrName>
                                        </p:attrNameLst>
                                      </p:cBhvr>
                                      <p:tavLst>
                                        <p:tav tm="0" fmla="#ppt_y-sin(pi*$)/81">
                                          <p:val>
                                            <p:fltVal val="0"/>
                                          </p:val>
                                        </p:tav>
                                        <p:tav tm="100000">
                                          <p:val>
                                            <p:fltVal val="1"/>
                                          </p:val>
                                        </p:tav>
                                      </p:tavLst>
                                    </p:anim>
                                    <p:animScale>
                                      <p:cBhvr>
                                        <p:cTn id="48" dur="26">
                                          <p:stCondLst>
                                            <p:cond delay="650"/>
                                          </p:stCondLst>
                                        </p:cTn>
                                        <p:tgtEl>
                                          <p:spTgt spid="31750"/>
                                        </p:tgtEl>
                                      </p:cBhvr>
                                      <p:to x="100000" y="60000"/>
                                    </p:animScale>
                                    <p:animScale>
                                      <p:cBhvr>
                                        <p:cTn id="49" dur="166" decel="50000">
                                          <p:stCondLst>
                                            <p:cond delay="676"/>
                                          </p:stCondLst>
                                        </p:cTn>
                                        <p:tgtEl>
                                          <p:spTgt spid="31750"/>
                                        </p:tgtEl>
                                      </p:cBhvr>
                                      <p:to x="100000" y="100000"/>
                                    </p:animScale>
                                    <p:animScale>
                                      <p:cBhvr>
                                        <p:cTn id="50" dur="26">
                                          <p:stCondLst>
                                            <p:cond delay="1312"/>
                                          </p:stCondLst>
                                        </p:cTn>
                                        <p:tgtEl>
                                          <p:spTgt spid="31750"/>
                                        </p:tgtEl>
                                      </p:cBhvr>
                                      <p:to x="100000" y="80000"/>
                                    </p:animScale>
                                    <p:animScale>
                                      <p:cBhvr>
                                        <p:cTn id="51" dur="166" decel="50000">
                                          <p:stCondLst>
                                            <p:cond delay="1338"/>
                                          </p:stCondLst>
                                        </p:cTn>
                                        <p:tgtEl>
                                          <p:spTgt spid="31750"/>
                                        </p:tgtEl>
                                      </p:cBhvr>
                                      <p:to x="100000" y="100000"/>
                                    </p:animScale>
                                    <p:animScale>
                                      <p:cBhvr>
                                        <p:cTn id="52" dur="26">
                                          <p:stCondLst>
                                            <p:cond delay="1642"/>
                                          </p:stCondLst>
                                        </p:cTn>
                                        <p:tgtEl>
                                          <p:spTgt spid="31750"/>
                                        </p:tgtEl>
                                      </p:cBhvr>
                                      <p:to x="100000" y="90000"/>
                                    </p:animScale>
                                    <p:animScale>
                                      <p:cBhvr>
                                        <p:cTn id="53" dur="166" decel="50000">
                                          <p:stCondLst>
                                            <p:cond delay="1668"/>
                                          </p:stCondLst>
                                        </p:cTn>
                                        <p:tgtEl>
                                          <p:spTgt spid="31750"/>
                                        </p:tgtEl>
                                      </p:cBhvr>
                                      <p:to x="100000" y="100000"/>
                                    </p:animScale>
                                    <p:animScale>
                                      <p:cBhvr>
                                        <p:cTn id="54" dur="26">
                                          <p:stCondLst>
                                            <p:cond delay="1808"/>
                                          </p:stCondLst>
                                        </p:cTn>
                                        <p:tgtEl>
                                          <p:spTgt spid="31750"/>
                                        </p:tgtEl>
                                      </p:cBhvr>
                                      <p:to x="100000" y="95000"/>
                                    </p:animScale>
                                    <p:animScale>
                                      <p:cBhvr>
                                        <p:cTn id="55" dur="166" decel="50000">
                                          <p:stCondLst>
                                            <p:cond delay="1834"/>
                                          </p:stCondLst>
                                        </p:cTn>
                                        <p:tgtEl>
                                          <p:spTgt spid="31750"/>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par>
                    <p:cTn id="56" fill="hold">
                      <p:stCondLst>
                        <p:cond delay="indefinite"/>
                      </p:stCondLst>
                      <p:childTnLst>
                        <p:par>
                          <p:cTn id="57" fill="hold">
                            <p:stCondLst>
                              <p:cond delay="0"/>
                            </p:stCondLst>
                            <p:childTnLst>
                              <p:par>
                                <p:cTn id="58" presetID="34" presetClass="exit" presetSubtype="0" fill="hold" nodeType="clickEffect">
                                  <p:stCondLst>
                                    <p:cond delay="0"/>
                                  </p:stCondLst>
                                  <p:childTnLst>
                                    <p:anim from="(ppt_x)" to="(ppt_x+1)" calcmode="lin" valueType="num">
                                      <p:cBhvr>
                                        <p:cTn id="59" dur="1000">
                                          <p:stCondLst>
                                            <p:cond delay="0"/>
                                          </p:stCondLst>
                                        </p:cTn>
                                        <p:tgtEl>
                                          <p:spTgt spid="31750"/>
                                        </p:tgtEl>
                                        <p:attrNameLst>
                                          <p:attrName>ppt_x</p:attrName>
                                        </p:attrNameLst>
                                      </p:cBhvr>
                                    </p:anim>
                                    <p:anim from="0" to="-1.0" calcmode="lin" valueType="num">
                                      <p:cBhvr>
                                        <p:cTn id="60" dur="200" accel="50000">
                                          <p:stCondLst>
                                            <p:cond delay="0"/>
                                          </p:stCondLst>
                                        </p:cTn>
                                        <p:tgtEl>
                                          <p:spTgt spid="31750"/>
                                        </p:tgtEl>
                                        <p:attrNameLst>
                                          <p:attrName>xshear</p:attrName>
                                        </p:attrNameLst>
                                      </p:cBhvr>
                                    </p:anim>
                                    <p:set>
                                      <p:cBhvr>
                                        <p:cTn id="61" dur="800">
                                          <p:stCondLst>
                                            <p:cond delay="200"/>
                                          </p:stCondLst>
                                        </p:cTn>
                                        <p:tgtEl>
                                          <p:spTgt spid="31750"/>
                                        </p:tgtEl>
                                        <p:attrNameLst>
                                          <p:attrName>xshear</p:attrName>
                                        </p:attrNameLst>
                                      </p:cBhvr>
                                      <p:to>
                                        <p:strVal val="-1.0"/>
                                      </p:to>
                                    </p:set>
                                    <p:set>
                                      <p:cBhvr>
                                        <p:cTn id="62" dur="1" fill="hold">
                                          <p:stCondLst>
                                            <p:cond delay="999"/>
                                          </p:stCondLst>
                                        </p:cTn>
                                        <p:tgtEl>
                                          <p:spTgt spid="31750"/>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smtClean="0"/>
              <a:t>US.20</a:t>
            </a:r>
          </a:p>
        </p:txBody>
      </p:sp>
      <p:sp>
        <p:nvSpPr>
          <p:cNvPr id="163843" name="Rectangle 3"/>
          <p:cNvSpPr>
            <a:spLocks noGrp="1" noChangeArrowheads="1"/>
          </p:cNvSpPr>
          <p:nvPr>
            <p:ph sz="quarter" idx="1"/>
          </p:nvPr>
        </p:nvSpPr>
        <p:spPr/>
        <p:txBody>
          <a:bodyPr/>
          <a:lstStyle/>
          <a:p>
            <a:pPr eaLnBrk="1" hangingPunct="1"/>
            <a:r>
              <a:rPr lang="en-US" smtClean="0"/>
              <a:t>Analyze the significant progressive achievements during the administration of Woodrow Wilson, including:</a:t>
            </a:r>
          </a:p>
          <a:p>
            <a:pPr lvl="1" eaLnBrk="1" hangingPunct="1"/>
            <a:r>
              <a:rPr lang="en-US" smtClean="0"/>
              <a:t>his New Freedom, the Underwood Tariff, the Federal Reserve Act, and the Clayton Anti-Trust Act.</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457200" y="2401888"/>
            <a:ext cx="8458200" cy="1470025"/>
          </a:xfrm>
        </p:spPr>
        <p:txBody>
          <a:bodyPr/>
          <a:lstStyle/>
          <a:p>
            <a:pPr eaLnBrk="1" hangingPunct="1"/>
            <a:r>
              <a:rPr lang="en-US" smtClean="0"/>
              <a:t>Wilson’s New Freedom</a:t>
            </a:r>
          </a:p>
        </p:txBody>
      </p:sp>
      <p:sp>
        <p:nvSpPr>
          <p:cNvPr id="5123" name="Subtitle 2"/>
          <p:cNvSpPr>
            <a:spLocks noGrp="1"/>
          </p:cNvSpPr>
          <p:nvPr>
            <p:ph type="subTitle" idx="1"/>
          </p:nvPr>
        </p:nvSpPr>
        <p:spPr>
          <a:xfrm>
            <a:off x="457200" y="3900488"/>
            <a:ext cx="4953000" cy="1752600"/>
          </a:xfrm>
        </p:spPr>
        <p:txBody>
          <a:bodyPr/>
          <a:lstStyle/>
          <a:p>
            <a:pPr marL="63500" eaLnBrk="1" hangingPunct="1"/>
            <a:endParaRPr lang="en-US" dirty="0" smtClean="0"/>
          </a:p>
        </p:txBody>
      </p:sp>
      <p:pic>
        <p:nvPicPr>
          <p:cNvPr id="5124" name="Picture 3" descr="wilson.jpg"/>
          <p:cNvPicPr>
            <a:picLocks noChangeAspect="1"/>
          </p:cNvPicPr>
          <p:nvPr/>
        </p:nvPicPr>
        <p:blipFill>
          <a:blip r:embed="rId2" cstate="print"/>
          <a:srcRect/>
          <a:stretch>
            <a:fillRect/>
          </a:stretch>
        </p:blipFill>
        <p:spPr bwMode="auto">
          <a:xfrm>
            <a:off x="6477000" y="381000"/>
            <a:ext cx="1933575" cy="2868613"/>
          </a:xfrm>
          <a:prstGeom prst="rect">
            <a:avLst/>
          </a:prstGeom>
          <a:noFill/>
          <a:ln w="9525">
            <a:noFill/>
            <a:miter lim="800000"/>
            <a:headEnd/>
            <a:tailEnd/>
          </a:ln>
        </p:spPr>
      </p:pic>
    </p:spTree>
  </p:cSld>
  <p:clrMapOvr>
    <a:masterClrMapping/>
  </p:clrMapOvr>
  <p:transition xmlns:p14="http://schemas.microsoft.com/office/powerpoint/2010/mai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Politics in the West:</a:t>
            </a:r>
          </a:p>
        </p:txBody>
      </p:sp>
      <p:sp>
        <p:nvSpPr>
          <p:cNvPr id="47107" name="Content Placeholder 2"/>
          <p:cNvSpPr>
            <a:spLocks noGrp="1"/>
          </p:cNvSpPr>
          <p:nvPr>
            <p:ph idx="1"/>
          </p:nvPr>
        </p:nvSpPr>
        <p:spPr/>
        <p:txBody>
          <a:bodyPr/>
          <a:lstStyle/>
          <a:p>
            <a:pPr eaLnBrk="1" hangingPunct="1"/>
            <a:r>
              <a:rPr lang="en-US" b="1" smtClean="0"/>
              <a:t>Farmers Alliance: </a:t>
            </a:r>
            <a:r>
              <a:rPr lang="en-US" smtClean="0"/>
              <a:t>organization</a:t>
            </a:r>
          </a:p>
          <a:p>
            <a:pPr lvl="1" eaLnBrk="1" hangingPunct="1"/>
            <a:r>
              <a:rPr lang="en-US" smtClean="0"/>
              <a:t>Ask government to regulate RR monopolies</a:t>
            </a:r>
          </a:p>
          <a:p>
            <a:pPr lvl="1" eaLnBrk="1" hangingPunct="1"/>
            <a:r>
              <a:rPr lang="en-US" smtClean="0"/>
              <a:t>Call for inflation: issue more money</a:t>
            </a:r>
          </a:p>
          <a:p>
            <a:pPr lvl="1" eaLnBrk="1" hangingPunct="1"/>
            <a:r>
              <a:rPr lang="en-US" smtClean="0"/>
              <a:t>Government support prices</a:t>
            </a:r>
          </a:p>
          <a:p>
            <a:pPr lvl="1" eaLnBrk="1" hangingPunct="1"/>
            <a:r>
              <a:rPr lang="en-US" smtClean="0"/>
              <a:t>Political support for farmers</a:t>
            </a:r>
          </a:p>
          <a:p>
            <a:pPr lvl="1" eaLnBrk="1" hangingPunct="1"/>
            <a:r>
              <a:rPr lang="en-US" smtClean="0"/>
              <a:t>West and South is where power  comes from</a:t>
            </a:r>
          </a:p>
        </p:txBody>
      </p:sp>
    </p:spTree>
  </p:cSld>
  <p:clrMapOvr>
    <a:masterClrMapping/>
  </p:clrMapOvr>
  <p:timing>
    <p:tnLst>
      <p:par>
        <p:cTn xmlns:p14="http://schemas.microsoft.com/office/powerpoint/2010/mai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smtClean="0"/>
              <a:t>Woodrow Wilson</a:t>
            </a:r>
          </a:p>
        </p:txBody>
      </p:sp>
      <p:sp>
        <p:nvSpPr>
          <p:cNvPr id="6147" name="Content Placeholder 2"/>
          <p:cNvSpPr>
            <a:spLocks noGrp="1"/>
          </p:cNvSpPr>
          <p:nvPr>
            <p:ph idx="1"/>
          </p:nvPr>
        </p:nvSpPr>
        <p:spPr/>
        <p:txBody>
          <a:bodyPr/>
          <a:lstStyle/>
          <a:p>
            <a:pPr eaLnBrk="1" hangingPunct="1"/>
            <a:r>
              <a:rPr lang="en-US" smtClean="0"/>
              <a:t>Grew up in the South during and after the Civil War</a:t>
            </a:r>
          </a:p>
          <a:p>
            <a:pPr eaLnBrk="1" hangingPunct="1"/>
            <a:r>
              <a:rPr lang="en-US" smtClean="0"/>
              <a:t>Was the son of a Presbyterian minister; had a strict moral upbringing</a:t>
            </a:r>
          </a:p>
          <a:p>
            <a:pPr eaLnBrk="1" hangingPunct="1"/>
            <a:r>
              <a:rPr lang="en-US" smtClean="0"/>
              <a:t>Tapped by the Democratic political machine to run for governor of New Jersey</a:t>
            </a:r>
          </a:p>
          <a:p>
            <a:pPr eaLnBrk="1" hangingPunct="1"/>
            <a:r>
              <a:rPr lang="en-US" smtClean="0"/>
              <a:t>He turned against the machine ASAP!</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blinds(horizontal)">
                                      <p:cBhvr>
                                        <p:cTn id="7" dur="500"/>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2" dur="500"/>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blinds(horizontal)">
                                      <p:cBhvr>
                                        <p:cTn id="17" dur="500"/>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blinds(horizontal)">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1203"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1204" name="Rectangle 4"/>
          <p:cNvSpPr>
            <a:spLocks noGrp="1" noChangeArrowheads="1"/>
          </p:cNvSpPr>
          <p:nvPr>
            <p:ph type="title"/>
          </p:nvPr>
        </p:nvSpPr>
        <p:spPr>
          <a:noFill/>
          <a:ln/>
        </p:spPr>
        <p:txBody>
          <a:bodyPr lIns="90488" tIns="44450" rIns="90488" bIns="44450" anchor="ctr"/>
          <a:lstStyle/>
          <a:p>
            <a:r>
              <a:rPr lang="en-US" dirty="0" smtClean="0"/>
              <a:t/>
            </a:r>
            <a:br>
              <a:rPr lang="en-US" dirty="0" smtClean="0"/>
            </a:br>
            <a:r>
              <a:rPr lang="en-US" dirty="0" smtClean="0"/>
              <a:t>Woodrow Wilson </a:t>
            </a:r>
            <a:r>
              <a:rPr lang="en-US" dirty="0"/>
              <a:t/>
            </a:r>
            <a:br>
              <a:rPr lang="en-US" dirty="0"/>
            </a:br>
            <a:endParaRPr lang="en-US" dirty="0"/>
          </a:p>
        </p:txBody>
      </p:sp>
      <p:sp>
        <p:nvSpPr>
          <p:cNvPr id="51205" name="Rectangle 5"/>
          <p:cNvSpPr>
            <a:spLocks noGrp="1" noChangeArrowheads="1"/>
          </p:cNvSpPr>
          <p:nvPr>
            <p:ph type="body" idx="1"/>
          </p:nvPr>
        </p:nvSpPr>
        <p:spPr>
          <a:noFill/>
          <a:ln/>
        </p:spPr>
        <p:txBody>
          <a:bodyPr lIns="90488" tIns="44450" rIns="90488" bIns="44450"/>
          <a:lstStyle/>
          <a:p>
            <a:r>
              <a:rPr lang="en-US" dirty="0" smtClean="0"/>
              <a:t>former </a:t>
            </a:r>
            <a:r>
              <a:rPr lang="en-US" dirty="0"/>
              <a:t>president of </a:t>
            </a:r>
            <a:r>
              <a:rPr lang="en-US" dirty="0" smtClean="0"/>
              <a:t>Princeton </a:t>
            </a:r>
          </a:p>
          <a:p>
            <a:r>
              <a:rPr lang="en-US" dirty="0" smtClean="0"/>
              <a:t>governor </a:t>
            </a:r>
            <a:r>
              <a:rPr lang="en-US" dirty="0"/>
              <a:t>of New Jersey</a:t>
            </a:r>
          </a:p>
          <a:p>
            <a:r>
              <a:rPr lang="en-US" dirty="0"/>
              <a:t>Progressive, intellectual, inspiring orator</a:t>
            </a:r>
          </a:p>
          <a:p>
            <a:r>
              <a:rPr lang="en-US" dirty="0"/>
              <a:t>One of America's most effective presidents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build="p"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3251"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3252" name="Rectangle 4"/>
          <p:cNvSpPr>
            <a:spLocks noGrp="1" noChangeArrowheads="1"/>
          </p:cNvSpPr>
          <p:nvPr>
            <p:ph type="title"/>
          </p:nvPr>
        </p:nvSpPr>
        <p:spPr>
          <a:noFill/>
          <a:ln/>
        </p:spPr>
        <p:txBody>
          <a:bodyPr lIns="90488" tIns="44450" rIns="90488" bIns="44450" anchor="ctr"/>
          <a:lstStyle/>
          <a:p>
            <a:r>
              <a:rPr lang="en-US"/>
              <a:t>The New Freedom in Action</a:t>
            </a:r>
          </a:p>
        </p:txBody>
      </p:sp>
      <p:sp>
        <p:nvSpPr>
          <p:cNvPr id="53253" name="Rectangle 5"/>
          <p:cNvSpPr>
            <a:spLocks noGrp="1" noChangeArrowheads="1"/>
          </p:cNvSpPr>
          <p:nvPr>
            <p:ph type="body" idx="1"/>
          </p:nvPr>
        </p:nvSpPr>
        <p:spPr>
          <a:xfrm>
            <a:off x="976313" y="2217738"/>
            <a:ext cx="7481887" cy="4902200"/>
          </a:xfrm>
          <a:noFill/>
          <a:ln/>
        </p:spPr>
        <p:txBody>
          <a:bodyPr lIns="90488" tIns="44450" rIns="90488" bIns="44450"/>
          <a:lstStyle/>
          <a:p>
            <a:r>
              <a:rPr lang="en-US"/>
              <a:t>1913--Underwood Tariff cuts duties </a:t>
            </a:r>
          </a:p>
          <a:p>
            <a:r>
              <a:rPr lang="en-US"/>
              <a:t>1913--Federal Reserve Act reforms banks, establishes stable currency </a:t>
            </a:r>
          </a:p>
          <a:p>
            <a:r>
              <a:rPr lang="en-US"/>
              <a:t>1914--Clayton Antitrust Act outlaws unfair trade practices, protects unions </a:t>
            </a:r>
          </a:p>
          <a:p>
            <a:r>
              <a:rPr lang="en-US"/>
              <a:t>1914--Federal Trade Commission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32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2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325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New Legislation</a:t>
            </a:r>
          </a:p>
        </p:txBody>
      </p:sp>
      <p:sp>
        <p:nvSpPr>
          <p:cNvPr id="7171" name="Content Placeholder 2"/>
          <p:cNvSpPr>
            <a:spLocks noGrp="1"/>
          </p:cNvSpPr>
          <p:nvPr>
            <p:ph idx="1"/>
          </p:nvPr>
        </p:nvSpPr>
        <p:spPr/>
        <p:txBody>
          <a:bodyPr/>
          <a:lstStyle/>
          <a:p>
            <a:pPr eaLnBrk="1" hangingPunct="1"/>
            <a:r>
              <a:rPr lang="en-US" smtClean="0"/>
              <a:t>Clayton Antitrust Act</a:t>
            </a:r>
          </a:p>
          <a:p>
            <a:pPr lvl="1" eaLnBrk="1" hangingPunct="1"/>
            <a:r>
              <a:rPr lang="en-US" smtClean="0"/>
              <a:t>Passed in 1914</a:t>
            </a:r>
          </a:p>
          <a:p>
            <a:pPr lvl="1" eaLnBrk="1" hangingPunct="1"/>
            <a:r>
              <a:rPr lang="en-US" smtClean="0"/>
              <a:t>Declared certain business practices illegal</a:t>
            </a:r>
          </a:p>
          <a:p>
            <a:pPr lvl="2" eaLnBrk="1" hangingPunct="1"/>
            <a:r>
              <a:rPr lang="en-US" smtClean="0"/>
              <a:t>No more monopolies</a:t>
            </a:r>
          </a:p>
          <a:p>
            <a:pPr lvl="2" eaLnBrk="1" hangingPunct="1"/>
            <a:r>
              <a:rPr lang="en-US" smtClean="0"/>
              <a:t>Unions were OK</a:t>
            </a:r>
          </a:p>
          <a:p>
            <a:pPr lvl="1" eaLnBrk="1" hangingPunct="1">
              <a:buFont typeface="Georgia" pitchFamily="18" charset="0"/>
              <a:buNone/>
            </a:pPr>
            <a:endParaRPr lang="en-US" smtClean="0"/>
          </a:p>
          <a:p>
            <a:pPr eaLnBrk="1" hangingPunct="1"/>
            <a:r>
              <a:rPr lang="en-US" smtClean="0"/>
              <a:t> Federal Trade Act of 1914</a:t>
            </a:r>
          </a:p>
          <a:p>
            <a:pPr lvl="1" eaLnBrk="1" hangingPunct="1"/>
            <a:r>
              <a:rPr lang="en-US" smtClean="0"/>
              <a:t>Created the Federal Trade Commission</a:t>
            </a:r>
          </a:p>
          <a:p>
            <a:pPr lvl="1" eaLnBrk="1" hangingPunct="1"/>
            <a:r>
              <a:rPr lang="en-US" smtClean="0"/>
              <a:t>Ended unfair business practices</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linds(horizontal)">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linds(horizontal)">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linds(horizontal)">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linds(horizontal)">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blinds(horizontal)">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blinds(horizontal)">
                                      <p:cBhvr>
                                        <p:cTn id="32" dur="500"/>
                                        <p:tgtEl>
                                          <p:spTgt spid="7171">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171">
                                            <p:txEl>
                                              <p:pRg st="7" end="7"/>
                                            </p:txEl>
                                          </p:spTgt>
                                        </p:tgtEl>
                                        <p:attrNameLst>
                                          <p:attrName>style.visibility</p:attrName>
                                        </p:attrNameLst>
                                      </p:cBhvr>
                                      <p:to>
                                        <p:strVal val="visible"/>
                                      </p:to>
                                    </p:set>
                                    <p:animEffect transition="in" filter="blinds(horizontal)">
                                      <p:cBhvr>
                                        <p:cTn id="37" dur="500"/>
                                        <p:tgtEl>
                                          <p:spTgt spid="7171">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171">
                                            <p:txEl>
                                              <p:pRg st="8" end="8"/>
                                            </p:txEl>
                                          </p:spTgt>
                                        </p:tgtEl>
                                        <p:attrNameLst>
                                          <p:attrName>style.visibility</p:attrName>
                                        </p:attrNameLst>
                                      </p:cBhvr>
                                      <p:to>
                                        <p:strVal val="visible"/>
                                      </p:to>
                                    </p:set>
                                    <p:animEffect transition="in" filter="blinds(horizontal)">
                                      <p:cBhvr>
                                        <p:cTn id="42"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Clayton Anti-Trust Act</a:t>
            </a:r>
          </a:p>
        </p:txBody>
      </p:sp>
      <p:pic>
        <p:nvPicPr>
          <p:cNvPr id="166915" name="Picture 4" descr="http://t3.gstatic.com/images?q=tbn:ANd9GcTHzEGIIJLljCb3i7A4xKFjcZDA8yp7JlJGBMmB1HNnTu3cgKkQCA:3.bp.blogspot.com/-qt17TV-2qa8/TyxClFYAGPI/AAAAAAAAAEA/9UmZO1vGVeQ/s320/monopoly.jpg"/>
          <p:cNvPicPr>
            <a:picLocks noChangeAspect="1" noChangeArrowheads="1"/>
          </p:cNvPicPr>
          <p:nvPr/>
        </p:nvPicPr>
        <p:blipFill>
          <a:blip r:embed="rId2" cstate="print"/>
          <a:srcRect l="685" b="874"/>
          <a:stretch>
            <a:fillRect/>
          </a:stretch>
        </p:blipFill>
        <p:spPr bwMode="auto">
          <a:xfrm>
            <a:off x="1743075" y="1905000"/>
            <a:ext cx="5657850" cy="4603750"/>
          </a:xfrm>
          <a:prstGeom prst="rect">
            <a:avLst/>
          </a:prstGeom>
          <a:noFill/>
          <a:ln w="9525">
            <a:noFill/>
            <a:miter lim="800000"/>
            <a:headEnd/>
            <a:tailEnd/>
          </a:ln>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smtClean="0"/>
              <a:t>More Policies</a:t>
            </a:r>
          </a:p>
        </p:txBody>
      </p:sp>
      <p:sp>
        <p:nvSpPr>
          <p:cNvPr id="8195" name="Content Placeholder 2"/>
          <p:cNvSpPr>
            <a:spLocks noGrp="1"/>
          </p:cNvSpPr>
          <p:nvPr>
            <p:ph idx="1"/>
          </p:nvPr>
        </p:nvSpPr>
        <p:spPr>
          <a:xfrm>
            <a:off x="457200" y="2057400"/>
            <a:ext cx="8229600" cy="4516438"/>
          </a:xfrm>
        </p:spPr>
        <p:txBody>
          <a:bodyPr/>
          <a:lstStyle/>
          <a:p>
            <a:pPr eaLnBrk="1" hangingPunct="1"/>
            <a:r>
              <a:rPr lang="en-US" smtClean="0"/>
              <a:t>Wilson lowered tariffs</a:t>
            </a:r>
          </a:p>
          <a:p>
            <a:pPr eaLnBrk="1" hangingPunct="1"/>
            <a:endParaRPr lang="en-US" smtClean="0"/>
          </a:p>
          <a:p>
            <a:pPr eaLnBrk="1" hangingPunct="1"/>
            <a:r>
              <a:rPr lang="en-US" smtClean="0"/>
              <a:t>The 16</a:t>
            </a:r>
            <a:r>
              <a:rPr lang="en-US" baseline="30000" smtClean="0"/>
              <a:t>th</a:t>
            </a:r>
            <a:r>
              <a:rPr lang="en-US" smtClean="0"/>
              <a:t> Amendment added a federal income tax to replace the lost income</a:t>
            </a:r>
          </a:p>
          <a:p>
            <a:pPr eaLnBrk="1" hangingPunct="1"/>
            <a:endParaRPr lang="en-US" smtClean="0"/>
          </a:p>
          <a:p>
            <a:pPr eaLnBrk="1" hangingPunct="1"/>
            <a:r>
              <a:rPr lang="en-US" smtClean="0"/>
              <a:t>The Federal Reserve System</a:t>
            </a:r>
          </a:p>
          <a:p>
            <a:pPr lvl="1" eaLnBrk="1" hangingPunct="1"/>
            <a:r>
              <a:rPr lang="en-US" smtClean="0"/>
              <a:t>New money could be issued without the gold backing</a:t>
            </a:r>
          </a:p>
          <a:p>
            <a:pPr lvl="1" eaLnBrk="1" hangingPunct="1"/>
            <a:r>
              <a:rPr lang="en-US" smtClean="0"/>
              <a:t>Saved banks from closing and protected people’s money</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blinds(horizontal)">
                                      <p:cBhvr>
                                        <p:cTn id="7" dur="500"/>
                                        <p:tgtEl>
                                          <p:spTgt spid="8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5">
                                            <p:txEl>
                                              <p:pRg st="2" end="2"/>
                                            </p:txEl>
                                          </p:spTgt>
                                        </p:tgtEl>
                                        <p:attrNameLst>
                                          <p:attrName>style.visibility</p:attrName>
                                        </p:attrNameLst>
                                      </p:cBhvr>
                                      <p:to>
                                        <p:strVal val="visible"/>
                                      </p:to>
                                    </p:set>
                                    <p:animEffect transition="in" filter="blinds(horizontal)">
                                      <p:cBhvr>
                                        <p:cTn id="12" dur="500"/>
                                        <p:tgtEl>
                                          <p:spTgt spid="81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5">
                                            <p:txEl>
                                              <p:pRg st="4" end="4"/>
                                            </p:txEl>
                                          </p:spTgt>
                                        </p:tgtEl>
                                        <p:attrNameLst>
                                          <p:attrName>style.visibility</p:attrName>
                                        </p:attrNameLst>
                                      </p:cBhvr>
                                      <p:to>
                                        <p:strVal val="visible"/>
                                      </p:to>
                                    </p:set>
                                    <p:animEffect transition="in" filter="blinds(horizontal)">
                                      <p:cBhvr>
                                        <p:cTn id="17" dur="500"/>
                                        <p:tgtEl>
                                          <p:spTgt spid="819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5">
                                            <p:txEl>
                                              <p:pRg st="5" end="5"/>
                                            </p:txEl>
                                          </p:spTgt>
                                        </p:tgtEl>
                                        <p:attrNameLst>
                                          <p:attrName>style.visibility</p:attrName>
                                        </p:attrNameLst>
                                      </p:cBhvr>
                                      <p:to>
                                        <p:strVal val="visible"/>
                                      </p:to>
                                    </p:set>
                                    <p:animEffect transition="in" filter="blinds(horizontal)">
                                      <p:cBhvr>
                                        <p:cTn id="22" dur="500"/>
                                        <p:tgtEl>
                                          <p:spTgt spid="819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195">
                                            <p:txEl>
                                              <p:pRg st="6" end="6"/>
                                            </p:txEl>
                                          </p:spTgt>
                                        </p:tgtEl>
                                        <p:attrNameLst>
                                          <p:attrName>style.visibility</p:attrName>
                                        </p:attrNameLst>
                                      </p:cBhvr>
                                      <p:to>
                                        <p:strVal val="visible"/>
                                      </p:to>
                                    </p:set>
                                    <p:animEffect transition="in" filter="blinds(horizontal)">
                                      <p:cBhvr>
                                        <p:cTn id="27" dur="500"/>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smtClean="0"/>
              <a:t>Federal Reserve Act</a:t>
            </a:r>
          </a:p>
        </p:txBody>
      </p:sp>
      <p:pic>
        <p:nvPicPr>
          <p:cNvPr id="165891" name="Picture 5" descr="http://www.findlaw.com/resources/www.findlaw.com/financialcrisis/fedreserve_large.png"/>
          <p:cNvPicPr>
            <a:picLocks noChangeAspect="1" noChangeArrowheads="1"/>
          </p:cNvPicPr>
          <p:nvPr/>
        </p:nvPicPr>
        <p:blipFill>
          <a:blip r:embed="rId2" cstate="print"/>
          <a:srcRect/>
          <a:stretch>
            <a:fillRect/>
          </a:stretch>
        </p:blipFill>
        <p:spPr bwMode="auto">
          <a:xfrm>
            <a:off x="2286000" y="1905000"/>
            <a:ext cx="4572000" cy="4572000"/>
          </a:xfrm>
          <a:prstGeom prst="rect">
            <a:avLst/>
          </a:prstGeom>
          <a:noFill/>
          <a:ln w="9525">
            <a:noFill/>
            <a:miter lim="800000"/>
            <a:headEnd/>
            <a:tailEnd/>
          </a:ln>
        </p:spPr>
      </p:pic>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5299"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5300" name="Rectangle 4"/>
          <p:cNvSpPr>
            <a:spLocks noGrp="1" noChangeArrowheads="1"/>
          </p:cNvSpPr>
          <p:nvPr>
            <p:ph type="title"/>
          </p:nvPr>
        </p:nvSpPr>
        <p:spPr>
          <a:noFill/>
          <a:ln/>
        </p:spPr>
        <p:txBody>
          <a:bodyPr lIns="90488" tIns="44450" rIns="90488" bIns="44450" anchor="ctr"/>
          <a:lstStyle/>
          <a:p>
            <a:r>
              <a:rPr lang="en-US"/>
              <a:t>New Freedom in Action:  Retreating from Reform</a:t>
            </a:r>
          </a:p>
        </p:txBody>
      </p:sp>
      <p:sp>
        <p:nvSpPr>
          <p:cNvPr id="55301" name="Rectangle 5"/>
          <p:cNvSpPr>
            <a:spLocks noGrp="1" noChangeArrowheads="1"/>
          </p:cNvSpPr>
          <p:nvPr>
            <p:ph type="body" idx="1"/>
          </p:nvPr>
        </p:nvSpPr>
        <p:spPr>
          <a:noFill/>
          <a:ln/>
        </p:spPr>
        <p:txBody>
          <a:bodyPr lIns="90488" tIns="44450" rIns="90488" bIns="44450"/>
          <a:lstStyle/>
          <a:p>
            <a:r>
              <a:rPr lang="en-US"/>
              <a:t>November, 1914--Wilson announces the "New Freedom" has been achieved</a:t>
            </a:r>
          </a:p>
          <a:p>
            <a:r>
              <a:rPr lang="en-US"/>
              <a:t>It was “a time of healing because a time of just dealing”</a:t>
            </a:r>
          </a:p>
          <a:p>
            <a:r>
              <a:rPr lang="en-US"/>
              <a:t>Statement stuns many progressives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53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build="p" bldLvl="3" autoUpdateAnimBg="0"/>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t>Wilson Moves Toward the New Nationalism</a:t>
            </a:r>
          </a:p>
        </p:txBody>
      </p:sp>
      <p:sp>
        <p:nvSpPr>
          <p:cNvPr id="107523" name="Rectangle 3"/>
          <p:cNvSpPr>
            <a:spLocks noGrp="1" noChangeArrowheads="1"/>
          </p:cNvSpPr>
          <p:nvPr>
            <p:ph type="body" idx="1"/>
          </p:nvPr>
        </p:nvSpPr>
        <p:spPr/>
        <p:txBody>
          <a:bodyPr/>
          <a:lstStyle/>
          <a:p>
            <a:r>
              <a:rPr lang="en-US"/>
              <a:t>Reasons for the move </a:t>
            </a:r>
          </a:p>
          <a:p>
            <a:pPr lvl="1">
              <a:buSzPct val="75000"/>
            </a:pPr>
            <a:r>
              <a:rPr lang="en-US"/>
              <a:t>distracted by the outbreak of war in Europe</a:t>
            </a:r>
          </a:p>
          <a:p>
            <a:pPr lvl="1">
              <a:buSzPct val="75000"/>
            </a:pPr>
            <a:r>
              <a:rPr lang="en-US"/>
              <a:t>needs conservative Southern support</a:t>
            </a:r>
          </a:p>
          <a:p>
            <a:pPr lvl="1">
              <a:buSzPct val="75000"/>
            </a:pPr>
            <a:r>
              <a:rPr lang="en-US"/>
              <a:t>Republicans seem to gain by attacking his programs</a:t>
            </a:r>
          </a:p>
          <a:p>
            <a:r>
              <a:rPr lang="en-US"/>
              <a:t>1916--Presidential election</a:t>
            </a:r>
          </a:p>
          <a:p>
            <a:endParaRPr lang="en-US"/>
          </a:p>
        </p:txBody>
      </p:sp>
    </p:spTree>
  </p:cSld>
  <p:clrMapOvr>
    <a:masterClrMapping/>
  </p:clrMapOvr>
  <p:transition xmlns:p14="http://schemas.microsoft.com/office/powerpoint/2010/main" spd="slow">
    <p:dissolve/>
  </p:transition>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7347"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7348" name="Rectangle 4"/>
          <p:cNvSpPr>
            <a:spLocks noGrp="1" noChangeArrowheads="1"/>
          </p:cNvSpPr>
          <p:nvPr>
            <p:ph type="title"/>
          </p:nvPr>
        </p:nvSpPr>
        <p:spPr>
          <a:noFill/>
          <a:ln/>
        </p:spPr>
        <p:txBody>
          <a:bodyPr lIns="90488" tIns="44450" rIns="90488" bIns="44450" anchor="ctr"/>
          <a:lstStyle/>
          <a:p>
            <a:r>
              <a:rPr lang="en-US" dirty="0"/>
              <a:t>Wilson Moves Toward the New Nationalism </a:t>
            </a:r>
          </a:p>
        </p:txBody>
      </p:sp>
      <p:sp>
        <p:nvSpPr>
          <p:cNvPr id="57349" name="Rectangle 5"/>
          <p:cNvSpPr>
            <a:spLocks noGrp="1" noChangeArrowheads="1"/>
          </p:cNvSpPr>
          <p:nvPr>
            <p:ph type="body" idx="1"/>
          </p:nvPr>
        </p:nvSpPr>
        <p:spPr>
          <a:noFill/>
          <a:ln/>
        </p:spPr>
        <p:txBody>
          <a:bodyPr lIns="90488" tIns="44450" rIns="90488" bIns="44450"/>
          <a:lstStyle/>
          <a:p>
            <a:r>
              <a:rPr lang="en-US"/>
              <a:t>Wilson renews reform in reelection bid</a:t>
            </a:r>
          </a:p>
          <a:p>
            <a:pPr lvl="1">
              <a:buSzPct val="75000"/>
            </a:pPr>
            <a:r>
              <a:rPr lang="en-US"/>
              <a:t>Federal Farm Loan Act</a:t>
            </a:r>
          </a:p>
          <a:p>
            <a:pPr lvl="1">
              <a:buSzPct val="75000"/>
            </a:pPr>
            <a:r>
              <a:rPr lang="en-US"/>
              <a:t>intervenes in strikes on behalf of workers</a:t>
            </a:r>
          </a:p>
          <a:p>
            <a:pPr lvl="1">
              <a:buSzPct val="75000"/>
            </a:pPr>
            <a:r>
              <a:rPr lang="en-US"/>
              <a:t>attempts to ban child labor</a:t>
            </a:r>
          </a:p>
          <a:p>
            <a:pPr lvl="1">
              <a:buSzPct val="75000"/>
            </a:pPr>
            <a:r>
              <a:rPr lang="en-US"/>
              <a:t>increases income taxes on the rich</a:t>
            </a:r>
          </a:p>
          <a:p>
            <a:pPr lvl="1">
              <a:buSzPct val="75000"/>
            </a:pPr>
            <a:r>
              <a:rPr lang="en-US"/>
              <a:t>supports women’s suffrage</a:t>
            </a:r>
          </a:p>
          <a:p>
            <a:r>
              <a:rPr lang="en-US"/>
              <a:t>Program wins Wilson a close election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4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4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build="p" bldLvl="3"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mtClean="0"/>
              <a:t>King Cotton Losses His Crown</a:t>
            </a:r>
          </a:p>
        </p:txBody>
      </p:sp>
      <p:sp>
        <p:nvSpPr>
          <p:cNvPr id="48131" name="Content Placeholder 2"/>
          <p:cNvSpPr>
            <a:spLocks noGrp="1"/>
          </p:cNvSpPr>
          <p:nvPr>
            <p:ph idx="1"/>
          </p:nvPr>
        </p:nvSpPr>
        <p:spPr/>
        <p:txBody>
          <a:bodyPr/>
          <a:lstStyle/>
          <a:p>
            <a:pPr eaLnBrk="1" hangingPunct="1"/>
            <a:r>
              <a:rPr lang="en-US" smtClean="0"/>
              <a:t>Before the Civil War, many southern planters had focused on cash crops like cotton and tobacco</a:t>
            </a:r>
          </a:p>
          <a:p>
            <a:pPr eaLnBrk="1" hangingPunct="1"/>
            <a:r>
              <a:rPr lang="en-US" smtClean="0"/>
              <a:t>After the war these crops (and the lure of the money they brought) continued to dominate the efforts of southern farmers </a:t>
            </a:r>
          </a:p>
        </p:txBody>
      </p:sp>
    </p:spTree>
  </p:cSld>
  <p:clrMapOvr>
    <a:masterClrMapping/>
  </p:clrMapOvr>
  <p:timing>
    <p:tnLst>
      <p:par>
        <p:cTn xmlns:p14="http://schemas.microsoft.com/office/powerpoint/2010/mai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t>Woman Suffrage</a:t>
            </a:r>
          </a:p>
        </p:txBody>
      </p:sp>
      <p:sp>
        <p:nvSpPr>
          <p:cNvPr id="9219" name="Content Placeholder 2"/>
          <p:cNvSpPr>
            <a:spLocks noGrp="1"/>
          </p:cNvSpPr>
          <p:nvPr>
            <p:ph sz="half" idx="1"/>
          </p:nvPr>
        </p:nvSpPr>
        <p:spPr>
          <a:xfrm>
            <a:off x="457200" y="2249488"/>
            <a:ext cx="4038600" cy="4525962"/>
          </a:xfrm>
        </p:spPr>
        <p:txBody>
          <a:bodyPr/>
          <a:lstStyle/>
          <a:p>
            <a:pPr eaLnBrk="1" hangingPunct="1"/>
            <a:r>
              <a:rPr lang="en-US" sz="2200" smtClean="0"/>
              <a:t>Local groups were on the rise</a:t>
            </a:r>
          </a:p>
          <a:p>
            <a:pPr eaLnBrk="1" hangingPunct="1"/>
            <a:r>
              <a:rPr lang="en-US" sz="2200" smtClean="0"/>
              <a:t>Were inspired by British suffrage</a:t>
            </a:r>
          </a:p>
          <a:p>
            <a:pPr eaLnBrk="1" hangingPunct="1"/>
            <a:r>
              <a:rPr lang="en-US" sz="2200" smtClean="0"/>
              <a:t>The National American Woman Suffrage Association and its president Carrie Chapman Catt were on the rise</a:t>
            </a:r>
          </a:p>
          <a:p>
            <a:pPr eaLnBrk="1" hangingPunct="1"/>
            <a:r>
              <a:rPr lang="en-US" sz="2200" smtClean="0"/>
              <a:t>The 19</a:t>
            </a:r>
            <a:r>
              <a:rPr lang="en-US" sz="2200" baseline="30000" smtClean="0"/>
              <a:t>th</a:t>
            </a:r>
            <a:r>
              <a:rPr lang="en-US" sz="2200" smtClean="0"/>
              <a:t> Amendment was passed in 1919 giving all women the right to vote!</a:t>
            </a:r>
          </a:p>
        </p:txBody>
      </p:sp>
      <p:pic>
        <p:nvPicPr>
          <p:cNvPr id="9220" name="Content Placeholder 4" descr="Suffrage.jpg"/>
          <p:cNvPicPr>
            <a:picLocks noGrp="1" noChangeAspect="1"/>
          </p:cNvPicPr>
          <p:nvPr>
            <p:ph sz="half" idx="2"/>
          </p:nvPr>
        </p:nvPicPr>
        <p:blipFill>
          <a:blip r:embed="rId2" cstate="print"/>
          <a:srcRect/>
          <a:stretch>
            <a:fillRect/>
          </a:stretch>
        </p:blipFill>
        <p:spPr>
          <a:xfrm>
            <a:off x="4343400" y="2667000"/>
            <a:ext cx="4211638" cy="2976563"/>
          </a:xfr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blinds(horizontal)">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Effect transition="in" filter="blinds(horizontal)">
                                      <p:cBhvr>
                                        <p:cTn id="21" dur="500"/>
                                        <p:tgtEl>
                                          <p:spTgt spid="921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9219">
                                            <p:txEl>
                                              <p:pRg st="3" end="3"/>
                                            </p:txEl>
                                          </p:spTgt>
                                        </p:tgtEl>
                                        <p:attrNameLst>
                                          <p:attrName>style.visibility</p:attrName>
                                        </p:attrNameLst>
                                      </p:cBhvr>
                                      <p:to>
                                        <p:strVal val="visible"/>
                                      </p:to>
                                    </p:set>
                                    <p:animEffect transition="in" filter="blinds(horizontal)">
                                      <p:cBhvr>
                                        <p:cTn id="26" dur="5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4"/>
          <p:cNvSpPr>
            <a:spLocks noGrp="1"/>
          </p:cNvSpPr>
          <p:nvPr>
            <p:ph type="title"/>
          </p:nvPr>
        </p:nvSpPr>
        <p:spPr/>
        <p:txBody>
          <a:bodyPr/>
          <a:lstStyle/>
          <a:p>
            <a:pPr eaLnBrk="1" hangingPunct="1"/>
            <a:r>
              <a:rPr lang="en-US" smtClean="0"/>
              <a:t>Limits to Wilson’s Progressivism</a:t>
            </a:r>
          </a:p>
        </p:txBody>
      </p:sp>
      <p:sp>
        <p:nvSpPr>
          <p:cNvPr id="6" name="Content Placeholder 5"/>
          <p:cNvSpPr>
            <a:spLocks noGrp="1"/>
          </p:cNvSpPr>
          <p:nvPr>
            <p:ph idx="1"/>
          </p:nvPr>
        </p:nvSpPr>
        <p:spPr/>
        <p:txBody>
          <a:bodyPr/>
          <a:lstStyle/>
          <a:p>
            <a:pPr eaLnBrk="1" hangingPunct="1"/>
            <a:r>
              <a:rPr lang="en-US" smtClean="0"/>
              <a:t>He opposed a federal child labor law</a:t>
            </a:r>
          </a:p>
          <a:p>
            <a:pPr eaLnBrk="1" hangingPunct="1"/>
            <a:endParaRPr lang="en-US" smtClean="0"/>
          </a:p>
          <a:p>
            <a:pPr eaLnBrk="1" hangingPunct="1"/>
            <a:r>
              <a:rPr lang="en-US" smtClean="0"/>
              <a:t>He opposed anti-lynching legislation</a:t>
            </a:r>
          </a:p>
          <a:p>
            <a:pPr eaLnBrk="1" hangingPunct="1"/>
            <a:endParaRPr lang="en-US" smtClean="0"/>
          </a:p>
          <a:p>
            <a:pPr eaLnBrk="1" hangingPunct="1"/>
            <a:r>
              <a:rPr lang="en-US" smtClean="0"/>
              <a:t>He didn’t fight segregation and it actually increased during his presidency</a:t>
            </a:r>
          </a:p>
          <a:p>
            <a:pPr eaLnBrk="1" hangingPunct="1"/>
            <a:endParaRPr lang="en-US" smtClean="0"/>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9395" name="Rectangle 3"/>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pPr eaLnBrk="1" hangingPunct="1"/>
            <a:endParaRPr lang="en-US" smtClean="0">
              <a:solidFill>
                <a:prstClr val="white"/>
              </a:solidFill>
              <a:latin typeface="Arial" charset="0"/>
            </a:endParaRPr>
          </a:p>
        </p:txBody>
      </p:sp>
      <p:sp>
        <p:nvSpPr>
          <p:cNvPr id="59396" name="Rectangle 4"/>
          <p:cNvSpPr>
            <a:spLocks noGrp="1" noChangeArrowheads="1"/>
          </p:cNvSpPr>
          <p:nvPr>
            <p:ph type="title"/>
          </p:nvPr>
        </p:nvSpPr>
        <p:spPr>
          <a:noFill/>
          <a:ln/>
        </p:spPr>
        <p:txBody>
          <a:bodyPr lIns="90488" tIns="44450" rIns="90488" bIns="44450" anchor="ctr"/>
          <a:lstStyle/>
          <a:p>
            <a:r>
              <a:rPr lang="en-US"/>
              <a:t>The Fruits of the Progressivism</a:t>
            </a:r>
          </a:p>
        </p:txBody>
      </p:sp>
      <p:sp>
        <p:nvSpPr>
          <p:cNvPr id="59397" name="Rectangle 5"/>
          <p:cNvSpPr>
            <a:spLocks noGrp="1" noChangeArrowheads="1"/>
          </p:cNvSpPr>
          <p:nvPr>
            <p:ph type="body" idx="1"/>
          </p:nvPr>
        </p:nvSpPr>
        <p:spPr>
          <a:noFill/>
          <a:ln/>
        </p:spPr>
        <p:txBody>
          <a:bodyPr lIns="90488" tIns="44450" rIns="90488" bIns="44450"/>
          <a:lstStyle/>
          <a:p>
            <a:r>
              <a:rPr lang="en-US"/>
              <a:t>Reform of government at all levels </a:t>
            </a:r>
          </a:p>
          <a:p>
            <a:r>
              <a:rPr lang="en-US"/>
              <a:t>Intelligent planning of reform</a:t>
            </a:r>
          </a:p>
          <a:p>
            <a:r>
              <a:rPr lang="en-US"/>
              <a:t>World War I ends Progressive optimism</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endParaRPr lang="en-US" smtClean="0"/>
          </a:p>
        </p:txBody>
      </p:sp>
      <p:pic>
        <p:nvPicPr>
          <p:cNvPr id="49155" name="Content Placeholder 4" descr="CottonGoingToGin.jpg"/>
          <p:cNvPicPr>
            <a:picLocks noGrp="1" noChangeAspect="1"/>
          </p:cNvPicPr>
          <p:nvPr>
            <p:ph sz="half" idx="1"/>
          </p:nvPr>
        </p:nvPicPr>
        <p:blipFill>
          <a:blip r:embed="rId2" cstate="print"/>
          <a:srcRect/>
          <a:stretch>
            <a:fillRect/>
          </a:stretch>
        </p:blipFill>
        <p:spPr>
          <a:xfrm>
            <a:off x="457200" y="2511425"/>
            <a:ext cx="4038600" cy="2703513"/>
          </a:xfrm>
        </p:spPr>
      </p:pic>
      <p:pic>
        <p:nvPicPr>
          <p:cNvPr id="49156" name="Content Placeholder 5" descr="CottonPickingMISS.jpg"/>
          <p:cNvPicPr>
            <a:picLocks noGrp="1" noChangeAspect="1"/>
          </p:cNvPicPr>
          <p:nvPr>
            <p:ph sz="half" idx="2"/>
          </p:nvPr>
        </p:nvPicPr>
        <p:blipFill>
          <a:blip r:embed="rId3" cstate="print"/>
          <a:srcRect/>
          <a:stretch>
            <a:fillRect/>
          </a:stretch>
        </p:blipFill>
        <p:spPr>
          <a:xfrm>
            <a:off x="4648200" y="2346325"/>
            <a:ext cx="4038600" cy="3033713"/>
          </a:xfr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endParaRPr lang="en-US" smtClean="0"/>
          </a:p>
        </p:txBody>
      </p:sp>
      <p:sp>
        <p:nvSpPr>
          <p:cNvPr id="50179" name="Content Placeholder 2"/>
          <p:cNvSpPr>
            <a:spLocks noGrp="1"/>
          </p:cNvSpPr>
          <p:nvPr>
            <p:ph idx="1"/>
          </p:nvPr>
        </p:nvSpPr>
        <p:spPr/>
        <p:txBody>
          <a:bodyPr/>
          <a:lstStyle/>
          <a:p>
            <a:pPr eaLnBrk="1" hangingPunct="1"/>
            <a:r>
              <a:rPr lang="en-US" smtClean="0"/>
              <a:t>At the end of the Civil War, cotton prices were a third (1/3) of their prewar level</a:t>
            </a:r>
          </a:p>
          <a:p>
            <a:pPr eaLnBrk="1" hangingPunct="1"/>
            <a:r>
              <a:rPr lang="en-US" smtClean="0"/>
              <a:t>During the war European textile mills had sought out other suppliers</a:t>
            </a:r>
          </a:p>
          <a:p>
            <a:pPr eaLnBrk="1" hangingPunct="1"/>
            <a:r>
              <a:rPr lang="en-US" smtClean="0"/>
              <a:t>This caused the south cotton prices to fall</a:t>
            </a:r>
          </a:p>
          <a:p>
            <a:pPr eaLnBrk="1" hangingPunct="1"/>
            <a:r>
              <a:rPr lang="en-US" smtClean="0"/>
              <a:t>By the 1880’s the prices had rebounded</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p:txBody>
          <a:bodyPr/>
          <a:lstStyle/>
          <a:p>
            <a:pPr eaLnBrk="1" hangingPunct="1"/>
            <a:r>
              <a:rPr lang="en-US" smtClean="0"/>
              <a:t>The Boll Weevils Strike Back</a:t>
            </a:r>
          </a:p>
        </p:txBody>
      </p:sp>
      <p:sp>
        <p:nvSpPr>
          <p:cNvPr id="51203" name="Text Placeholder 5"/>
          <p:cNvSpPr>
            <a:spLocks noGrp="1"/>
          </p:cNvSpPr>
          <p:nvPr>
            <p:ph type="body" idx="2"/>
          </p:nvPr>
        </p:nvSpPr>
        <p:spPr/>
        <p:txBody>
          <a:bodyPr/>
          <a:lstStyle/>
          <a:p>
            <a:pPr eaLnBrk="1" hangingPunct="1"/>
            <a:r>
              <a:rPr lang="en-US" smtClean="0"/>
              <a:t>Dependence on one major crop is a risky proposition </a:t>
            </a:r>
          </a:p>
          <a:p>
            <a:pPr eaLnBrk="1" hangingPunct="1"/>
            <a:r>
              <a:rPr lang="en-US" smtClean="0"/>
              <a:t>For cotton farmers, they boll weevil was the worst of all enemies</a:t>
            </a:r>
          </a:p>
          <a:p>
            <a:pPr eaLnBrk="1" hangingPunct="1"/>
            <a:r>
              <a:rPr lang="en-US" smtClean="0"/>
              <a:t>First seen in Texas in the early 1890’s, the boll weevil could destroy a well developed cotton crop in a matter of no time </a:t>
            </a:r>
          </a:p>
          <a:p>
            <a:pPr eaLnBrk="1" hangingPunct="1"/>
            <a:r>
              <a:rPr lang="en-US" smtClean="0"/>
              <a:t>From 1890 to 1900, the yield of cotton in some state dropped by more than 50% </a:t>
            </a:r>
          </a:p>
        </p:txBody>
      </p:sp>
      <p:pic>
        <p:nvPicPr>
          <p:cNvPr id="51204" name="Content Placeholder 6" descr="534px-Anthonomus_grandis.jpg"/>
          <p:cNvPicPr>
            <a:picLocks noGrp="1" noChangeAspect="1"/>
          </p:cNvPicPr>
          <p:nvPr>
            <p:ph sz="half" idx="1"/>
          </p:nvPr>
        </p:nvPicPr>
        <p:blipFill>
          <a:blip r:embed="rId2" cstate="print"/>
          <a:srcRect/>
          <a:stretch>
            <a:fillRect/>
          </a:stretch>
        </p:blipFill>
        <p:spPr>
          <a:xfrm>
            <a:off x="4343400" y="1828800"/>
            <a:ext cx="4005262" cy="4495800"/>
          </a:xfr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The Boll Weevil Monument </a:t>
            </a:r>
            <a:br>
              <a:rPr lang="en-US" dirty="0" smtClean="0"/>
            </a:br>
            <a:r>
              <a:rPr lang="en-US" dirty="0" smtClean="0"/>
              <a:t>Enterprise, Alabama</a:t>
            </a:r>
          </a:p>
        </p:txBody>
      </p:sp>
      <p:pic>
        <p:nvPicPr>
          <p:cNvPr id="52227" name="Content Placeholder 3" descr="Boll_weevil_monument.jpg"/>
          <p:cNvPicPr>
            <a:picLocks noGrp="1" noChangeAspect="1"/>
          </p:cNvPicPr>
          <p:nvPr>
            <p:ph idx="1"/>
          </p:nvPr>
        </p:nvPicPr>
        <p:blipFill>
          <a:blip r:embed="rId2" cstate="print"/>
          <a:srcRect/>
          <a:stretch>
            <a:fillRect/>
          </a:stretch>
        </p:blipFill>
        <p:spPr>
          <a:xfrm>
            <a:off x="2667000" y="1630363"/>
            <a:ext cx="4191000" cy="5227637"/>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3000"/>
            <a:ext cx="6934200" cy="1052513"/>
          </a:xfrm>
        </p:spPr>
        <p:txBody>
          <a:bodyPr>
            <a:normAutofit/>
          </a:bodyPr>
          <a:lstStyle/>
          <a:p>
            <a:pPr algn="ctr" eaLnBrk="1" fontAlgn="auto" hangingPunct="1">
              <a:spcAft>
                <a:spcPts val="0"/>
              </a:spcAft>
              <a:defRPr/>
            </a:pPr>
            <a:r>
              <a:rPr lang="en-US" dirty="0" smtClean="0">
                <a:solidFill>
                  <a:schemeClr val="accent1">
                    <a:tint val="88000"/>
                    <a:satMod val="150000"/>
                  </a:schemeClr>
                </a:solidFill>
              </a:rPr>
              <a:t>Social Darwinism</a:t>
            </a:r>
            <a:endParaRPr lang="en-US" dirty="0">
              <a:solidFill>
                <a:schemeClr val="accent1">
                  <a:tint val="88000"/>
                  <a:satMod val="150000"/>
                </a:schemeClr>
              </a:solidFill>
            </a:endParaRPr>
          </a:p>
        </p:txBody>
      </p:sp>
      <p:sp>
        <p:nvSpPr>
          <p:cNvPr id="16387" name="Content Placeholder 2"/>
          <p:cNvSpPr>
            <a:spLocks noGrp="1"/>
          </p:cNvSpPr>
          <p:nvPr>
            <p:ph sz="quarter" idx="1"/>
          </p:nvPr>
        </p:nvSpPr>
        <p:spPr>
          <a:xfrm>
            <a:off x="0" y="530225"/>
            <a:ext cx="8839200" cy="4187825"/>
          </a:xfrm>
        </p:spPr>
        <p:txBody>
          <a:bodyPr/>
          <a:lstStyle/>
          <a:p>
            <a:pPr eaLnBrk="1" hangingPunct="1"/>
            <a:r>
              <a:rPr lang="en-US" sz="3500" b="1" dirty="0" smtClean="0"/>
              <a:t>Belief that Charles Darwin’s biological idea of “survival of the fittest” should also be applied to social and economic issues; Social Darwinists believe that wealth is a measure of one’s inherent value and those who had it were the most “fit”.</a:t>
            </a:r>
          </a:p>
        </p:txBody>
      </p:sp>
      <p:pic>
        <p:nvPicPr>
          <p:cNvPr id="16388" name="Picture 5" descr="http://z.about.com/d/atheism/1/0/K/7/3/Social-Darwinism.jpg"/>
          <p:cNvPicPr>
            <a:picLocks noChangeAspect="1" noChangeArrowheads="1"/>
          </p:cNvPicPr>
          <p:nvPr/>
        </p:nvPicPr>
        <p:blipFill>
          <a:blip r:embed="rId2" cstate="print"/>
          <a:srcRect/>
          <a:stretch>
            <a:fillRect/>
          </a:stretch>
        </p:blipFill>
        <p:spPr bwMode="auto">
          <a:xfrm>
            <a:off x="6096000" y="4159250"/>
            <a:ext cx="3048000" cy="27447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smtClean="0"/>
              <a:t>Farmers </a:t>
            </a:r>
            <a:r>
              <a:rPr lang="en-US" i="1" smtClean="0"/>
              <a:t>Band </a:t>
            </a:r>
            <a:r>
              <a:rPr lang="en-US" smtClean="0"/>
              <a:t>Together</a:t>
            </a:r>
          </a:p>
        </p:txBody>
      </p:sp>
      <p:sp>
        <p:nvSpPr>
          <p:cNvPr id="53251" name="Content Placeholder 2"/>
          <p:cNvSpPr>
            <a:spLocks noGrp="1"/>
          </p:cNvSpPr>
          <p:nvPr>
            <p:ph idx="1"/>
          </p:nvPr>
        </p:nvSpPr>
        <p:spPr/>
        <p:txBody>
          <a:bodyPr/>
          <a:lstStyle/>
          <a:p>
            <a:pPr eaLnBrk="1" hangingPunct="1"/>
            <a:r>
              <a:rPr lang="en-US" dirty="0" smtClean="0"/>
              <a:t>Texas farmers in the 1870’s began to organize (hmm have we heard this story before?) and negotiate for lower prices on supplies</a:t>
            </a:r>
          </a:p>
          <a:p>
            <a:pPr eaLnBrk="1" hangingPunct="1"/>
            <a:r>
              <a:rPr lang="en-US" dirty="0" smtClean="0"/>
              <a:t>These organizations linked (eventually) to form the Farmers’ Alliance-(Another example is </a:t>
            </a:r>
            <a:r>
              <a:rPr lang="en-US" b="1" dirty="0" smtClean="0"/>
              <a:t>The Grange Movement</a:t>
            </a:r>
            <a:r>
              <a:rPr lang="en-US" dirty="0" smtClean="0"/>
              <a:t>)</a:t>
            </a:r>
          </a:p>
          <a:p>
            <a:pPr eaLnBrk="1" hangingPunct="1"/>
            <a:r>
              <a:rPr lang="en-US" dirty="0" smtClean="0"/>
              <a:t>The Farmer’s Alliance connected farmers of the south and west for the first time</a:t>
            </a:r>
          </a:p>
          <a:p>
            <a:pPr eaLnBrk="1" hangingPunct="1"/>
            <a:endParaRPr lang="en-US" dirty="0" smtClean="0"/>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smtClean="0"/>
              <a:t>The Granger Movement</a:t>
            </a:r>
          </a:p>
        </p:txBody>
      </p:sp>
      <p:sp>
        <p:nvSpPr>
          <p:cNvPr id="54275" name="Content Placeholder 2"/>
          <p:cNvSpPr>
            <a:spLocks noGrp="1"/>
          </p:cNvSpPr>
          <p:nvPr>
            <p:ph sz="quarter" idx="1"/>
          </p:nvPr>
        </p:nvSpPr>
        <p:spPr>
          <a:xfrm>
            <a:off x="533400" y="1828800"/>
            <a:ext cx="4038600" cy="4038600"/>
          </a:xfrm>
        </p:spPr>
        <p:txBody>
          <a:bodyPr/>
          <a:lstStyle/>
          <a:p>
            <a:pPr eaLnBrk="1" hangingPunct="1"/>
            <a:r>
              <a:rPr lang="en-US" smtClean="0"/>
              <a:t>Granger Laws – </a:t>
            </a:r>
          </a:p>
          <a:p>
            <a:pPr eaLnBrk="1" hangingPunct="1"/>
            <a:r>
              <a:rPr lang="en-US" smtClean="0"/>
              <a:t>Led to Interstate Commerce Act</a:t>
            </a:r>
          </a:p>
        </p:txBody>
      </p:sp>
      <p:pic>
        <p:nvPicPr>
          <p:cNvPr id="54276" name="Picture 2" descr="http://american-business.org/uploads/posts/2011-02/1297283622_granger-movement.jpg"/>
          <p:cNvPicPr>
            <a:picLocks noChangeAspect="1" noChangeArrowheads="1"/>
          </p:cNvPicPr>
          <p:nvPr/>
        </p:nvPicPr>
        <p:blipFill>
          <a:blip r:embed="rId2" cstate="print"/>
          <a:srcRect/>
          <a:stretch>
            <a:fillRect/>
          </a:stretch>
        </p:blipFill>
        <p:spPr bwMode="auto">
          <a:xfrm>
            <a:off x="4919663" y="1600200"/>
            <a:ext cx="3814762" cy="487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A Grange Poster </a:t>
            </a:r>
            <a:br>
              <a:rPr lang="en-US" dirty="0" smtClean="0"/>
            </a:br>
            <a:endParaRPr lang="en-US" dirty="0" smtClean="0"/>
          </a:p>
        </p:txBody>
      </p:sp>
      <p:pic>
        <p:nvPicPr>
          <p:cNvPr id="55299" name="Content Placeholder 7" descr="i-feed-you-all.jpg"/>
          <p:cNvPicPr>
            <a:picLocks noGrp="1" noChangeAspect="1"/>
          </p:cNvPicPr>
          <p:nvPr>
            <p:ph sz="half" idx="1"/>
          </p:nvPr>
        </p:nvPicPr>
        <p:blipFill>
          <a:blip r:embed="rId2" cstate="print"/>
          <a:srcRect/>
          <a:stretch>
            <a:fillRect/>
          </a:stretch>
        </p:blipFill>
        <p:spPr>
          <a:xfrm>
            <a:off x="1143000" y="1066800"/>
            <a:ext cx="6400800" cy="4908790"/>
          </a:xfrm>
        </p:spPr>
      </p:pic>
      <p:sp>
        <p:nvSpPr>
          <p:cNvPr id="3" name="Content Placeholder 2"/>
          <p:cNvSpPr>
            <a:spLocks noGrp="1"/>
          </p:cNvSpPr>
          <p:nvPr>
            <p:ph sz="quarter" idx="2"/>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Farmers </a:t>
            </a:r>
            <a:r>
              <a:rPr lang="en-US" i="1" smtClean="0"/>
              <a:t>Band </a:t>
            </a:r>
            <a:r>
              <a:rPr lang="en-US" smtClean="0"/>
              <a:t>Together</a:t>
            </a:r>
          </a:p>
        </p:txBody>
      </p:sp>
      <p:sp>
        <p:nvSpPr>
          <p:cNvPr id="56323" name="Content Placeholder 2"/>
          <p:cNvSpPr>
            <a:spLocks noGrp="1"/>
          </p:cNvSpPr>
          <p:nvPr>
            <p:ph idx="1"/>
          </p:nvPr>
        </p:nvSpPr>
        <p:spPr/>
        <p:txBody>
          <a:bodyPr/>
          <a:lstStyle/>
          <a:p>
            <a:pPr eaLnBrk="1" hangingPunct="1"/>
            <a:r>
              <a:rPr lang="en-US" sz="4000" dirty="0" smtClean="0"/>
              <a:t>Farmer in the alliance tried for two key goals:</a:t>
            </a:r>
          </a:p>
          <a:p>
            <a:pPr eaLnBrk="1" hangingPunct="1"/>
            <a:r>
              <a:rPr lang="en-US" sz="4000" dirty="0" smtClean="0"/>
              <a:t>Force lower freight costs AND Regulate interest at banks</a:t>
            </a:r>
          </a:p>
          <a:p>
            <a:pPr eaLnBrk="1" hangingPunct="1">
              <a:buFont typeface="Wingdings 2" pitchFamily="18" charset="2"/>
              <a:buNone/>
            </a:pPr>
            <a:endParaRPr lang="en-US" i="1" dirty="0" smtClean="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smtClean="0"/>
              <a:t>The Populist Movement</a:t>
            </a:r>
          </a:p>
        </p:txBody>
      </p:sp>
      <p:sp>
        <p:nvSpPr>
          <p:cNvPr id="57347" name="Content Placeholder 2"/>
          <p:cNvSpPr>
            <a:spLocks noGrp="1"/>
          </p:cNvSpPr>
          <p:nvPr>
            <p:ph sz="quarter" idx="1"/>
          </p:nvPr>
        </p:nvSpPr>
        <p:spPr>
          <a:xfrm>
            <a:off x="533400" y="1828800"/>
            <a:ext cx="4038600" cy="4038600"/>
          </a:xfrm>
        </p:spPr>
        <p:txBody>
          <a:bodyPr/>
          <a:lstStyle/>
          <a:p>
            <a:pPr eaLnBrk="1" hangingPunct="1"/>
            <a:r>
              <a:rPr lang="en-US" sz="2000" smtClean="0"/>
              <a:t>Loose coalition of …</a:t>
            </a:r>
          </a:p>
          <a:p>
            <a:pPr eaLnBrk="1" hangingPunct="1"/>
            <a:r>
              <a:rPr lang="en-US" sz="2000" smtClean="0"/>
              <a:t>Wanted off the Gold Standard..(Cross of Gold speech)</a:t>
            </a:r>
          </a:p>
          <a:p>
            <a:pPr eaLnBrk="1" hangingPunct="1"/>
            <a:r>
              <a:rPr lang="en-US" sz="2000" smtClean="0"/>
              <a:t>Many ideas later championed by the Progressives…</a:t>
            </a:r>
          </a:p>
        </p:txBody>
      </p:sp>
      <p:pic>
        <p:nvPicPr>
          <p:cNvPr id="57348" name="Picture 4" descr="http://upload.wikimedia.org/wikipedia/commons/thumb/3/37/Cross_of_gold_speech_cartoon.jpg/170px-Cross_of_gold_speech_cartoon.jpg">
            <a:hlinkClick r:id="rId2"/>
          </p:cNvPr>
          <p:cNvPicPr>
            <a:picLocks noChangeAspect="1" noChangeArrowheads="1"/>
          </p:cNvPicPr>
          <p:nvPr/>
        </p:nvPicPr>
        <p:blipFill>
          <a:blip r:embed="rId3" cstate="print"/>
          <a:srcRect/>
          <a:stretch>
            <a:fillRect/>
          </a:stretch>
        </p:blipFill>
        <p:spPr bwMode="auto">
          <a:xfrm>
            <a:off x="1295400" y="3970338"/>
            <a:ext cx="2305050" cy="2887662"/>
          </a:xfrm>
          <a:prstGeom prst="rect">
            <a:avLst/>
          </a:prstGeom>
          <a:noFill/>
          <a:ln w="9525">
            <a:noFill/>
            <a:miter lim="800000"/>
            <a:headEnd/>
            <a:tailEnd/>
          </a:ln>
        </p:spPr>
      </p:pic>
      <p:pic>
        <p:nvPicPr>
          <p:cNvPr id="57349" name="Picture 2" descr="File:William-Jennings-Bryan-speaking-c1896.jpeg">
            <a:hlinkClick r:id="rId4"/>
          </p:cNvPr>
          <p:cNvPicPr>
            <a:picLocks noChangeAspect="1" noChangeArrowheads="1"/>
          </p:cNvPicPr>
          <p:nvPr/>
        </p:nvPicPr>
        <p:blipFill>
          <a:blip r:embed="rId5" cstate="print"/>
          <a:srcRect/>
          <a:stretch>
            <a:fillRect/>
          </a:stretch>
        </p:blipFill>
        <p:spPr bwMode="auto">
          <a:xfrm>
            <a:off x="4953000" y="1600200"/>
            <a:ext cx="3452813" cy="510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7799294" cy="1116106"/>
          </a:xfrm>
          <a:extLst/>
        </p:spPr>
        <p:txBody>
          <a:bodyPr rtlCol="0">
            <a:noAutofit/>
          </a:bodyPr>
          <a:lstStyle/>
          <a:p>
            <a:pPr eaLnBrk="1" fontAlgn="auto" hangingPunct="1">
              <a:spcAft>
                <a:spcPts val="0"/>
              </a:spcAft>
              <a:defRPr/>
            </a:pPr>
            <a:r>
              <a:rPr lang="en-US" sz="5400" b="1" dirty="0">
                <a:solidFill>
                  <a:schemeClr val="tx2">
                    <a:satMod val="200000"/>
                  </a:schemeClr>
                </a:solidFill>
                <a:effectLst>
                  <a:innerShdw blurRad="38100">
                    <a:schemeClr val="tx1">
                      <a:lumMod val="85000"/>
                    </a:schemeClr>
                  </a:innerShdw>
                </a:effectLst>
              </a:rPr>
              <a:t>William McKinley</a:t>
            </a:r>
          </a:p>
        </p:txBody>
      </p:sp>
      <p:sp>
        <p:nvSpPr>
          <p:cNvPr id="58371" name="Content Placeholder 2"/>
          <p:cNvSpPr>
            <a:spLocks noGrp="1"/>
          </p:cNvSpPr>
          <p:nvPr>
            <p:ph idx="4294967295"/>
          </p:nvPr>
        </p:nvSpPr>
        <p:spPr>
          <a:xfrm>
            <a:off x="0" y="990600"/>
            <a:ext cx="9144000" cy="4800600"/>
          </a:xfrm>
        </p:spPr>
        <p:txBody>
          <a:bodyPr/>
          <a:lstStyle/>
          <a:p>
            <a:pPr eaLnBrk="1" hangingPunct="1"/>
            <a:r>
              <a:rPr lang="en-US" sz="2800" b="1" dirty="0" smtClean="0"/>
              <a:t>Republican Candidate for President in 1896; McKinley  raised $15 million in campaign funds, 30 times the amount of his opponent William Jennings Bryan, and won the Presidency in 1896 and in 1900 by portraying his opponent as a potential dictator, leading to the fall of Populism. </a:t>
            </a:r>
          </a:p>
        </p:txBody>
      </p:sp>
      <p:pic>
        <p:nvPicPr>
          <p:cNvPr id="58372" name="Picture 5" descr="http://tbn1.google.com/images?q=tbn:kIqR9QDRFhEWvM:http://www.historyplace.com/specials/calendar/docs-pix/mckinley.jpg">
            <a:hlinkClick r:id="rId2"/>
          </p:cNvPr>
          <p:cNvPicPr>
            <a:picLocks noChangeAspect="1" noChangeArrowheads="1"/>
          </p:cNvPicPr>
          <p:nvPr/>
        </p:nvPicPr>
        <p:blipFill>
          <a:blip r:embed="rId3" cstate="print"/>
          <a:srcRect/>
          <a:stretch>
            <a:fillRect/>
          </a:stretch>
        </p:blipFill>
        <p:spPr bwMode="auto">
          <a:xfrm>
            <a:off x="7391400" y="0"/>
            <a:ext cx="938213" cy="1057275"/>
          </a:xfrm>
          <a:prstGeom prst="rect">
            <a:avLst/>
          </a:prstGeom>
          <a:noFill/>
          <a:ln w="9525">
            <a:noFill/>
            <a:miter lim="800000"/>
            <a:headEnd/>
            <a:tailEnd/>
          </a:ln>
        </p:spPr>
      </p:pic>
      <p:sp>
        <p:nvSpPr>
          <p:cNvPr id="58373" name="TextBox 4"/>
          <p:cNvSpPr txBox="1">
            <a:spLocks noChangeArrowheads="1"/>
          </p:cNvSpPr>
          <p:nvPr/>
        </p:nvSpPr>
        <p:spPr bwMode="auto">
          <a:xfrm>
            <a:off x="0" y="5791200"/>
            <a:ext cx="9144000" cy="1200150"/>
          </a:xfrm>
          <a:prstGeom prst="rect">
            <a:avLst/>
          </a:prstGeom>
          <a:noFill/>
          <a:ln w="9525">
            <a:noFill/>
            <a:miter lim="800000"/>
            <a:headEnd/>
            <a:tailEnd/>
          </a:ln>
        </p:spPr>
        <p:txBody>
          <a:bodyPr>
            <a:spAutoFit/>
          </a:bodyPr>
          <a:lstStyle/>
          <a:p>
            <a:r>
              <a:rPr lang="en-US" b="1">
                <a:latin typeface="Bookman Old Style" pitchFamily="18" charset="0"/>
              </a:rPr>
              <a:t>Closure Question #3: In what ways did McKinley represent the old way of politics? (At least 1 sentence) In what ways did Bryan represent the new way? (At least 1 sentence) </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52400"/>
            <a:ext cx="7799294" cy="1004047"/>
          </a:xfrm>
          <a:extLst/>
        </p:spPr>
        <p:txBody>
          <a:bodyPr rtlCol="0">
            <a:noAutofit/>
          </a:bodyPr>
          <a:lstStyle/>
          <a:p>
            <a:pPr eaLnBrk="1" fontAlgn="auto" hangingPunct="1">
              <a:spcAft>
                <a:spcPts val="0"/>
              </a:spcAft>
              <a:defRPr/>
            </a:pPr>
            <a:r>
              <a:rPr lang="en-US" sz="5400" b="1" u="sng" dirty="0">
                <a:solidFill>
                  <a:schemeClr val="tx2">
                    <a:satMod val="200000"/>
                  </a:schemeClr>
                </a:solidFill>
                <a:effectLst>
                  <a:innerShdw blurRad="38100">
                    <a:schemeClr val="tx1">
                      <a:lumMod val="85000"/>
                    </a:schemeClr>
                  </a:innerShdw>
                </a:effectLst>
              </a:rPr>
              <a:t>William Jennings Bryan</a:t>
            </a:r>
          </a:p>
        </p:txBody>
      </p:sp>
      <p:sp>
        <p:nvSpPr>
          <p:cNvPr id="59395" name="Content Placeholder 2"/>
          <p:cNvSpPr>
            <a:spLocks noGrp="1"/>
          </p:cNvSpPr>
          <p:nvPr>
            <p:ph idx="4294967295"/>
          </p:nvPr>
        </p:nvSpPr>
        <p:spPr>
          <a:xfrm>
            <a:off x="0" y="1143000"/>
            <a:ext cx="9144000" cy="4648200"/>
          </a:xfrm>
        </p:spPr>
        <p:txBody>
          <a:bodyPr/>
          <a:lstStyle/>
          <a:p>
            <a:pPr eaLnBrk="1" hangingPunct="1"/>
            <a:r>
              <a:rPr lang="en-US" sz="3000" b="1" dirty="0" smtClean="0"/>
              <a:t>Democratic Nominee for President in 1896; Bryan supported Populist ideas and argued passionately for the Coinage of Silver in a speech known as “The Cross of Gold”. His defeat in the election signaled the downfall of Populism in the United States.</a:t>
            </a:r>
          </a:p>
        </p:txBody>
      </p:sp>
      <p:pic>
        <p:nvPicPr>
          <p:cNvPr id="59396" name="Picture 5" descr="http://tbn3.google.com/images?q=tbn:5ECHxdf-DzC6SM:http://www.elephantessays.com/William_Jennings_Bryan/William_Jennings_Bryan.jpg">
            <a:hlinkClick r:id="rId2"/>
          </p:cNvPr>
          <p:cNvPicPr>
            <a:picLocks noChangeAspect="1" noChangeArrowheads="1"/>
          </p:cNvPicPr>
          <p:nvPr/>
        </p:nvPicPr>
        <p:blipFill>
          <a:blip r:embed="rId3" cstate="print"/>
          <a:srcRect/>
          <a:stretch>
            <a:fillRect/>
          </a:stretch>
        </p:blipFill>
        <p:spPr bwMode="auto">
          <a:xfrm>
            <a:off x="7543800" y="3886200"/>
            <a:ext cx="1009650" cy="1238250"/>
          </a:xfrm>
          <a:prstGeom prst="rect">
            <a:avLst/>
          </a:prstGeom>
          <a:noFill/>
          <a:ln w="9525">
            <a:noFill/>
            <a:miter lim="800000"/>
            <a:headEnd/>
            <a:tailEnd/>
          </a:ln>
        </p:spPr>
      </p:pic>
      <p:sp>
        <p:nvSpPr>
          <p:cNvPr id="59397" name="TextBox 4"/>
          <p:cNvSpPr txBox="1">
            <a:spLocks noChangeArrowheads="1"/>
          </p:cNvSpPr>
          <p:nvPr/>
        </p:nvSpPr>
        <p:spPr bwMode="auto">
          <a:xfrm>
            <a:off x="0" y="5867400"/>
            <a:ext cx="9144000" cy="1200150"/>
          </a:xfrm>
          <a:prstGeom prst="rect">
            <a:avLst/>
          </a:prstGeom>
          <a:noFill/>
          <a:ln w="9525">
            <a:noFill/>
            <a:miter lim="800000"/>
            <a:headEnd/>
            <a:tailEnd/>
          </a:ln>
        </p:spPr>
        <p:txBody>
          <a:bodyPr>
            <a:spAutoFit/>
          </a:bodyPr>
          <a:lstStyle/>
          <a:p>
            <a:r>
              <a:rPr lang="en-US" b="1">
                <a:latin typeface="Bookman Old Style" pitchFamily="18" charset="0"/>
              </a:rPr>
              <a:t>Closure Question #3: In what ways did McKinley represent the old way of politics? (At least 1 sentence) In what ways did Bryan represent the new way? (At least 1 sentence) </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0"/>
            <a:ext cx="7799294" cy="1116106"/>
          </a:xfrm>
          <a:extLst/>
        </p:spPr>
        <p:txBody>
          <a:bodyPr rtlCol="0">
            <a:noAutofit/>
          </a:bodyPr>
          <a:lstStyle/>
          <a:p>
            <a:pPr eaLnBrk="1" fontAlgn="auto" hangingPunct="1">
              <a:spcAft>
                <a:spcPts val="0"/>
              </a:spcAft>
              <a:defRPr/>
            </a:pPr>
            <a:r>
              <a:rPr lang="en-US" sz="5400" b="1" u="sng" dirty="0">
                <a:solidFill>
                  <a:schemeClr val="tx2">
                    <a:satMod val="200000"/>
                  </a:schemeClr>
                </a:solidFill>
                <a:effectLst>
                  <a:innerShdw blurRad="38100">
                    <a:schemeClr val="tx1">
                      <a:lumMod val="85000"/>
                    </a:schemeClr>
                  </a:innerShdw>
                </a:effectLst>
              </a:rPr>
              <a:t>Populist Party</a:t>
            </a:r>
          </a:p>
        </p:txBody>
      </p:sp>
      <p:sp>
        <p:nvSpPr>
          <p:cNvPr id="60419" name="Content Placeholder 2"/>
          <p:cNvSpPr>
            <a:spLocks noGrp="1"/>
          </p:cNvSpPr>
          <p:nvPr>
            <p:ph idx="4294967295"/>
          </p:nvPr>
        </p:nvSpPr>
        <p:spPr>
          <a:xfrm>
            <a:off x="0" y="1219200"/>
            <a:ext cx="9144000" cy="4724400"/>
          </a:xfrm>
        </p:spPr>
        <p:txBody>
          <a:bodyPr/>
          <a:lstStyle/>
          <a:p>
            <a:pPr eaLnBrk="1" hangingPunct="1"/>
            <a:r>
              <a:rPr lang="en-US" sz="3500" b="1" dirty="0" smtClean="0"/>
              <a:t>American Political Party established in 1892 with the support of farmers and farmers’ alliances; Populists aimed to end political corruption, increase the money supply by calling for the coinage of silver, and combat high transportation costs by giving the government ownership of railroads. </a:t>
            </a:r>
          </a:p>
        </p:txBody>
      </p:sp>
      <p:pic>
        <p:nvPicPr>
          <p:cNvPr id="60420" name="Picture 5" descr="See full size image">
            <a:hlinkClick r:id="rId2"/>
          </p:cNvPr>
          <p:cNvPicPr>
            <a:picLocks noChangeAspect="1" noChangeArrowheads="1"/>
          </p:cNvPicPr>
          <p:nvPr/>
        </p:nvPicPr>
        <p:blipFill>
          <a:blip r:embed="rId3" cstate="print"/>
          <a:srcRect/>
          <a:stretch>
            <a:fillRect/>
          </a:stretch>
        </p:blipFill>
        <p:spPr bwMode="auto">
          <a:xfrm>
            <a:off x="7191375" y="0"/>
            <a:ext cx="1952625" cy="1285875"/>
          </a:xfrm>
          <a:prstGeom prst="rect">
            <a:avLst/>
          </a:prstGeom>
          <a:noFill/>
          <a:ln w="9525">
            <a:noFill/>
            <a:miter lim="800000"/>
            <a:headEnd/>
            <a:tailEnd/>
          </a:ln>
        </p:spPr>
      </p:pic>
      <p:sp>
        <p:nvSpPr>
          <p:cNvPr id="60421" name="TextBox 4"/>
          <p:cNvSpPr txBox="1">
            <a:spLocks noChangeArrowheads="1"/>
          </p:cNvSpPr>
          <p:nvPr/>
        </p:nvSpPr>
        <p:spPr bwMode="auto">
          <a:xfrm>
            <a:off x="0" y="5934075"/>
            <a:ext cx="9144000" cy="915988"/>
          </a:xfrm>
          <a:prstGeom prst="rect">
            <a:avLst/>
          </a:prstGeom>
          <a:noFill/>
          <a:ln w="9525">
            <a:noFill/>
            <a:miter lim="800000"/>
            <a:headEnd/>
            <a:tailEnd/>
          </a:ln>
        </p:spPr>
        <p:txBody>
          <a:bodyPr>
            <a:spAutoFit/>
          </a:bodyPr>
          <a:lstStyle/>
          <a:p>
            <a:r>
              <a:rPr lang="en-US" b="1">
                <a:latin typeface="Bookman Old Style" pitchFamily="18" charset="0"/>
              </a:rPr>
              <a:t>Closure Question #2: How did the Farmers’ Alliances begin to crusade against big business? (At least 1 sentence)</a:t>
            </a:r>
          </a:p>
          <a:p>
            <a:endParaRPr lang="en-US">
              <a:latin typeface="Bookman Old Style"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smtClean="0"/>
              <a:t>Politics in the West:</a:t>
            </a:r>
          </a:p>
        </p:txBody>
      </p:sp>
      <p:sp>
        <p:nvSpPr>
          <p:cNvPr id="61443" name="Content Placeholder 2"/>
          <p:cNvSpPr>
            <a:spLocks noGrp="1"/>
          </p:cNvSpPr>
          <p:nvPr>
            <p:ph idx="1"/>
          </p:nvPr>
        </p:nvSpPr>
        <p:spPr/>
        <p:txBody>
          <a:bodyPr/>
          <a:lstStyle/>
          <a:p>
            <a:pPr eaLnBrk="1" hangingPunct="1"/>
            <a:r>
              <a:rPr lang="en-US" sz="3000" b="1" dirty="0" smtClean="0"/>
              <a:t>The Populist Party: </a:t>
            </a:r>
            <a:endParaRPr lang="en-US" sz="3000" dirty="0" smtClean="0"/>
          </a:p>
          <a:p>
            <a:pPr lvl="1" eaLnBrk="1" hangingPunct="1"/>
            <a:r>
              <a:rPr lang="en-US" sz="3000" dirty="0" smtClean="0"/>
              <a:t>increase circulation of money </a:t>
            </a:r>
          </a:p>
          <a:p>
            <a:pPr lvl="1" eaLnBrk="1" hangingPunct="1"/>
            <a:r>
              <a:rPr lang="en-US" sz="3000" dirty="0" smtClean="0"/>
              <a:t>call for control of RR system</a:t>
            </a:r>
          </a:p>
          <a:p>
            <a:pPr lvl="1" eaLnBrk="1" hangingPunct="1"/>
            <a:r>
              <a:rPr lang="en-US" sz="3000" dirty="0" smtClean="0"/>
              <a:t>endorse 8 hour work day</a:t>
            </a:r>
          </a:p>
          <a:p>
            <a:pPr lvl="1" eaLnBrk="1" hangingPunct="1"/>
            <a:r>
              <a:rPr lang="en-US" sz="3000" dirty="0" smtClean="0"/>
              <a:t>do away with </a:t>
            </a:r>
            <a:r>
              <a:rPr lang="en-US" sz="3000" dirty="0" err="1" smtClean="0"/>
              <a:t>Pinkertons</a:t>
            </a:r>
            <a:r>
              <a:rPr lang="en-US" sz="3000" dirty="0" smtClean="0"/>
              <a:t> as strike breakers</a:t>
            </a:r>
          </a:p>
          <a:p>
            <a:pPr lvl="1" eaLnBrk="1" hangingPunct="1"/>
            <a:r>
              <a:rPr lang="en-US" sz="3000" dirty="0" smtClean="0"/>
              <a:t>Progressive Income Tax</a:t>
            </a:r>
          </a:p>
          <a:p>
            <a:pPr lvl="2" eaLnBrk="1" hangingPunct="1"/>
            <a:r>
              <a:rPr lang="en-US" sz="3000" b="1" dirty="0" smtClean="0"/>
              <a:t>BY TURN OF CENTURY PARTY DIES BUT GOALS LIVE ON</a:t>
            </a:r>
            <a:endParaRPr lang="en-US" sz="3000" dirty="0" smtClean="0"/>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9" name="Text Box 5"/>
          <p:cNvSpPr txBox="1">
            <a:spLocks noChangeArrowheads="1"/>
          </p:cNvSpPr>
          <p:nvPr/>
        </p:nvSpPr>
        <p:spPr bwMode="auto">
          <a:xfrm>
            <a:off x="0" y="76200"/>
            <a:ext cx="8991600" cy="6543675"/>
          </a:xfrm>
          <a:prstGeom prst="rect">
            <a:avLst/>
          </a:prstGeom>
          <a:noFill/>
          <a:ln w="9525">
            <a:noFill/>
            <a:miter lim="800000"/>
            <a:headEnd/>
            <a:tailEnd/>
          </a:ln>
          <a:effectLst/>
        </p:spPr>
        <p:txBody>
          <a:bodyPr>
            <a:spAutoFit/>
          </a:bodyPr>
          <a:lstStyle/>
          <a:p>
            <a:pPr algn="ctr">
              <a:lnSpc>
                <a:spcPct val="85000"/>
              </a:lnSpc>
              <a:spcBef>
                <a:spcPct val="70000"/>
              </a:spcBef>
            </a:pPr>
            <a:r>
              <a:rPr lang="en-US" sz="4800">
                <a:solidFill>
                  <a:srgbClr val="0000CC"/>
                </a:solidFill>
                <a:effectLst>
                  <a:outerShdw blurRad="38100" dist="38100" dir="2700000" algn="tl">
                    <a:srgbClr val="000000"/>
                  </a:outerShdw>
                </a:effectLst>
                <a:latin typeface="Impact" pitchFamily="34" charset="0"/>
              </a:rPr>
              <a:t>Industrial millionaires were condemned in the Populist platform of 1892</a:t>
            </a:r>
            <a:endParaRPr lang="en-US" sz="4800">
              <a:solidFill>
                <a:srgbClr val="000000"/>
              </a:solidFill>
              <a:latin typeface="Impact" pitchFamily="34" charset="0"/>
            </a:endParaRPr>
          </a:p>
          <a:p>
            <a:pPr algn="ctr">
              <a:lnSpc>
                <a:spcPct val="85000"/>
              </a:lnSpc>
              <a:spcBef>
                <a:spcPct val="70000"/>
              </a:spcBef>
            </a:pPr>
            <a:r>
              <a:rPr lang="en-US" sz="3600" b="1" i="1">
                <a:solidFill>
                  <a:srgbClr val="000000"/>
                </a:solidFill>
                <a:latin typeface="Georgia" pitchFamily="18" charset="0"/>
              </a:rPr>
              <a:t>The fruits of the toil of millions are boldly stolen to build up colossal fortunes for a few…and the possessors of these, in turn despise the Republic and endanger liberty.  From the same prolific womb of government injustice we breed the two great classes---tramps and millionaires.</a:t>
            </a:r>
            <a:endParaRPr lang="en-US" sz="4000" b="1">
              <a:solidFill>
                <a:srgbClr val="0000CC"/>
              </a:solidFill>
              <a:latin typeface="Georgia"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457200" y="0"/>
            <a:ext cx="8229600" cy="1143000"/>
          </a:xfrm>
        </p:spPr>
        <p:txBody>
          <a:bodyPr>
            <a:normAutofit/>
          </a:bodyPr>
          <a:lstStyle/>
          <a:p>
            <a:pPr eaLnBrk="1" fontAlgn="auto" hangingPunct="1">
              <a:spcAft>
                <a:spcPts val="0"/>
              </a:spcAft>
              <a:defRPr/>
            </a:pPr>
            <a:r>
              <a:rPr lang="en-US" sz="5400" u="sng" dirty="0">
                <a:effectLst>
                  <a:outerShdw blurRad="38100" dist="38100" dir="2700000" algn="tl">
                    <a:srgbClr val="C0C0C0"/>
                  </a:outerShdw>
                </a:effectLst>
              </a:rPr>
              <a:t>Charles Darwin</a:t>
            </a:r>
          </a:p>
        </p:txBody>
      </p:sp>
      <p:sp>
        <p:nvSpPr>
          <p:cNvPr id="16389" name="Rectangle 5"/>
          <p:cNvSpPr>
            <a:spLocks noGrp="1" noChangeArrowheads="1"/>
          </p:cNvSpPr>
          <p:nvPr>
            <p:ph type="body" sz="half" idx="1"/>
          </p:nvPr>
        </p:nvSpPr>
        <p:spPr>
          <a:xfrm>
            <a:off x="152400" y="1066800"/>
            <a:ext cx="4876800" cy="5105400"/>
          </a:xfrm>
        </p:spPr>
        <p:txBody>
          <a:bodyPr>
            <a:normAutofit/>
          </a:bodyPr>
          <a:lstStyle/>
          <a:p>
            <a:pPr marL="274320" indent="-274320" eaLnBrk="1" fontAlgn="auto" hangingPunct="1">
              <a:lnSpc>
                <a:spcPct val="90000"/>
              </a:lnSpc>
              <a:spcBef>
                <a:spcPts val="580"/>
              </a:spcBef>
              <a:spcAft>
                <a:spcPts val="0"/>
              </a:spcAft>
              <a:buFont typeface="Wingdings 2"/>
              <a:buChar char=""/>
              <a:defRPr/>
            </a:pPr>
            <a:r>
              <a:rPr lang="en-US" sz="2800" dirty="0">
                <a:effectLst>
                  <a:outerShdw blurRad="38100" dist="38100" dir="2700000" algn="tl">
                    <a:srgbClr val="C0C0C0"/>
                  </a:outerShdw>
                </a:effectLst>
              </a:rPr>
              <a:t>1859 published a book titled </a:t>
            </a:r>
            <a:r>
              <a:rPr lang="en-US" sz="2800" i="1" u="sng" dirty="0">
                <a:effectLst>
                  <a:outerShdw blurRad="38100" dist="38100" dir="2700000" algn="tl">
                    <a:srgbClr val="C0C0C0"/>
                  </a:outerShdw>
                </a:effectLst>
              </a:rPr>
              <a:t>The Origin of Species</a:t>
            </a:r>
          </a:p>
          <a:p>
            <a:pPr marL="274320" indent="-274320" eaLnBrk="1" fontAlgn="auto" hangingPunct="1">
              <a:lnSpc>
                <a:spcPct val="90000"/>
              </a:lnSpc>
              <a:spcBef>
                <a:spcPts val="580"/>
              </a:spcBef>
              <a:spcAft>
                <a:spcPts val="0"/>
              </a:spcAft>
              <a:buFont typeface="Wingdings 2"/>
              <a:buChar char=""/>
              <a:defRPr/>
            </a:pPr>
            <a:endParaRPr lang="en-US" sz="1400" i="1" u="sng"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r>
              <a:rPr lang="en-US" sz="2800" i="1" dirty="0">
                <a:effectLst>
                  <a:outerShdw blurRad="38100" dist="38100" dir="2700000" algn="tl">
                    <a:srgbClr val="C0C0C0"/>
                  </a:outerShdw>
                </a:effectLst>
              </a:rPr>
              <a:t>Theory of Evolution</a:t>
            </a:r>
          </a:p>
          <a:p>
            <a:pPr marL="274320" indent="-274320" eaLnBrk="1" fontAlgn="auto" hangingPunct="1">
              <a:lnSpc>
                <a:spcPct val="90000"/>
              </a:lnSpc>
              <a:spcBef>
                <a:spcPts val="580"/>
              </a:spcBef>
              <a:spcAft>
                <a:spcPts val="0"/>
              </a:spcAft>
              <a:buFont typeface="Wingdings 2"/>
              <a:buChar char=""/>
              <a:defRPr/>
            </a:pPr>
            <a:endParaRPr lang="en-US" sz="1400" i="1" u="sng"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r>
              <a:rPr lang="en-US" sz="2800" dirty="0">
                <a:effectLst>
                  <a:outerShdw blurRad="38100" dist="38100" dir="2700000" algn="tl">
                    <a:srgbClr val="C0C0C0"/>
                  </a:outerShdw>
                </a:effectLst>
              </a:rPr>
              <a:t>Natural Selection.</a:t>
            </a:r>
          </a:p>
          <a:p>
            <a:pPr marL="274320" indent="-274320" eaLnBrk="1" fontAlgn="auto" hangingPunct="1">
              <a:lnSpc>
                <a:spcPct val="90000"/>
              </a:lnSpc>
              <a:spcBef>
                <a:spcPts val="580"/>
              </a:spcBef>
              <a:spcAft>
                <a:spcPts val="0"/>
              </a:spcAft>
              <a:buFont typeface="Wingdings 2"/>
              <a:buChar char=""/>
              <a:defRPr/>
            </a:pPr>
            <a:endParaRPr lang="en-US" sz="1400"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r>
              <a:rPr lang="en-US" sz="2800" dirty="0">
                <a:effectLst>
                  <a:outerShdw blurRad="38100" dist="38100" dir="2700000" algn="tl">
                    <a:srgbClr val="C0C0C0"/>
                  </a:outerShdw>
                </a:effectLst>
              </a:rPr>
              <a:t>Struggle is normal.</a:t>
            </a:r>
          </a:p>
          <a:p>
            <a:pPr marL="274320" indent="-274320" eaLnBrk="1" fontAlgn="auto" hangingPunct="1">
              <a:lnSpc>
                <a:spcPct val="90000"/>
              </a:lnSpc>
              <a:spcBef>
                <a:spcPts val="580"/>
              </a:spcBef>
              <a:spcAft>
                <a:spcPts val="0"/>
              </a:spcAft>
              <a:buFont typeface="Wingdings 2"/>
              <a:buChar char=""/>
              <a:defRPr/>
            </a:pPr>
            <a:endParaRPr lang="en-US" sz="1400"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r>
              <a:rPr lang="en-US" sz="2800" dirty="0">
                <a:effectLst>
                  <a:outerShdw blurRad="38100" dist="38100" dir="2700000" algn="tl">
                    <a:srgbClr val="C0C0C0"/>
                  </a:outerShdw>
                </a:effectLst>
              </a:rPr>
              <a:t>Some are superior.</a:t>
            </a:r>
          </a:p>
          <a:p>
            <a:pPr marL="274320" indent="-274320" eaLnBrk="1" fontAlgn="auto" hangingPunct="1">
              <a:lnSpc>
                <a:spcPct val="90000"/>
              </a:lnSpc>
              <a:spcBef>
                <a:spcPts val="580"/>
              </a:spcBef>
              <a:spcAft>
                <a:spcPts val="0"/>
              </a:spcAft>
              <a:buFont typeface="Wingdings 2"/>
              <a:buChar char=""/>
              <a:defRPr/>
            </a:pPr>
            <a:endParaRPr lang="en-US" sz="1200"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r>
              <a:rPr lang="en-US" sz="2800" dirty="0">
                <a:effectLst>
                  <a:outerShdw blurRad="38100" dist="38100" dir="2700000" algn="tl">
                    <a:srgbClr val="C0C0C0"/>
                  </a:outerShdw>
                </a:effectLst>
              </a:rPr>
              <a:t>There are benefits when the unfit are eliminated.</a:t>
            </a:r>
          </a:p>
          <a:p>
            <a:pPr marL="274320" indent="-274320" eaLnBrk="1" fontAlgn="auto" hangingPunct="1">
              <a:lnSpc>
                <a:spcPct val="90000"/>
              </a:lnSpc>
              <a:spcBef>
                <a:spcPts val="580"/>
              </a:spcBef>
              <a:spcAft>
                <a:spcPts val="0"/>
              </a:spcAft>
              <a:buFontTx/>
              <a:buNone/>
              <a:defRPr/>
            </a:pPr>
            <a:endParaRPr lang="en-US" sz="2800" dirty="0">
              <a:effectLst>
                <a:outerShdw blurRad="38100" dist="38100" dir="2700000" algn="tl">
                  <a:srgbClr val="C0C0C0"/>
                </a:outerShdw>
              </a:effectLst>
            </a:endParaRPr>
          </a:p>
          <a:p>
            <a:pPr marL="274320" indent="-274320" eaLnBrk="1" fontAlgn="auto" hangingPunct="1">
              <a:lnSpc>
                <a:spcPct val="90000"/>
              </a:lnSpc>
              <a:spcBef>
                <a:spcPts val="580"/>
              </a:spcBef>
              <a:spcAft>
                <a:spcPts val="0"/>
              </a:spcAft>
              <a:buFont typeface="Wingdings 2"/>
              <a:buChar char=""/>
              <a:defRPr/>
            </a:pPr>
            <a:endParaRPr lang="en-US" sz="2800" dirty="0"/>
          </a:p>
          <a:p>
            <a:pPr marL="274320" indent="-274320" eaLnBrk="1" fontAlgn="auto" hangingPunct="1">
              <a:lnSpc>
                <a:spcPct val="90000"/>
              </a:lnSpc>
              <a:spcBef>
                <a:spcPts val="580"/>
              </a:spcBef>
              <a:spcAft>
                <a:spcPts val="0"/>
              </a:spcAft>
              <a:buFont typeface="Wingdings 2"/>
              <a:buChar char=""/>
              <a:defRPr/>
            </a:pPr>
            <a:endParaRPr lang="en-US" sz="2800" dirty="0"/>
          </a:p>
        </p:txBody>
      </p:sp>
      <p:sp>
        <p:nvSpPr>
          <p:cNvPr id="17412" name="Rectangle 6"/>
          <p:cNvSpPr>
            <a:spLocks noGrp="1" noChangeArrowheads="1"/>
          </p:cNvSpPr>
          <p:nvPr>
            <p:ph sz="half" idx="2"/>
          </p:nvPr>
        </p:nvSpPr>
        <p:spPr/>
        <p:txBody>
          <a:bodyPr/>
          <a:lstStyle/>
          <a:p>
            <a:pPr eaLnBrk="1" hangingPunct="1">
              <a:lnSpc>
                <a:spcPct val="90000"/>
              </a:lnSpc>
            </a:pPr>
            <a:endParaRPr lang="en-US" sz="2800" dirty="0" smtClean="0"/>
          </a:p>
        </p:txBody>
      </p:sp>
      <p:pic>
        <p:nvPicPr>
          <p:cNvPr id="17413" name="Picture 8" descr="Charles Darwin in 1854, 5 years before he published The Origin of Species.">
            <a:hlinkClick r:id="rId2" tooltip="Charles Darwin in 1854, 5 years before he published The Origin of Species."/>
          </p:cNvPr>
          <p:cNvPicPr>
            <a:picLocks noChangeAspect="1" noChangeArrowheads="1"/>
          </p:cNvPicPr>
          <p:nvPr/>
        </p:nvPicPr>
        <p:blipFill>
          <a:blip r:embed="rId3" cstate="print"/>
          <a:srcRect/>
          <a:stretch>
            <a:fillRect/>
          </a:stretch>
        </p:blipFill>
        <p:spPr bwMode="auto">
          <a:xfrm>
            <a:off x="5334000" y="1524000"/>
            <a:ext cx="3121025" cy="487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fade">
                                      <p:cBhvr>
                                        <p:cTn id="7" dur="500"/>
                                        <p:tgtEl>
                                          <p:spTgt spid="16389">
                                            <p:txEl>
                                              <p:pRg st="0" end="0"/>
                                            </p:txEl>
                                          </p:spTgt>
                                        </p:tgtEl>
                                      </p:cBhvr>
                                    </p:animEffect>
                                    <p:anim calcmode="lin" valueType="num">
                                      <p:cBhvr>
                                        <p:cTn id="8"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638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9">
                                            <p:txEl>
                                              <p:pRg st="2" end="2"/>
                                            </p:txEl>
                                          </p:spTgt>
                                        </p:tgtEl>
                                        <p:attrNameLst>
                                          <p:attrName>style.visibility</p:attrName>
                                        </p:attrNameLst>
                                      </p:cBhvr>
                                      <p:to>
                                        <p:strVal val="visible"/>
                                      </p:to>
                                    </p:set>
                                    <p:animEffect transition="in" filter="fade">
                                      <p:cBhvr>
                                        <p:cTn id="14" dur="500"/>
                                        <p:tgtEl>
                                          <p:spTgt spid="16389">
                                            <p:txEl>
                                              <p:pRg st="2" end="2"/>
                                            </p:txEl>
                                          </p:spTgt>
                                        </p:tgtEl>
                                      </p:cBhvr>
                                    </p:animEffect>
                                    <p:anim calcmode="lin" valueType="num">
                                      <p:cBhvr>
                                        <p:cTn id="15"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1638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9">
                                            <p:txEl>
                                              <p:pRg st="4" end="4"/>
                                            </p:txEl>
                                          </p:spTgt>
                                        </p:tgtEl>
                                        <p:attrNameLst>
                                          <p:attrName>style.visibility</p:attrName>
                                        </p:attrNameLst>
                                      </p:cBhvr>
                                      <p:to>
                                        <p:strVal val="visible"/>
                                      </p:to>
                                    </p:set>
                                    <p:animEffect transition="in" filter="fade">
                                      <p:cBhvr>
                                        <p:cTn id="21" dur="500"/>
                                        <p:tgtEl>
                                          <p:spTgt spid="16389">
                                            <p:txEl>
                                              <p:pRg st="4" end="4"/>
                                            </p:txEl>
                                          </p:spTgt>
                                        </p:tgtEl>
                                      </p:cBhvr>
                                    </p:animEffect>
                                    <p:anim calcmode="lin" valueType="num">
                                      <p:cBhvr>
                                        <p:cTn id="22"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1638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9">
                                            <p:txEl>
                                              <p:pRg st="6" end="6"/>
                                            </p:txEl>
                                          </p:spTgt>
                                        </p:tgtEl>
                                        <p:attrNameLst>
                                          <p:attrName>style.visibility</p:attrName>
                                        </p:attrNameLst>
                                      </p:cBhvr>
                                      <p:to>
                                        <p:strVal val="visible"/>
                                      </p:to>
                                    </p:set>
                                    <p:animEffect transition="in" filter="fade">
                                      <p:cBhvr>
                                        <p:cTn id="28" dur="500"/>
                                        <p:tgtEl>
                                          <p:spTgt spid="16389">
                                            <p:txEl>
                                              <p:pRg st="6" end="6"/>
                                            </p:txEl>
                                          </p:spTgt>
                                        </p:tgtEl>
                                      </p:cBhvr>
                                    </p:animEffect>
                                    <p:anim calcmode="lin" valueType="num">
                                      <p:cBhvr>
                                        <p:cTn id="29" dur="500" fill="hold"/>
                                        <p:tgtEl>
                                          <p:spTgt spid="16389">
                                            <p:txEl>
                                              <p:pRg st="6" end="6"/>
                                            </p:txEl>
                                          </p:spTgt>
                                        </p:tgtEl>
                                        <p:attrNameLst>
                                          <p:attrName>ppt_x</p:attrName>
                                        </p:attrNameLst>
                                      </p:cBhvr>
                                      <p:tavLst>
                                        <p:tav tm="0">
                                          <p:val>
                                            <p:strVal val="#ppt_x"/>
                                          </p:val>
                                        </p:tav>
                                        <p:tav tm="100000">
                                          <p:val>
                                            <p:strVal val="#ppt_x"/>
                                          </p:val>
                                        </p:tav>
                                      </p:tavLst>
                                    </p:anim>
                                    <p:anim calcmode="lin" valueType="num">
                                      <p:cBhvr>
                                        <p:cTn id="30" dur="500" fill="hold"/>
                                        <p:tgtEl>
                                          <p:spTgt spid="1638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389">
                                            <p:txEl>
                                              <p:pRg st="8" end="8"/>
                                            </p:txEl>
                                          </p:spTgt>
                                        </p:tgtEl>
                                        <p:attrNameLst>
                                          <p:attrName>style.visibility</p:attrName>
                                        </p:attrNameLst>
                                      </p:cBhvr>
                                      <p:to>
                                        <p:strVal val="visible"/>
                                      </p:to>
                                    </p:set>
                                    <p:animEffect transition="in" filter="fade">
                                      <p:cBhvr>
                                        <p:cTn id="35" dur="500"/>
                                        <p:tgtEl>
                                          <p:spTgt spid="16389">
                                            <p:txEl>
                                              <p:pRg st="8" end="8"/>
                                            </p:txEl>
                                          </p:spTgt>
                                        </p:tgtEl>
                                      </p:cBhvr>
                                    </p:animEffect>
                                    <p:anim calcmode="lin" valueType="num">
                                      <p:cBhvr>
                                        <p:cTn id="36" dur="500" fill="hold"/>
                                        <p:tgtEl>
                                          <p:spTgt spid="16389">
                                            <p:txEl>
                                              <p:pRg st="8" end="8"/>
                                            </p:txEl>
                                          </p:spTgt>
                                        </p:tgtEl>
                                        <p:attrNameLst>
                                          <p:attrName>ppt_x</p:attrName>
                                        </p:attrNameLst>
                                      </p:cBhvr>
                                      <p:tavLst>
                                        <p:tav tm="0">
                                          <p:val>
                                            <p:strVal val="#ppt_x"/>
                                          </p:val>
                                        </p:tav>
                                        <p:tav tm="100000">
                                          <p:val>
                                            <p:strVal val="#ppt_x"/>
                                          </p:val>
                                        </p:tav>
                                      </p:tavLst>
                                    </p:anim>
                                    <p:anim calcmode="lin" valueType="num">
                                      <p:cBhvr>
                                        <p:cTn id="37" dur="500" fill="hold"/>
                                        <p:tgtEl>
                                          <p:spTgt spid="1638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389">
                                            <p:txEl>
                                              <p:pRg st="10" end="10"/>
                                            </p:txEl>
                                          </p:spTgt>
                                        </p:tgtEl>
                                        <p:attrNameLst>
                                          <p:attrName>style.visibility</p:attrName>
                                        </p:attrNameLst>
                                      </p:cBhvr>
                                      <p:to>
                                        <p:strVal val="visible"/>
                                      </p:to>
                                    </p:set>
                                    <p:animEffect transition="in" filter="fade">
                                      <p:cBhvr>
                                        <p:cTn id="42" dur="500"/>
                                        <p:tgtEl>
                                          <p:spTgt spid="16389">
                                            <p:txEl>
                                              <p:pRg st="10" end="10"/>
                                            </p:txEl>
                                          </p:spTgt>
                                        </p:tgtEl>
                                      </p:cBhvr>
                                    </p:animEffect>
                                    <p:anim calcmode="lin" valueType="num">
                                      <p:cBhvr>
                                        <p:cTn id="43" dur="500" fill="hold"/>
                                        <p:tgtEl>
                                          <p:spTgt spid="16389">
                                            <p:txEl>
                                              <p:pRg st="10" end="10"/>
                                            </p:txEl>
                                          </p:spTgt>
                                        </p:tgtEl>
                                        <p:attrNameLst>
                                          <p:attrName>ppt_x</p:attrName>
                                        </p:attrNameLst>
                                      </p:cBhvr>
                                      <p:tavLst>
                                        <p:tav tm="0">
                                          <p:val>
                                            <p:strVal val="#ppt_x"/>
                                          </p:val>
                                        </p:tav>
                                        <p:tav tm="100000">
                                          <p:val>
                                            <p:strVal val="#ppt_x"/>
                                          </p:val>
                                        </p:tav>
                                      </p:tavLst>
                                    </p:anim>
                                    <p:anim calcmode="lin" valueType="num">
                                      <p:cBhvr>
                                        <p:cTn id="44" dur="500" fill="hold"/>
                                        <p:tgtEl>
                                          <p:spTgt spid="1638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p:txBody>
          <a:bodyPr/>
          <a:lstStyle/>
          <a:p>
            <a:pPr eaLnBrk="1" hangingPunct="1"/>
            <a:r>
              <a:rPr lang="en-US" smtClean="0"/>
              <a:t>Populism and The Wizard of Oz</a:t>
            </a:r>
          </a:p>
        </p:txBody>
      </p:sp>
      <p:pic>
        <p:nvPicPr>
          <p:cNvPr id="62467" name="Picture 2" descr="http://www.seanax.com/wp-content/uploads/2008/07/wizard-of-oz.jpg"/>
          <p:cNvPicPr>
            <a:picLocks noChangeAspect="1" noChangeArrowheads="1"/>
          </p:cNvPicPr>
          <p:nvPr/>
        </p:nvPicPr>
        <p:blipFill>
          <a:blip r:embed="rId2" cstate="print"/>
          <a:srcRect/>
          <a:stretch>
            <a:fillRect/>
          </a:stretch>
        </p:blipFill>
        <p:spPr bwMode="auto">
          <a:xfrm>
            <a:off x="533400" y="1600200"/>
            <a:ext cx="4495800" cy="4419600"/>
          </a:xfrm>
          <a:prstGeom prst="rect">
            <a:avLst/>
          </a:prstGeom>
          <a:noFill/>
          <a:ln w="9525">
            <a:noFill/>
            <a:miter lim="800000"/>
            <a:headEnd/>
            <a:tailEnd/>
          </a:ln>
        </p:spPr>
      </p:pic>
      <p:pic>
        <p:nvPicPr>
          <p:cNvPr id="62468" name="Picture 4" descr="http://www.yooohaaa.com/images/wizard-of-oz1.jpg"/>
          <p:cNvPicPr>
            <a:picLocks noChangeAspect="1" noChangeArrowheads="1"/>
          </p:cNvPicPr>
          <p:nvPr/>
        </p:nvPicPr>
        <p:blipFill>
          <a:blip r:embed="rId3" cstate="print"/>
          <a:srcRect/>
          <a:stretch>
            <a:fillRect/>
          </a:stretch>
        </p:blipFill>
        <p:spPr bwMode="auto">
          <a:xfrm>
            <a:off x="5334000" y="3429000"/>
            <a:ext cx="3429000" cy="3124200"/>
          </a:xfrm>
          <a:prstGeom prst="rect">
            <a:avLst/>
          </a:prstGeom>
          <a:noFill/>
          <a:ln w="9525">
            <a:noFill/>
            <a:miter lim="800000"/>
            <a:headEnd/>
            <a:tailEnd/>
          </a:ln>
        </p:spPr>
      </p:pic>
      <p:pic>
        <p:nvPicPr>
          <p:cNvPr id="62469" name="Picture 6" descr="http://image.minyanville.com/assets/dailyfeed/uploadimage/081610/gold-bars_1281983889.jpg"/>
          <p:cNvPicPr>
            <a:picLocks noChangeAspect="1" noChangeArrowheads="1"/>
          </p:cNvPicPr>
          <p:nvPr/>
        </p:nvPicPr>
        <p:blipFill>
          <a:blip r:embed="rId4" cstate="print"/>
          <a:srcRect/>
          <a:stretch>
            <a:fillRect/>
          </a:stretch>
        </p:blipFill>
        <p:spPr bwMode="auto">
          <a:xfrm>
            <a:off x="5257800" y="1752600"/>
            <a:ext cx="1524000" cy="1371600"/>
          </a:xfrm>
          <a:prstGeom prst="rect">
            <a:avLst/>
          </a:prstGeom>
          <a:noFill/>
          <a:ln w="9525">
            <a:noFill/>
            <a:miter lim="800000"/>
            <a:headEnd/>
            <a:tailEnd/>
          </a:ln>
        </p:spPr>
      </p:pic>
      <p:pic>
        <p:nvPicPr>
          <p:cNvPr id="62470" name="Picture 8" descr="http://www.azcu.org/img/articles/star/railroads2.jpg"/>
          <p:cNvPicPr>
            <a:picLocks noChangeAspect="1" noChangeArrowheads="1"/>
          </p:cNvPicPr>
          <p:nvPr/>
        </p:nvPicPr>
        <p:blipFill>
          <a:blip r:embed="rId5" cstate="print"/>
          <a:srcRect/>
          <a:stretch>
            <a:fillRect/>
          </a:stretch>
        </p:blipFill>
        <p:spPr bwMode="auto">
          <a:xfrm>
            <a:off x="7239000" y="1600200"/>
            <a:ext cx="1466850" cy="152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smtClean="0"/>
              <a:t>Background Information</a:t>
            </a:r>
          </a:p>
        </p:txBody>
      </p:sp>
      <p:sp>
        <p:nvSpPr>
          <p:cNvPr id="63491" name="Content Placeholder 2"/>
          <p:cNvSpPr>
            <a:spLocks noGrp="1"/>
          </p:cNvSpPr>
          <p:nvPr>
            <p:ph idx="1"/>
          </p:nvPr>
        </p:nvSpPr>
        <p:spPr>
          <a:xfrm>
            <a:off x="457200" y="1600200"/>
            <a:ext cx="6629400" cy="4525963"/>
          </a:xfrm>
        </p:spPr>
        <p:txBody>
          <a:bodyPr/>
          <a:lstStyle/>
          <a:p>
            <a:pPr eaLnBrk="1" hangingPunct="1">
              <a:lnSpc>
                <a:spcPct val="80000"/>
              </a:lnSpc>
            </a:pPr>
            <a:r>
              <a:rPr lang="en-US" sz="3000" i="1" smtClean="0">
                <a:solidFill>
                  <a:srgbClr val="FF0000"/>
                </a:solidFill>
              </a:rPr>
              <a:t>The Wonderful Wizard of Oz </a:t>
            </a:r>
            <a:r>
              <a:rPr lang="en-US" sz="3000" i="1" smtClean="0"/>
              <a:t>was not intended to be an innocent fairy tale. Author, Frank Baum, a reform-minded Democrat who supported </a:t>
            </a:r>
            <a:r>
              <a:rPr lang="en-US" sz="3000" i="1" smtClean="0">
                <a:solidFill>
                  <a:srgbClr val="FF0000"/>
                </a:solidFill>
              </a:rPr>
              <a:t>William Jennings Bryan's pro-silver candidacy</a:t>
            </a:r>
            <a:r>
              <a:rPr lang="en-US" sz="3000" i="1" smtClean="0"/>
              <a:t>, wrote the book as a parable of the </a:t>
            </a:r>
            <a:r>
              <a:rPr lang="en-US" sz="3000" i="1" smtClean="0">
                <a:solidFill>
                  <a:srgbClr val="FF0000"/>
                </a:solidFill>
              </a:rPr>
              <a:t>Populists</a:t>
            </a:r>
            <a:r>
              <a:rPr lang="en-US" sz="3000" i="1" smtClean="0"/>
              <a:t>, an allegory of their failed efforts to reform the nation in 1896. However, Frank Baum never allowed the consistency of the allegory to take precedence over the theme of youthful entertainment.</a:t>
            </a:r>
            <a:endParaRPr lang="en-US" sz="3000" smtClean="0"/>
          </a:p>
        </p:txBody>
      </p:sp>
      <p:pic>
        <p:nvPicPr>
          <p:cNvPr id="63492" name="Picture 2" descr="http://historynet.com/images/pod-0514.jpg"/>
          <p:cNvPicPr>
            <a:picLocks noChangeAspect="1" noChangeArrowheads="1"/>
          </p:cNvPicPr>
          <p:nvPr/>
        </p:nvPicPr>
        <p:blipFill>
          <a:blip r:embed="rId2" cstate="print"/>
          <a:srcRect/>
          <a:stretch>
            <a:fillRect/>
          </a:stretch>
        </p:blipFill>
        <p:spPr bwMode="auto">
          <a:xfrm>
            <a:off x="7086600" y="2133600"/>
            <a:ext cx="1752600" cy="2800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smtClean="0"/>
              <a:t>Hidden Representations: </a:t>
            </a:r>
          </a:p>
        </p:txBody>
      </p:sp>
      <p:sp>
        <p:nvSpPr>
          <p:cNvPr id="64515" name="Content Placeholder 2"/>
          <p:cNvSpPr>
            <a:spLocks noGrp="1"/>
          </p:cNvSpPr>
          <p:nvPr>
            <p:ph idx="1"/>
          </p:nvPr>
        </p:nvSpPr>
        <p:spPr>
          <a:xfrm>
            <a:off x="457200" y="1600200"/>
            <a:ext cx="8458200" cy="2362200"/>
          </a:xfrm>
        </p:spPr>
        <p:txBody>
          <a:bodyPr/>
          <a:lstStyle/>
          <a:p>
            <a:pPr eaLnBrk="1" hangingPunct="1"/>
            <a:r>
              <a:rPr lang="en-US" smtClean="0">
                <a:solidFill>
                  <a:srgbClr val="FF0000"/>
                </a:solidFill>
              </a:rPr>
              <a:t>The Wicked Witch of the East: </a:t>
            </a:r>
            <a:r>
              <a:rPr lang="en-US" smtClean="0"/>
              <a:t>represented eastern industrialists and bankers who controlled the people (the Munchkins).</a:t>
            </a:r>
          </a:p>
        </p:txBody>
      </p:sp>
      <p:pic>
        <p:nvPicPr>
          <p:cNvPr id="64516" name="Picture 2" descr="http://i.crackedcdn.com/phpimages/topic/798/summary_image.jpg"/>
          <p:cNvPicPr>
            <a:picLocks noChangeAspect="1" noChangeArrowheads="1"/>
          </p:cNvPicPr>
          <p:nvPr/>
        </p:nvPicPr>
        <p:blipFill>
          <a:blip r:embed="rId2" cstate="print"/>
          <a:srcRect/>
          <a:stretch>
            <a:fillRect/>
          </a:stretch>
        </p:blipFill>
        <p:spPr bwMode="auto">
          <a:xfrm>
            <a:off x="4267200" y="3505200"/>
            <a:ext cx="4381500" cy="3114675"/>
          </a:xfrm>
          <a:prstGeom prst="rect">
            <a:avLst/>
          </a:prstGeom>
          <a:noFill/>
          <a:ln w="9525">
            <a:noFill/>
            <a:miter lim="800000"/>
            <a:headEnd/>
            <a:tailEnd/>
          </a:ln>
        </p:spPr>
      </p:pic>
      <p:pic>
        <p:nvPicPr>
          <p:cNvPr id="64517" name="Picture 4" descr="http://blog.silive.com/entertainment_impact_tvfilm/2009/05/munchkins2.jpg"/>
          <p:cNvPicPr>
            <a:picLocks noChangeAspect="1" noChangeArrowheads="1"/>
          </p:cNvPicPr>
          <p:nvPr/>
        </p:nvPicPr>
        <p:blipFill>
          <a:blip r:embed="rId3" cstate="print"/>
          <a:srcRect/>
          <a:stretch>
            <a:fillRect/>
          </a:stretch>
        </p:blipFill>
        <p:spPr bwMode="auto">
          <a:xfrm>
            <a:off x="228600" y="3657600"/>
            <a:ext cx="3822700" cy="25304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smtClean="0"/>
              <a:t>Hidden Representations:</a:t>
            </a:r>
          </a:p>
        </p:txBody>
      </p:sp>
      <p:sp>
        <p:nvSpPr>
          <p:cNvPr id="65539" name="Content Placeholder 2"/>
          <p:cNvSpPr>
            <a:spLocks noGrp="1"/>
          </p:cNvSpPr>
          <p:nvPr>
            <p:ph idx="1"/>
          </p:nvPr>
        </p:nvSpPr>
        <p:spPr/>
        <p:txBody>
          <a:bodyPr/>
          <a:lstStyle/>
          <a:p>
            <a:pPr eaLnBrk="1" hangingPunct="1"/>
            <a:r>
              <a:rPr lang="en-US" smtClean="0">
                <a:solidFill>
                  <a:srgbClr val="FF0000"/>
                </a:solidFill>
              </a:rPr>
              <a:t>The Scarecrow </a:t>
            </a:r>
            <a:r>
              <a:rPr lang="en-US" smtClean="0"/>
              <a:t>represented the wise but naive western farmer.</a:t>
            </a:r>
          </a:p>
        </p:txBody>
      </p:sp>
      <p:pic>
        <p:nvPicPr>
          <p:cNvPr id="65540" name="Picture 2" descr="http://www.overtherainbowcrafts.co.uk/images/thumb/scarecrowdiecut.jpg"/>
          <p:cNvPicPr>
            <a:picLocks noChangeAspect="1" noChangeArrowheads="1"/>
          </p:cNvPicPr>
          <p:nvPr/>
        </p:nvPicPr>
        <p:blipFill>
          <a:blip r:embed="rId2" cstate="print"/>
          <a:srcRect/>
          <a:stretch>
            <a:fillRect/>
          </a:stretch>
        </p:blipFill>
        <p:spPr bwMode="auto">
          <a:xfrm>
            <a:off x="533400" y="2895600"/>
            <a:ext cx="3124200" cy="3600450"/>
          </a:xfrm>
          <a:prstGeom prst="rect">
            <a:avLst/>
          </a:prstGeom>
          <a:noFill/>
          <a:ln w="9525">
            <a:noFill/>
            <a:miter lim="800000"/>
            <a:headEnd/>
            <a:tailEnd/>
          </a:ln>
        </p:spPr>
      </p:pic>
      <p:pic>
        <p:nvPicPr>
          <p:cNvPr id="65541" name="Picture 4" descr="See full size image">
            <a:hlinkClick r:id="rId3"/>
          </p:cNvPr>
          <p:cNvPicPr>
            <a:picLocks noChangeAspect="1" noChangeArrowheads="1"/>
          </p:cNvPicPr>
          <p:nvPr/>
        </p:nvPicPr>
        <p:blipFill>
          <a:blip r:embed="rId4" cstate="print"/>
          <a:srcRect/>
          <a:stretch>
            <a:fillRect/>
          </a:stretch>
        </p:blipFill>
        <p:spPr bwMode="auto">
          <a:xfrm>
            <a:off x="4038600" y="4343400"/>
            <a:ext cx="828675" cy="762000"/>
          </a:xfrm>
          <a:prstGeom prst="rect">
            <a:avLst/>
          </a:prstGeom>
          <a:noFill/>
          <a:ln w="9525">
            <a:noFill/>
            <a:miter lim="800000"/>
            <a:headEnd/>
            <a:tailEnd/>
          </a:ln>
        </p:spPr>
      </p:pic>
      <p:pic>
        <p:nvPicPr>
          <p:cNvPr id="65542" name="Picture 6" descr="http://www.archives.gov.on.ca/english/on-line-exhibits/agriculture/pics/3403_farmer_strw_hat_1020.jpg"/>
          <p:cNvPicPr>
            <a:picLocks noChangeAspect="1" noChangeArrowheads="1"/>
          </p:cNvPicPr>
          <p:nvPr/>
        </p:nvPicPr>
        <p:blipFill>
          <a:blip r:embed="rId5" cstate="print"/>
          <a:srcRect/>
          <a:stretch>
            <a:fillRect/>
          </a:stretch>
        </p:blipFill>
        <p:spPr bwMode="auto">
          <a:xfrm>
            <a:off x="5105400" y="2895600"/>
            <a:ext cx="3390900" cy="3448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smtClean="0"/>
              <a:t>Hidden Representations:</a:t>
            </a:r>
          </a:p>
        </p:txBody>
      </p:sp>
      <p:sp>
        <p:nvSpPr>
          <p:cNvPr id="66563" name="Content Placeholder 2"/>
          <p:cNvSpPr>
            <a:spLocks noGrp="1"/>
          </p:cNvSpPr>
          <p:nvPr>
            <p:ph idx="1"/>
          </p:nvPr>
        </p:nvSpPr>
        <p:spPr>
          <a:xfrm>
            <a:off x="457200" y="1371600"/>
            <a:ext cx="8229600" cy="4754563"/>
          </a:xfrm>
        </p:spPr>
        <p:txBody>
          <a:bodyPr/>
          <a:lstStyle/>
          <a:p>
            <a:pPr eaLnBrk="1" hangingPunct="1"/>
            <a:r>
              <a:rPr lang="en-US" smtClean="0">
                <a:solidFill>
                  <a:srgbClr val="FF0000"/>
                </a:solidFill>
              </a:rPr>
              <a:t>The Tin Woodman </a:t>
            </a:r>
            <a:r>
              <a:rPr lang="en-US" smtClean="0"/>
              <a:t>represented the dehumanized industrial worker. </a:t>
            </a:r>
          </a:p>
        </p:txBody>
      </p:sp>
      <p:pic>
        <p:nvPicPr>
          <p:cNvPr id="66564" name="Picture 2" descr="http://www.beyondtherainbow2oz.com/pic07tin-man.jpg"/>
          <p:cNvPicPr>
            <a:picLocks noChangeAspect="1" noChangeArrowheads="1"/>
          </p:cNvPicPr>
          <p:nvPr/>
        </p:nvPicPr>
        <p:blipFill>
          <a:blip r:embed="rId2" cstate="print"/>
          <a:srcRect/>
          <a:stretch>
            <a:fillRect/>
          </a:stretch>
        </p:blipFill>
        <p:spPr bwMode="auto">
          <a:xfrm>
            <a:off x="685800" y="2590800"/>
            <a:ext cx="3124200" cy="3752850"/>
          </a:xfrm>
          <a:prstGeom prst="rect">
            <a:avLst/>
          </a:prstGeom>
          <a:noFill/>
          <a:ln w="9525">
            <a:noFill/>
            <a:miter lim="800000"/>
            <a:headEnd/>
            <a:tailEnd/>
          </a:ln>
        </p:spPr>
      </p:pic>
      <p:pic>
        <p:nvPicPr>
          <p:cNvPr id="66565" name="Picture 4" descr="See full size image">
            <a:hlinkClick r:id="rId3"/>
          </p:cNvPr>
          <p:cNvPicPr>
            <a:picLocks noChangeAspect="1" noChangeArrowheads="1"/>
          </p:cNvPicPr>
          <p:nvPr/>
        </p:nvPicPr>
        <p:blipFill>
          <a:blip r:embed="rId4" cstate="print"/>
          <a:srcRect/>
          <a:stretch>
            <a:fillRect/>
          </a:stretch>
        </p:blipFill>
        <p:spPr bwMode="auto">
          <a:xfrm>
            <a:off x="4038600" y="4191000"/>
            <a:ext cx="828675" cy="762000"/>
          </a:xfrm>
          <a:prstGeom prst="rect">
            <a:avLst/>
          </a:prstGeom>
          <a:noFill/>
          <a:ln w="9525">
            <a:noFill/>
            <a:miter lim="800000"/>
            <a:headEnd/>
            <a:tailEnd/>
          </a:ln>
        </p:spPr>
      </p:pic>
      <p:pic>
        <p:nvPicPr>
          <p:cNvPr id="66566" name="Picture 4" descr="http://www.el-bohio.com/trujillo/photos/trujilloB.jpg"/>
          <p:cNvPicPr>
            <a:picLocks noChangeAspect="1" noChangeArrowheads="1"/>
          </p:cNvPicPr>
          <p:nvPr/>
        </p:nvPicPr>
        <p:blipFill>
          <a:blip r:embed="rId5" cstate="print"/>
          <a:srcRect/>
          <a:stretch>
            <a:fillRect/>
          </a:stretch>
        </p:blipFill>
        <p:spPr bwMode="auto">
          <a:xfrm>
            <a:off x="4876800" y="2438400"/>
            <a:ext cx="3962400"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smtClean="0"/>
              <a:t>Hidden Representations:</a:t>
            </a:r>
          </a:p>
        </p:txBody>
      </p:sp>
      <p:sp>
        <p:nvSpPr>
          <p:cNvPr id="67587" name="Content Placeholder 2"/>
          <p:cNvSpPr>
            <a:spLocks noGrp="1"/>
          </p:cNvSpPr>
          <p:nvPr>
            <p:ph idx="1"/>
          </p:nvPr>
        </p:nvSpPr>
        <p:spPr>
          <a:xfrm>
            <a:off x="457200" y="1295400"/>
            <a:ext cx="8229600" cy="4830763"/>
          </a:xfrm>
        </p:spPr>
        <p:txBody>
          <a:bodyPr/>
          <a:lstStyle/>
          <a:p>
            <a:pPr eaLnBrk="1" hangingPunct="1"/>
            <a:r>
              <a:rPr lang="en-US" smtClean="0">
                <a:solidFill>
                  <a:srgbClr val="FF0000"/>
                </a:solidFill>
              </a:rPr>
              <a:t>The Cowardly Lion </a:t>
            </a:r>
            <a:r>
              <a:rPr lang="en-US" smtClean="0"/>
              <a:t>was William Jennings Bryan, Populist presidential candidate in 1896.</a:t>
            </a:r>
          </a:p>
        </p:txBody>
      </p:sp>
      <p:pic>
        <p:nvPicPr>
          <p:cNvPr id="67588" name="Picture 2" descr="http://static.tvtropes.org/pmwiki/pub/images/CowardlyLion.jpg"/>
          <p:cNvPicPr>
            <a:picLocks noChangeAspect="1" noChangeArrowheads="1"/>
          </p:cNvPicPr>
          <p:nvPr/>
        </p:nvPicPr>
        <p:blipFill>
          <a:blip r:embed="rId2" cstate="print"/>
          <a:srcRect/>
          <a:stretch>
            <a:fillRect/>
          </a:stretch>
        </p:blipFill>
        <p:spPr bwMode="auto">
          <a:xfrm>
            <a:off x="990600" y="3200400"/>
            <a:ext cx="2857500" cy="2400300"/>
          </a:xfrm>
          <a:prstGeom prst="rect">
            <a:avLst/>
          </a:prstGeom>
          <a:noFill/>
          <a:ln w="9525">
            <a:noFill/>
            <a:miter lim="800000"/>
            <a:headEnd/>
            <a:tailEnd/>
          </a:ln>
        </p:spPr>
      </p:pic>
      <p:pic>
        <p:nvPicPr>
          <p:cNvPr id="67589" name="Picture 5" descr="See full size image">
            <a:hlinkClick r:id="rId3"/>
          </p:cNvPr>
          <p:cNvPicPr>
            <a:picLocks noChangeAspect="1" noChangeArrowheads="1"/>
          </p:cNvPicPr>
          <p:nvPr/>
        </p:nvPicPr>
        <p:blipFill>
          <a:blip r:embed="rId4" cstate="print"/>
          <a:srcRect/>
          <a:stretch>
            <a:fillRect/>
          </a:stretch>
        </p:blipFill>
        <p:spPr bwMode="auto">
          <a:xfrm>
            <a:off x="4038600" y="4191000"/>
            <a:ext cx="828675" cy="762000"/>
          </a:xfrm>
          <a:prstGeom prst="rect">
            <a:avLst/>
          </a:prstGeom>
          <a:noFill/>
          <a:ln w="9525">
            <a:noFill/>
            <a:miter lim="800000"/>
            <a:headEnd/>
            <a:tailEnd/>
          </a:ln>
        </p:spPr>
      </p:pic>
      <p:pic>
        <p:nvPicPr>
          <p:cNvPr id="67590" name="Picture 6" descr="http://bolstablog.files.wordpress.com/2008/08/william-jennings-bryan.jpg"/>
          <p:cNvPicPr>
            <a:picLocks noChangeAspect="1" noChangeArrowheads="1"/>
          </p:cNvPicPr>
          <p:nvPr/>
        </p:nvPicPr>
        <p:blipFill>
          <a:blip r:embed="rId5" cstate="print"/>
          <a:srcRect/>
          <a:stretch>
            <a:fillRect/>
          </a:stretch>
        </p:blipFill>
        <p:spPr bwMode="auto">
          <a:xfrm>
            <a:off x="5029200" y="2667000"/>
            <a:ext cx="2857500" cy="3810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p:txBody>
          <a:bodyPr/>
          <a:lstStyle/>
          <a:p>
            <a:pPr eaLnBrk="1" hangingPunct="1"/>
            <a:r>
              <a:rPr lang="en-US" smtClean="0"/>
              <a:t>Hidden Representations:</a:t>
            </a:r>
          </a:p>
        </p:txBody>
      </p:sp>
      <p:sp>
        <p:nvSpPr>
          <p:cNvPr id="68611" name="Rectangle 3"/>
          <p:cNvSpPr>
            <a:spLocks noGrp="1"/>
          </p:cNvSpPr>
          <p:nvPr>
            <p:ph type="body" idx="1"/>
          </p:nvPr>
        </p:nvSpPr>
        <p:spPr/>
        <p:txBody>
          <a:bodyPr/>
          <a:lstStyle/>
          <a:p>
            <a:pPr eaLnBrk="1" hangingPunct="1"/>
            <a:r>
              <a:rPr lang="en-US" sz="3600" smtClean="0">
                <a:solidFill>
                  <a:schemeClr val="accent2"/>
                </a:solidFill>
              </a:rPr>
              <a:t>The Wizard</a:t>
            </a:r>
            <a:r>
              <a:rPr lang="en-US" sz="3600" smtClean="0"/>
              <a:t> represents William McKinley who tried to be all things to everyone, but turned out to be a fake.</a:t>
            </a:r>
          </a:p>
          <a:p>
            <a:pPr eaLnBrk="1" hangingPunct="1"/>
            <a:endParaRPr lang="en-US" sz="3600" smtClean="0"/>
          </a:p>
          <a:p>
            <a:pPr eaLnBrk="1" hangingPunct="1"/>
            <a:endParaRPr lang="en-US" sz="3600" smtClean="0">
              <a:solidFill>
                <a:schemeClr val="accent2"/>
              </a:solidFill>
            </a:endParaRPr>
          </a:p>
        </p:txBody>
      </p:sp>
      <p:pic>
        <p:nvPicPr>
          <p:cNvPr id="68612" name="Picture 5" descr="wizard-in-wizard-of-oz">
            <a:hlinkClick r:id="rId2"/>
          </p:cNvPr>
          <p:cNvPicPr>
            <a:picLocks noChangeAspect="1" noChangeArrowheads="1"/>
          </p:cNvPicPr>
          <p:nvPr/>
        </p:nvPicPr>
        <p:blipFill>
          <a:blip r:embed="rId3" cstate="print"/>
          <a:srcRect/>
          <a:stretch>
            <a:fillRect/>
          </a:stretch>
        </p:blipFill>
        <p:spPr bwMode="auto">
          <a:xfrm>
            <a:off x="762000" y="3581400"/>
            <a:ext cx="3505200" cy="2514600"/>
          </a:xfrm>
          <a:prstGeom prst="rect">
            <a:avLst/>
          </a:prstGeom>
          <a:noFill/>
          <a:ln w="9525">
            <a:noFill/>
            <a:miter lim="800000"/>
            <a:headEnd/>
            <a:tailEnd/>
          </a:ln>
        </p:spPr>
      </p:pic>
      <p:pic>
        <p:nvPicPr>
          <p:cNvPr id="68613" name="Picture 7" descr="Mckinley">
            <a:hlinkClick r:id="rId4"/>
          </p:cNvPr>
          <p:cNvPicPr>
            <a:picLocks noChangeAspect="1" noChangeArrowheads="1"/>
          </p:cNvPicPr>
          <p:nvPr/>
        </p:nvPicPr>
        <p:blipFill>
          <a:blip r:embed="rId5" cstate="print"/>
          <a:srcRect/>
          <a:stretch>
            <a:fillRect/>
          </a:stretch>
        </p:blipFill>
        <p:spPr bwMode="auto">
          <a:xfrm>
            <a:off x="5410200" y="3581400"/>
            <a:ext cx="2057400" cy="2438400"/>
          </a:xfrm>
          <a:prstGeom prst="rect">
            <a:avLst/>
          </a:prstGeom>
          <a:noFill/>
          <a:ln w="9525">
            <a:noFill/>
            <a:miter lim="800000"/>
            <a:headEnd/>
            <a:tailEnd/>
          </a:ln>
        </p:spPr>
      </p:pic>
      <p:sp>
        <p:nvSpPr>
          <p:cNvPr id="68614" name="Text Box 8"/>
          <p:cNvSpPr txBox="1">
            <a:spLocks noChangeArrowheads="1"/>
          </p:cNvSpPr>
          <p:nvPr/>
        </p:nvSpPr>
        <p:spPr bwMode="auto">
          <a:xfrm>
            <a:off x="4953000" y="6132513"/>
            <a:ext cx="2971800" cy="366712"/>
          </a:xfrm>
          <a:prstGeom prst="rect">
            <a:avLst/>
          </a:prstGeom>
          <a:noFill/>
          <a:ln w="9525">
            <a:noFill/>
            <a:miter lim="800000"/>
            <a:headEnd/>
            <a:tailEnd/>
          </a:ln>
        </p:spPr>
        <p:txBody>
          <a:bodyPr>
            <a:spAutoFit/>
          </a:bodyPr>
          <a:lstStyle/>
          <a:p>
            <a:r>
              <a:rPr lang="en-US"/>
              <a:t>President William McKinley</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mtClean="0"/>
              <a:t>Hidden Representations:</a:t>
            </a:r>
          </a:p>
        </p:txBody>
      </p:sp>
      <p:sp>
        <p:nvSpPr>
          <p:cNvPr id="69635" name="Content Placeholder 2"/>
          <p:cNvSpPr>
            <a:spLocks noGrp="1"/>
          </p:cNvSpPr>
          <p:nvPr>
            <p:ph idx="1"/>
          </p:nvPr>
        </p:nvSpPr>
        <p:spPr>
          <a:xfrm>
            <a:off x="457200" y="1371600"/>
            <a:ext cx="8229600" cy="4754563"/>
          </a:xfrm>
        </p:spPr>
        <p:txBody>
          <a:bodyPr/>
          <a:lstStyle/>
          <a:p>
            <a:pPr eaLnBrk="1" hangingPunct="1"/>
            <a:r>
              <a:rPr lang="en-US" smtClean="0">
                <a:solidFill>
                  <a:srgbClr val="FF0000"/>
                </a:solidFill>
              </a:rPr>
              <a:t>The Yellow Brick Road</a:t>
            </a:r>
            <a:r>
              <a:rPr lang="en-US" smtClean="0"/>
              <a:t>, with all its dangers, represented the gold standard.</a:t>
            </a:r>
          </a:p>
        </p:txBody>
      </p:sp>
      <p:pic>
        <p:nvPicPr>
          <p:cNvPr id="69636" name="Picture 2" descr="http://www.secretsofbeingunstoppable.com/images/yellow_brick_road.jpg"/>
          <p:cNvPicPr>
            <a:picLocks noChangeAspect="1" noChangeArrowheads="1"/>
          </p:cNvPicPr>
          <p:nvPr/>
        </p:nvPicPr>
        <p:blipFill>
          <a:blip r:embed="rId2" cstate="print"/>
          <a:srcRect/>
          <a:stretch>
            <a:fillRect/>
          </a:stretch>
        </p:blipFill>
        <p:spPr bwMode="auto">
          <a:xfrm>
            <a:off x="838200" y="2895600"/>
            <a:ext cx="2857500" cy="2733675"/>
          </a:xfrm>
          <a:prstGeom prst="rect">
            <a:avLst/>
          </a:prstGeom>
          <a:noFill/>
          <a:ln w="9525">
            <a:noFill/>
            <a:miter lim="800000"/>
            <a:headEnd/>
            <a:tailEnd/>
          </a:ln>
        </p:spPr>
      </p:pic>
      <p:pic>
        <p:nvPicPr>
          <p:cNvPr id="69637" name="Picture 4" descr="See full size image">
            <a:hlinkClick r:id="rId3"/>
          </p:cNvPr>
          <p:cNvPicPr>
            <a:picLocks noChangeAspect="1" noChangeArrowheads="1"/>
          </p:cNvPicPr>
          <p:nvPr/>
        </p:nvPicPr>
        <p:blipFill>
          <a:blip r:embed="rId4" cstate="print"/>
          <a:srcRect/>
          <a:stretch>
            <a:fillRect/>
          </a:stretch>
        </p:blipFill>
        <p:spPr bwMode="auto">
          <a:xfrm>
            <a:off x="4038600" y="4191000"/>
            <a:ext cx="828675" cy="762000"/>
          </a:xfrm>
          <a:prstGeom prst="rect">
            <a:avLst/>
          </a:prstGeom>
          <a:noFill/>
          <a:ln w="9525">
            <a:noFill/>
            <a:miter lim="800000"/>
            <a:headEnd/>
            <a:tailEnd/>
          </a:ln>
        </p:spPr>
      </p:pic>
      <p:pic>
        <p:nvPicPr>
          <p:cNvPr id="69638" name="Picture 4" descr="http://www.allthingscrm.com/crm-news/wp-content/uploads/2010/04/gold-standard-for-crm.jpg"/>
          <p:cNvPicPr>
            <a:picLocks noChangeAspect="1" noChangeArrowheads="1"/>
          </p:cNvPicPr>
          <p:nvPr/>
        </p:nvPicPr>
        <p:blipFill>
          <a:blip r:embed="rId5" cstate="print"/>
          <a:srcRect/>
          <a:stretch>
            <a:fillRect/>
          </a:stretch>
        </p:blipFill>
        <p:spPr bwMode="auto">
          <a:xfrm>
            <a:off x="5029200" y="3124200"/>
            <a:ext cx="3768725" cy="2492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smtClean="0"/>
              <a:t>Hidden Representations</a:t>
            </a:r>
          </a:p>
        </p:txBody>
      </p:sp>
      <p:sp>
        <p:nvSpPr>
          <p:cNvPr id="70659" name="Content Placeholder 2"/>
          <p:cNvSpPr>
            <a:spLocks noGrp="1"/>
          </p:cNvSpPr>
          <p:nvPr>
            <p:ph idx="1"/>
          </p:nvPr>
        </p:nvSpPr>
        <p:spPr>
          <a:xfrm>
            <a:off x="457200" y="1600200"/>
            <a:ext cx="5257800" cy="4525963"/>
          </a:xfrm>
        </p:spPr>
        <p:txBody>
          <a:bodyPr/>
          <a:lstStyle/>
          <a:p>
            <a:pPr eaLnBrk="1" hangingPunct="1"/>
            <a:r>
              <a:rPr lang="en-US" smtClean="0">
                <a:solidFill>
                  <a:srgbClr val="FF0000"/>
                </a:solidFill>
              </a:rPr>
              <a:t>Dorothy's silver slippers </a:t>
            </a:r>
            <a:r>
              <a:rPr lang="en-US" smtClean="0"/>
              <a:t>(Judy Garland's were ruby red, but Baum originally made them silver) represented the Populists' solution to the nation's economic woes ("the free and unlimited coinage of silver")</a:t>
            </a:r>
          </a:p>
        </p:txBody>
      </p:sp>
      <p:pic>
        <p:nvPicPr>
          <p:cNvPr id="70660" name="Picture 2" descr="http://imagineannie.files.wordpress.com/2009/12/movies-family-tchachkis-magnets-wizard-of-oz-ruby-red-slippers-6684871322479_nat11.jpg"/>
          <p:cNvPicPr>
            <a:picLocks noChangeAspect="1" noChangeArrowheads="1"/>
          </p:cNvPicPr>
          <p:nvPr/>
        </p:nvPicPr>
        <p:blipFill>
          <a:blip r:embed="rId2" cstate="print"/>
          <a:srcRect/>
          <a:stretch>
            <a:fillRect/>
          </a:stretch>
        </p:blipFill>
        <p:spPr bwMode="auto">
          <a:xfrm>
            <a:off x="5486400" y="1905000"/>
            <a:ext cx="3048000" cy="3952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smtClean="0"/>
              <a:t>Hidden Representations</a:t>
            </a:r>
          </a:p>
        </p:txBody>
      </p:sp>
      <p:sp>
        <p:nvSpPr>
          <p:cNvPr id="71683" name="Content Placeholder 2"/>
          <p:cNvSpPr>
            <a:spLocks noGrp="1"/>
          </p:cNvSpPr>
          <p:nvPr>
            <p:ph idx="1"/>
          </p:nvPr>
        </p:nvSpPr>
        <p:spPr/>
        <p:txBody>
          <a:bodyPr/>
          <a:lstStyle/>
          <a:p>
            <a:pPr eaLnBrk="1" hangingPunct="1"/>
            <a:r>
              <a:rPr lang="en-US" smtClean="0">
                <a:solidFill>
                  <a:srgbClr val="FF0000"/>
                </a:solidFill>
              </a:rPr>
              <a:t>The Wicked Witch of The West </a:t>
            </a:r>
            <a:r>
              <a:rPr lang="en-US" smtClean="0"/>
              <a:t>represents the railroads and the control they had over the populist supporters. </a:t>
            </a:r>
          </a:p>
        </p:txBody>
      </p:sp>
      <p:pic>
        <p:nvPicPr>
          <p:cNvPr id="71684" name="Picture 2" descr="http://unrealitymag.com/wp-content/uploads/2010/04/wicked-witch-of-the-west-2.jpg"/>
          <p:cNvPicPr>
            <a:picLocks noChangeAspect="1" noChangeArrowheads="1"/>
          </p:cNvPicPr>
          <p:nvPr/>
        </p:nvPicPr>
        <p:blipFill>
          <a:blip r:embed="rId2" cstate="print"/>
          <a:srcRect/>
          <a:stretch>
            <a:fillRect/>
          </a:stretch>
        </p:blipFill>
        <p:spPr bwMode="auto">
          <a:xfrm>
            <a:off x="381000" y="3276600"/>
            <a:ext cx="3810000" cy="3190875"/>
          </a:xfrm>
          <a:prstGeom prst="rect">
            <a:avLst/>
          </a:prstGeom>
          <a:noFill/>
          <a:ln w="9525">
            <a:noFill/>
            <a:miter lim="800000"/>
            <a:headEnd/>
            <a:tailEnd/>
          </a:ln>
        </p:spPr>
      </p:pic>
      <p:pic>
        <p:nvPicPr>
          <p:cNvPr id="71685" name="Picture 4" descr="See full size image">
            <a:hlinkClick r:id="rId3"/>
          </p:cNvPr>
          <p:cNvPicPr>
            <a:picLocks noChangeAspect="1" noChangeArrowheads="1"/>
          </p:cNvPicPr>
          <p:nvPr/>
        </p:nvPicPr>
        <p:blipFill>
          <a:blip r:embed="rId4" cstate="print"/>
          <a:srcRect/>
          <a:stretch>
            <a:fillRect/>
          </a:stretch>
        </p:blipFill>
        <p:spPr bwMode="auto">
          <a:xfrm>
            <a:off x="4419600" y="4419600"/>
            <a:ext cx="828675" cy="762000"/>
          </a:xfrm>
          <a:prstGeom prst="rect">
            <a:avLst/>
          </a:prstGeom>
          <a:noFill/>
          <a:ln w="9525">
            <a:noFill/>
            <a:miter lim="800000"/>
            <a:headEnd/>
            <a:tailEnd/>
          </a:ln>
        </p:spPr>
      </p:pic>
      <p:pic>
        <p:nvPicPr>
          <p:cNvPr id="71686" name="Picture 4" descr="http://media.artdiamondblog.com/images2/VanderbiltCartoon.jpg"/>
          <p:cNvPicPr>
            <a:picLocks noChangeAspect="1" noChangeArrowheads="1"/>
          </p:cNvPicPr>
          <p:nvPr/>
        </p:nvPicPr>
        <p:blipFill>
          <a:blip r:embed="rId5" cstate="print"/>
          <a:srcRect/>
          <a:stretch>
            <a:fillRect/>
          </a:stretch>
        </p:blipFill>
        <p:spPr bwMode="auto">
          <a:xfrm>
            <a:off x="5334000" y="2895600"/>
            <a:ext cx="3343275" cy="3771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Grp="1" noChangeArrowheads="1"/>
          </p:cNvSpPr>
          <p:nvPr>
            <p:ph type="title"/>
          </p:nvPr>
        </p:nvSpPr>
        <p:spPr>
          <a:xfrm>
            <a:off x="381000" y="0"/>
            <a:ext cx="8229600" cy="1143000"/>
          </a:xfrm>
        </p:spPr>
        <p:txBody>
          <a:bodyPr>
            <a:normAutofit/>
          </a:bodyPr>
          <a:lstStyle/>
          <a:p>
            <a:pPr eaLnBrk="1" fontAlgn="auto" hangingPunct="1">
              <a:spcAft>
                <a:spcPts val="0"/>
              </a:spcAft>
              <a:defRPr/>
            </a:pPr>
            <a:r>
              <a:rPr lang="en-US" b="1" dirty="0">
                <a:solidFill>
                  <a:srgbClr val="C00000"/>
                </a:solidFill>
                <a:effectLst>
                  <a:outerShdw blurRad="38100" dist="38100" dir="2700000" algn="tl">
                    <a:srgbClr val="000000"/>
                  </a:outerShdw>
                </a:effectLst>
              </a:rPr>
              <a:t>Herbert Spencer</a:t>
            </a:r>
          </a:p>
        </p:txBody>
      </p:sp>
      <p:sp>
        <p:nvSpPr>
          <p:cNvPr id="18435" name="Rectangle 5"/>
          <p:cNvSpPr>
            <a:spLocks noGrp="1" noChangeArrowheads="1"/>
          </p:cNvSpPr>
          <p:nvPr>
            <p:ph sz="quarter" idx="1"/>
          </p:nvPr>
        </p:nvSpPr>
        <p:spPr/>
        <p:txBody>
          <a:bodyPr/>
          <a:lstStyle/>
          <a:p>
            <a:pPr eaLnBrk="1" hangingPunct="1"/>
            <a:endParaRPr lang="en-US" dirty="0" smtClean="0"/>
          </a:p>
        </p:txBody>
      </p:sp>
      <p:pic>
        <p:nvPicPr>
          <p:cNvPr id="18436" name="Picture 7" descr="Image:Herbert Spencer.jpg">
            <a:hlinkClick r:id="rId2"/>
          </p:cNvPr>
          <p:cNvPicPr>
            <a:picLocks noChangeAspect="1" noChangeArrowheads="1"/>
          </p:cNvPicPr>
          <p:nvPr/>
        </p:nvPicPr>
        <p:blipFill>
          <a:blip r:embed="rId3" cstate="print"/>
          <a:srcRect/>
          <a:stretch>
            <a:fillRect/>
          </a:stretch>
        </p:blipFill>
        <p:spPr bwMode="auto">
          <a:xfrm>
            <a:off x="3124200" y="1676400"/>
            <a:ext cx="2374900" cy="3657600"/>
          </a:xfrm>
          <a:prstGeom prst="rect">
            <a:avLst/>
          </a:prstGeom>
          <a:noFill/>
          <a:ln w="9525">
            <a:noFill/>
            <a:miter lim="800000"/>
            <a:headEnd/>
            <a:tailEnd/>
          </a:ln>
        </p:spPr>
      </p:pic>
      <p:sp>
        <p:nvSpPr>
          <p:cNvPr id="39944" name="Text Box 8"/>
          <p:cNvSpPr txBox="1">
            <a:spLocks noChangeArrowheads="1"/>
          </p:cNvSpPr>
          <p:nvPr/>
        </p:nvSpPr>
        <p:spPr bwMode="auto">
          <a:xfrm>
            <a:off x="381000" y="5562600"/>
            <a:ext cx="8458200" cy="1066800"/>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C00000"/>
                </a:solidFill>
                <a:effectLst>
                  <a:outerShdw blurRad="38100" dist="38100" dir="2700000" algn="tl">
                    <a:srgbClr val="000000"/>
                  </a:outerShdw>
                </a:effectLst>
                <a:latin typeface="Arial" charset="0"/>
              </a:rPr>
              <a:t>1971 – English Philosopher who coins phrase “Social Darwinism”</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smtClean="0"/>
              <a:t>Hidden Representations</a:t>
            </a:r>
          </a:p>
        </p:txBody>
      </p:sp>
      <p:sp>
        <p:nvSpPr>
          <p:cNvPr id="72707" name="Content Placeholder 2"/>
          <p:cNvSpPr>
            <a:spLocks noGrp="1"/>
          </p:cNvSpPr>
          <p:nvPr>
            <p:ph idx="1"/>
          </p:nvPr>
        </p:nvSpPr>
        <p:spPr/>
        <p:txBody>
          <a:bodyPr/>
          <a:lstStyle/>
          <a:p>
            <a:pPr eaLnBrk="1" hangingPunct="1"/>
            <a:r>
              <a:rPr lang="en-US" smtClean="0">
                <a:solidFill>
                  <a:srgbClr val="FF0000"/>
                </a:solidFill>
              </a:rPr>
              <a:t>Emerald City</a:t>
            </a:r>
            <a:r>
              <a:rPr lang="en-US" smtClean="0"/>
              <a:t> represents Washington DC, where leaders reside and people look for significant change in their life.</a:t>
            </a:r>
          </a:p>
        </p:txBody>
      </p:sp>
      <p:pic>
        <p:nvPicPr>
          <p:cNvPr id="72708" name="Picture 2" descr="http://www.aapsonline.org/newsoftheday/wp-content/uploads/2010/04/Emerald_City_3.jpg"/>
          <p:cNvPicPr>
            <a:picLocks noChangeAspect="1" noChangeArrowheads="1"/>
          </p:cNvPicPr>
          <p:nvPr/>
        </p:nvPicPr>
        <p:blipFill>
          <a:blip r:embed="rId2" cstate="print"/>
          <a:srcRect/>
          <a:stretch>
            <a:fillRect/>
          </a:stretch>
        </p:blipFill>
        <p:spPr bwMode="auto">
          <a:xfrm>
            <a:off x="457200" y="3124200"/>
            <a:ext cx="3581400" cy="2857500"/>
          </a:xfrm>
          <a:prstGeom prst="rect">
            <a:avLst/>
          </a:prstGeom>
          <a:noFill/>
          <a:ln w="9525">
            <a:noFill/>
            <a:miter lim="800000"/>
            <a:headEnd/>
            <a:tailEnd/>
          </a:ln>
        </p:spPr>
      </p:pic>
      <p:pic>
        <p:nvPicPr>
          <p:cNvPr id="72709" name="Picture 4" descr="See full size image">
            <a:hlinkClick r:id="rId3"/>
          </p:cNvPr>
          <p:cNvPicPr>
            <a:picLocks noChangeAspect="1" noChangeArrowheads="1"/>
          </p:cNvPicPr>
          <p:nvPr/>
        </p:nvPicPr>
        <p:blipFill>
          <a:blip r:embed="rId4" cstate="print"/>
          <a:srcRect/>
          <a:stretch>
            <a:fillRect/>
          </a:stretch>
        </p:blipFill>
        <p:spPr bwMode="auto">
          <a:xfrm>
            <a:off x="4495800" y="4191000"/>
            <a:ext cx="828675" cy="762000"/>
          </a:xfrm>
          <a:prstGeom prst="rect">
            <a:avLst/>
          </a:prstGeom>
          <a:noFill/>
          <a:ln w="9525">
            <a:noFill/>
            <a:miter lim="800000"/>
            <a:headEnd/>
            <a:tailEnd/>
          </a:ln>
        </p:spPr>
      </p:pic>
      <p:pic>
        <p:nvPicPr>
          <p:cNvPr id="72710" name="Picture 4" descr="http://www.destination360.com/north-america/us/washington-dc/images/s/washington-dc-day-trip.jpg"/>
          <p:cNvPicPr>
            <a:picLocks noChangeAspect="1" noChangeArrowheads="1"/>
          </p:cNvPicPr>
          <p:nvPr/>
        </p:nvPicPr>
        <p:blipFill>
          <a:blip r:embed="rId5" cstate="print"/>
          <a:srcRect/>
          <a:stretch>
            <a:fillRect/>
          </a:stretch>
        </p:blipFill>
        <p:spPr bwMode="auto">
          <a:xfrm>
            <a:off x="5334000" y="3048000"/>
            <a:ext cx="3419475" cy="3162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endParaRPr lang="en-US" smtClean="0"/>
          </a:p>
        </p:txBody>
      </p:sp>
      <p:pic>
        <p:nvPicPr>
          <p:cNvPr id="73731" name="Picture 2" descr="http://vigilantcitizen.com/wp-content/uploads/2009/10/22281ozthe-wizard-of-oz-posters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2" descr="http://regentsprep.org/regents/ushisgov/graphics/3b_6.gif"/>
          <p:cNvPicPr>
            <a:picLocks noChangeAspect="1" noChangeArrowheads="1"/>
          </p:cNvPicPr>
          <p:nvPr/>
        </p:nvPicPr>
        <p:blipFill>
          <a:blip r:embed="rId2" cstate="print"/>
          <a:srcRect/>
          <a:stretch>
            <a:fillRect/>
          </a:stretch>
        </p:blipFill>
        <p:spPr bwMode="auto">
          <a:xfrm>
            <a:off x="0" y="228600"/>
            <a:ext cx="8991600" cy="6400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smtClean="0"/>
              <a:t>US.13</a:t>
            </a:r>
          </a:p>
        </p:txBody>
      </p:sp>
      <p:sp>
        <p:nvSpPr>
          <p:cNvPr id="75779" name="Rectangle 3"/>
          <p:cNvSpPr>
            <a:spLocks noGrp="1" noChangeArrowheads="1"/>
          </p:cNvSpPr>
          <p:nvPr>
            <p:ph sz="quarter" idx="1"/>
          </p:nvPr>
        </p:nvSpPr>
        <p:spPr/>
        <p:txBody>
          <a:bodyPr/>
          <a:lstStyle/>
          <a:p>
            <a:pPr eaLnBrk="1" hangingPunct="1"/>
            <a:r>
              <a:rPr lang="en-US" smtClean="0"/>
              <a:t>Describe the rise of trusts and monopolies, their subsequent impact on consumers and workers, and the government’s response, including the Sherman Anti-Trust Act of 1890.</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endParaRPr lang="en-US" smtClean="0"/>
          </a:p>
        </p:txBody>
      </p:sp>
      <p:pic>
        <p:nvPicPr>
          <p:cNvPr id="76803" name="Picture 6" descr="http://socialdarwinisminamerica.weebly.com/uploads/4/3/9/0/4390827/7978394.jpg?653"/>
          <p:cNvPicPr>
            <a:picLocks noChangeAspect="1" noChangeArrowheads="1"/>
          </p:cNvPicPr>
          <p:nvPr/>
        </p:nvPicPr>
        <p:blipFill>
          <a:blip r:embed="rId2" cstate="print"/>
          <a:srcRect/>
          <a:stretch>
            <a:fillRect/>
          </a:stretch>
        </p:blipFill>
        <p:spPr bwMode="auto">
          <a:xfrm>
            <a:off x="0" y="152400"/>
            <a:ext cx="9144000" cy="6524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b="1" smtClean="0"/>
              <a:t>Terms of the Era</a:t>
            </a:r>
            <a:endParaRPr lang="en-US" smtClean="0"/>
          </a:p>
        </p:txBody>
      </p:sp>
      <p:sp>
        <p:nvSpPr>
          <p:cNvPr id="77827" name="Content Placeholder 2"/>
          <p:cNvSpPr>
            <a:spLocks noGrp="1"/>
          </p:cNvSpPr>
          <p:nvPr>
            <p:ph sz="quarter" idx="1"/>
          </p:nvPr>
        </p:nvSpPr>
        <p:spPr/>
        <p:txBody>
          <a:bodyPr/>
          <a:lstStyle/>
          <a:p>
            <a:pPr lvl="1" eaLnBrk="1" hangingPunct="1"/>
            <a:r>
              <a:rPr lang="en-US" sz="2000" b="1" smtClean="0"/>
              <a:t>Social Darwinism: </a:t>
            </a:r>
            <a:r>
              <a:rPr lang="en-US" sz="2000" smtClean="0"/>
              <a:t>applies Darwin’s theory of evolution to society. Only the fit or the strong will survive.</a:t>
            </a:r>
          </a:p>
          <a:p>
            <a:pPr lvl="1" eaLnBrk="1" hangingPunct="1">
              <a:buFont typeface="Wingdings 2" pitchFamily="18" charset="2"/>
              <a:buNone/>
            </a:pPr>
            <a:r>
              <a:rPr lang="en-US" sz="2000" smtClean="0"/>
              <a:t>   Government should do as little as possible to interfere with the process by which people succeed or fail.</a:t>
            </a:r>
          </a:p>
          <a:p>
            <a:pPr lvl="1" eaLnBrk="1" hangingPunct="1"/>
            <a:r>
              <a:rPr lang="en-US" sz="2000" b="1" smtClean="0"/>
              <a:t>Laissez faire: </a:t>
            </a:r>
            <a:r>
              <a:rPr lang="en-US" sz="2000" smtClean="0"/>
              <a:t>hands off most agreed Government will not tax or regulate relations with workers</a:t>
            </a:r>
            <a:r>
              <a:rPr lang="en-US" sz="2000" b="1" smtClean="0"/>
              <a:t>  </a:t>
            </a:r>
            <a:endParaRPr lang="en-US" sz="2000" smtClean="0"/>
          </a:p>
          <a:p>
            <a:pPr lvl="1" eaLnBrk="1" hangingPunct="1"/>
            <a:r>
              <a:rPr lang="en-US" sz="2000" b="1" smtClean="0"/>
              <a:t>Monopoly:</a:t>
            </a:r>
            <a:r>
              <a:rPr lang="en-US" sz="2000" smtClean="0"/>
              <a:t> a business that would buy out all its competition and can charge any price it likes for a product.</a:t>
            </a:r>
          </a:p>
          <a:p>
            <a:pPr lvl="1" eaLnBrk="1" hangingPunct="1"/>
            <a:r>
              <a:rPr lang="en-US" sz="2000" b="1" smtClean="0"/>
              <a:t>Cartels: </a:t>
            </a:r>
            <a:r>
              <a:rPr lang="en-US" sz="2000" smtClean="0"/>
              <a:t>loose associations of businesses making the same product usually formed in secret can limit supply &amp; make price high</a:t>
            </a:r>
          </a:p>
          <a:p>
            <a:pPr lvl="2" eaLnBrk="1" hangingPunct="1"/>
            <a:r>
              <a:rPr lang="en-US" b="1" smtClean="0"/>
              <a:t>Both designed to eliminate competition</a:t>
            </a:r>
            <a:endParaRPr lang="en-US" smtClean="0"/>
          </a:p>
          <a:p>
            <a:pPr lvl="2" eaLnBrk="1" hangingPunct="1"/>
            <a:r>
              <a:rPr lang="en-US" b="1" smtClean="0"/>
              <a:t>Government finally began to regulate @ end of 1800’s</a:t>
            </a:r>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b="1" smtClean="0"/>
              <a:t>The Formation of the Trust </a:t>
            </a:r>
            <a:endParaRPr lang="en-US" smtClean="0"/>
          </a:p>
        </p:txBody>
      </p:sp>
      <p:sp>
        <p:nvSpPr>
          <p:cNvPr id="78851" name="Content Placeholder 2"/>
          <p:cNvSpPr>
            <a:spLocks noGrp="1"/>
          </p:cNvSpPr>
          <p:nvPr>
            <p:ph sz="quarter" idx="1"/>
          </p:nvPr>
        </p:nvSpPr>
        <p:spPr/>
        <p:txBody>
          <a:bodyPr/>
          <a:lstStyle/>
          <a:p>
            <a:pPr eaLnBrk="1" hangingPunct="1"/>
            <a:r>
              <a:rPr lang="en-US" sz="2800" b="1" dirty="0" smtClean="0"/>
              <a:t>Trust:</a:t>
            </a:r>
            <a:r>
              <a:rPr lang="en-US" sz="2800" dirty="0" smtClean="0"/>
              <a:t> is a kind of monopoly group of separate companies that are placed under control of a single managing board.</a:t>
            </a:r>
          </a:p>
          <a:p>
            <a:pPr lvl="1" eaLnBrk="1" hangingPunct="1"/>
            <a:r>
              <a:rPr lang="en-US" b="1" dirty="0" smtClean="0"/>
              <a:t>Example: Standard Oil</a:t>
            </a:r>
            <a:r>
              <a:rPr lang="en-US" dirty="0" smtClean="0"/>
              <a:t> owned by John D. Rockefeller</a:t>
            </a:r>
          </a:p>
          <a:p>
            <a:pPr eaLnBrk="1" hangingPunct="1"/>
            <a:r>
              <a:rPr lang="en-US" sz="2800" dirty="0" smtClean="0"/>
              <a:t>Rockefeller had enough money to buy out competition----state law prohibited one company from owning stock in another company. So they turned them into a trust---Rockefeller controlled the board----40 companies made up the trust.  They never officially merged. BY 1877 JDR controlled 95% of oil refineries. </a:t>
            </a:r>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algn="ctr" eaLnBrk="1" fontAlgn="auto" hangingPunct="1">
              <a:spcAft>
                <a:spcPts val="0"/>
              </a:spcAft>
              <a:defRPr/>
            </a:pPr>
            <a:r>
              <a:rPr lang="en-US" dirty="0" smtClean="0">
                <a:solidFill>
                  <a:schemeClr val="accent1">
                    <a:tint val="88000"/>
                    <a:satMod val="150000"/>
                  </a:schemeClr>
                </a:solidFill>
              </a:rPr>
              <a:t>Monopoly / Cartel</a:t>
            </a:r>
            <a:endParaRPr lang="en-US" dirty="0">
              <a:solidFill>
                <a:schemeClr val="accent1">
                  <a:tint val="88000"/>
                  <a:satMod val="150000"/>
                </a:schemeClr>
              </a:solidFill>
            </a:endParaRPr>
          </a:p>
        </p:txBody>
      </p:sp>
      <p:sp>
        <p:nvSpPr>
          <p:cNvPr id="79875" name="Content Placeholder 2"/>
          <p:cNvSpPr>
            <a:spLocks noGrp="1"/>
          </p:cNvSpPr>
          <p:nvPr>
            <p:ph idx="1"/>
          </p:nvPr>
        </p:nvSpPr>
        <p:spPr>
          <a:xfrm>
            <a:off x="0" y="1143000"/>
            <a:ext cx="9144000" cy="3575050"/>
          </a:xfrm>
        </p:spPr>
        <p:txBody>
          <a:bodyPr/>
          <a:lstStyle/>
          <a:p>
            <a:pPr eaLnBrk="1" hangingPunct="1"/>
            <a:r>
              <a:rPr lang="en-US" sz="3500" b="1" dirty="0" smtClean="0"/>
              <a:t>Monopoly – Complete control of a product or service. A monopoly is achieved when one corporation buys out its competitors or drives them out of business.</a:t>
            </a:r>
          </a:p>
          <a:p>
            <a:pPr eaLnBrk="1" hangingPunct="1"/>
            <a:r>
              <a:rPr lang="en-US" sz="3500" b="1" dirty="0" smtClean="0"/>
              <a:t>Cartel – An agreement among corporations to limit the production of a product in order to keep prices high.</a:t>
            </a:r>
          </a:p>
          <a:p>
            <a:pPr eaLnBrk="1" hangingPunct="1">
              <a:buFont typeface="Wingdings 2" pitchFamily="18" charset="2"/>
              <a:buNone/>
            </a:pPr>
            <a:endParaRPr lang="en-US" sz="1600" dirty="0" smtClean="0"/>
          </a:p>
        </p:txBody>
      </p:sp>
      <p:pic>
        <p:nvPicPr>
          <p:cNvPr id="79876" name="Picture 5" descr="http://tbn0.google.com/images?q=tbn:YX5o0oAAfMH0bM:http://www.getminted.com/img/monopoly-here-and-now.jpg">
            <a:hlinkClick r:id="rId2"/>
          </p:cNvPr>
          <p:cNvPicPr>
            <a:picLocks noChangeAspect="1" noChangeArrowheads="1"/>
          </p:cNvPicPr>
          <p:nvPr/>
        </p:nvPicPr>
        <p:blipFill>
          <a:blip r:embed="rId3" cstate="print"/>
          <a:srcRect/>
          <a:stretch>
            <a:fillRect/>
          </a:stretch>
        </p:blipFill>
        <p:spPr bwMode="auto">
          <a:xfrm>
            <a:off x="381000" y="5105400"/>
            <a:ext cx="1757363" cy="1266825"/>
          </a:xfrm>
          <a:prstGeom prst="rect">
            <a:avLst/>
          </a:prstGeom>
          <a:noFill/>
          <a:ln w="9525">
            <a:noFill/>
            <a:miter lim="800000"/>
            <a:headEnd/>
            <a:tailEnd/>
          </a:ln>
        </p:spPr>
      </p:pic>
      <p:pic>
        <p:nvPicPr>
          <p:cNvPr id="79877" name="Picture 7" descr="http://tbn0.google.com/images?q=tbn:J5r8TnPIUQv4FM:http://www.tulumba.com/mmTULUMBA/Images/MU943946AY048_250.jpg">
            <a:hlinkClick r:id="rId4"/>
          </p:cNvPr>
          <p:cNvPicPr>
            <a:picLocks noChangeAspect="1" noChangeArrowheads="1"/>
          </p:cNvPicPr>
          <p:nvPr/>
        </p:nvPicPr>
        <p:blipFill>
          <a:blip r:embed="rId5" cstate="print"/>
          <a:srcRect/>
          <a:stretch>
            <a:fillRect/>
          </a:stretch>
        </p:blipFill>
        <p:spPr bwMode="auto">
          <a:xfrm>
            <a:off x="7391400" y="5181600"/>
            <a:ext cx="1362075" cy="13620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4983163"/>
            <a:ext cx="8183562" cy="1052512"/>
          </a:xfrm>
        </p:spPr>
        <p:txBody>
          <a:bodyPr/>
          <a:lstStyle/>
          <a:p>
            <a:pPr algn="ctr" eaLnBrk="1" fontAlgn="auto" hangingPunct="1">
              <a:spcAft>
                <a:spcPts val="0"/>
              </a:spcAft>
              <a:defRPr/>
            </a:pPr>
            <a:r>
              <a:rPr lang="en-US" dirty="0" smtClean="0">
                <a:solidFill>
                  <a:schemeClr val="accent1">
                    <a:tint val="88000"/>
                    <a:satMod val="150000"/>
                  </a:schemeClr>
                </a:solidFill>
              </a:rPr>
              <a:t>Corporation</a:t>
            </a:r>
            <a:endParaRPr lang="en-US" dirty="0">
              <a:solidFill>
                <a:schemeClr val="accent1">
                  <a:tint val="88000"/>
                  <a:satMod val="150000"/>
                </a:schemeClr>
              </a:solidFill>
            </a:endParaRPr>
          </a:p>
        </p:txBody>
      </p:sp>
      <p:sp>
        <p:nvSpPr>
          <p:cNvPr id="80899" name="Content Placeholder 2"/>
          <p:cNvSpPr>
            <a:spLocks noGrp="1"/>
          </p:cNvSpPr>
          <p:nvPr>
            <p:ph idx="1"/>
          </p:nvPr>
        </p:nvSpPr>
        <p:spPr>
          <a:xfrm>
            <a:off x="0" y="990600"/>
            <a:ext cx="9144000" cy="3727450"/>
          </a:xfrm>
        </p:spPr>
        <p:txBody>
          <a:bodyPr/>
          <a:lstStyle/>
          <a:p>
            <a:pPr eaLnBrk="1" hangingPunct="1"/>
            <a:r>
              <a:rPr lang="en-US" sz="3500" b="1" dirty="0" smtClean="0"/>
              <a:t>A form of group ownership in which a company is owned by a number of people who buy a percentage of the company, known as a stock. </a:t>
            </a:r>
          </a:p>
        </p:txBody>
      </p:sp>
      <p:pic>
        <p:nvPicPr>
          <p:cNvPr id="80900" name="Picture 5" descr="http://tbn2.google.com/images?q=tbn:NGLaU4sB-NCc4M:http://www.cinemapolitica.org/files/cinemapolitica/imagecache/poster/files/cinemapolitica/films/The%2520Corporation_0.jpg">
            <a:hlinkClick r:id="rId2"/>
          </p:cNvPr>
          <p:cNvPicPr>
            <a:picLocks noChangeAspect="1" noChangeArrowheads="1"/>
          </p:cNvPicPr>
          <p:nvPr/>
        </p:nvPicPr>
        <p:blipFill>
          <a:blip r:embed="rId3" cstate="print"/>
          <a:srcRect/>
          <a:stretch>
            <a:fillRect/>
          </a:stretch>
        </p:blipFill>
        <p:spPr bwMode="auto">
          <a:xfrm>
            <a:off x="6400800" y="4800600"/>
            <a:ext cx="1524000" cy="1973263"/>
          </a:xfrm>
          <a:prstGeom prst="rect">
            <a:avLst/>
          </a:prstGeom>
          <a:noFill/>
          <a:ln w="9525">
            <a:noFill/>
            <a:miter lim="800000"/>
            <a:headEnd/>
            <a:tailEnd/>
          </a:ln>
        </p:spPr>
      </p:pic>
      <p:pic>
        <p:nvPicPr>
          <p:cNvPr id="80901" name="Picture 7" descr="http://tbn0.google.com/images?q=tbn:-0-0vng1iqy8aM:http://www.bdcjaxnfl.org/images/collage.jpg">
            <a:hlinkClick r:id="rId4"/>
          </p:cNvPr>
          <p:cNvPicPr>
            <a:picLocks noChangeAspect="1" noChangeArrowheads="1"/>
          </p:cNvPicPr>
          <p:nvPr/>
        </p:nvPicPr>
        <p:blipFill>
          <a:blip r:embed="rId5" cstate="print"/>
          <a:srcRect/>
          <a:stretch>
            <a:fillRect/>
          </a:stretch>
        </p:blipFill>
        <p:spPr bwMode="auto">
          <a:xfrm>
            <a:off x="339725" y="4876800"/>
            <a:ext cx="2574925" cy="1981200"/>
          </a:xfrm>
          <a:prstGeom prst="rect">
            <a:avLst/>
          </a:prstGeom>
          <a:noFill/>
          <a:ln w="9525">
            <a:noFill/>
            <a:miter lim="800000"/>
            <a:headEnd/>
            <a:tailEnd/>
          </a:ln>
        </p:spPr>
      </p:pic>
      <p:pic>
        <p:nvPicPr>
          <p:cNvPr id="80902" name="Picture 9" descr="http://tbn3.google.com/images?q=tbn:eI3TshhXD5e9_M:http://www.tshirtbordello.com/images/dunder-mifflin-lg.gif">
            <a:hlinkClick r:id="rId6"/>
          </p:cNvPr>
          <p:cNvPicPr>
            <a:picLocks noChangeAspect="1" noChangeArrowheads="1"/>
          </p:cNvPicPr>
          <p:nvPr/>
        </p:nvPicPr>
        <p:blipFill>
          <a:blip r:embed="rId7" cstate="print"/>
          <a:srcRect/>
          <a:stretch>
            <a:fillRect/>
          </a:stretch>
        </p:blipFill>
        <p:spPr bwMode="auto">
          <a:xfrm>
            <a:off x="4114800" y="5972175"/>
            <a:ext cx="1181100" cy="885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0" y="762000"/>
            <a:ext cx="9144000" cy="5383012"/>
          </a:xfrm>
          <a:prstGeom prst="rect">
            <a:avLst/>
          </a:prstGeom>
          <a:noFill/>
          <a:ln w="9525">
            <a:noFill/>
            <a:miter lim="800000"/>
            <a:headEnd/>
            <a:tailEnd/>
          </a:ln>
          <a:effectLst/>
        </p:spPr>
        <p:txBody>
          <a:bodyPr>
            <a:spAutoFit/>
          </a:bodyPr>
          <a:lstStyle/>
          <a:p>
            <a:pPr algn="ctr">
              <a:lnSpc>
                <a:spcPct val="80000"/>
              </a:lnSpc>
              <a:spcBef>
                <a:spcPct val="30000"/>
              </a:spcBef>
              <a:buFontTx/>
              <a:buChar char="•"/>
            </a:pPr>
            <a:endParaRPr lang="en-US" sz="2400" b="1" u="sng" dirty="0" smtClean="0">
              <a:solidFill>
                <a:srgbClr val="990000"/>
              </a:solidFill>
              <a:effectLst>
                <a:outerShdw blurRad="38100" dist="38100" dir="2700000" algn="tl">
                  <a:srgbClr val="000000"/>
                </a:outerShdw>
              </a:effectLst>
            </a:endParaRPr>
          </a:p>
          <a:p>
            <a:pPr algn="ctr">
              <a:lnSpc>
                <a:spcPct val="80000"/>
              </a:lnSpc>
              <a:spcBef>
                <a:spcPct val="30000"/>
              </a:spcBef>
              <a:buFontTx/>
              <a:buChar char="•"/>
            </a:pPr>
            <a:r>
              <a:rPr lang="en-US" sz="2400" b="1" u="sng" dirty="0" smtClean="0">
                <a:solidFill>
                  <a:srgbClr val="990000"/>
                </a:solidFill>
                <a:effectLst>
                  <a:outerShdw blurRad="38100" dist="38100" dir="2700000" algn="tl">
                    <a:srgbClr val="000000"/>
                  </a:outerShdw>
                </a:effectLst>
              </a:rPr>
              <a:t>Corporation</a:t>
            </a:r>
            <a:r>
              <a:rPr lang="en-US" sz="2400" b="1" u="sng" dirty="0">
                <a:solidFill>
                  <a:srgbClr val="990000"/>
                </a:solidFill>
                <a:effectLst>
                  <a:outerShdw blurRad="38100" dist="38100" dir="2700000" algn="tl">
                    <a:srgbClr val="000000"/>
                  </a:outerShdw>
                </a:effectLst>
              </a:rPr>
              <a:t>:</a:t>
            </a:r>
            <a:r>
              <a:rPr lang="en-US" sz="2400" dirty="0"/>
              <a:t>  </a:t>
            </a:r>
            <a:r>
              <a:rPr lang="en-US" sz="2400" b="1" dirty="0"/>
              <a:t>form of business consisting of a group of people authorized by law to act as a single person and with the ability to sell shares of stock to raise “capital” </a:t>
            </a:r>
          </a:p>
          <a:p>
            <a:pPr algn="ctr">
              <a:lnSpc>
                <a:spcPct val="80000"/>
              </a:lnSpc>
              <a:spcBef>
                <a:spcPct val="30000"/>
              </a:spcBef>
              <a:buFontTx/>
              <a:buChar char="•"/>
            </a:pPr>
            <a:r>
              <a:rPr lang="en-US" sz="2400" b="1" u="sng" dirty="0">
                <a:solidFill>
                  <a:srgbClr val="0000FF"/>
                </a:solidFill>
                <a:effectLst>
                  <a:outerShdw blurRad="38100" dist="38100" dir="2700000" algn="tl">
                    <a:srgbClr val="000000"/>
                  </a:outerShdw>
                </a:effectLst>
              </a:rPr>
              <a:t>Shareholders or stockholders</a:t>
            </a:r>
            <a:r>
              <a:rPr lang="en-US" sz="2400" dirty="0">
                <a:solidFill>
                  <a:srgbClr val="0000FF"/>
                </a:solidFill>
                <a:effectLst>
                  <a:outerShdw blurRad="38100" dist="38100" dir="2700000" algn="tl">
                    <a:srgbClr val="000000"/>
                  </a:outerShdw>
                </a:effectLst>
              </a:rPr>
              <a:t>:</a:t>
            </a:r>
            <a:r>
              <a:rPr lang="en-US" sz="2400" dirty="0"/>
              <a:t>  </a:t>
            </a:r>
            <a:r>
              <a:rPr lang="en-US" sz="2400" b="1" dirty="0"/>
              <a:t>investors who invest their money into a corporation who each receive a share of ownership in proportion to the amount they invested</a:t>
            </a:r>
          </a:p>
          <a:p>
            <a:pPr lvl="1" algn="ctr">
              <a:lnSpc>
                <a:spcPct val="80000"/>
              </a:lnSpc>
              <a:spcBef>
                <a:spcPct val="30000"/>
              </a:spcBef>
              <a:buFontTx/>
              <a:buChar char="•"/>
            </a:pPr>
            <a:r>
              <a:rPr lang="en-US" sz="2400" b="1" dirty="0"/>
              <a:t>if the corporation makes a profit---than investor </a:t>
            </a:r>
            <a:br>
              <a:rPr lang="en-US" sz="2400" b="1" dirty="0"/>
            </a:br>
            <a:r>
              <a:rPr lang="en-US" sz="2400" b="1" dirty="0"/>
              <a:t>gets a </a:t>
            </a:r>
            <a:r>
              <a:rPr lang="en-US" sz="2400" b="1" dirty="0">
                <a:solidFill>
                  <a:srgbClr val="0000FF"/>
                </a:solidFill>
                <a:effectLst>
                  <a:outerShdw blurRad="38100" dist="38100" dir="2700000" algn="tl">
                    <a:srgbClr val="000000"/>
                  </a:outerShdw>
                </a:effectLst>
              </a:rPr>
              <a:t>“</a:t>
            </a:r>
            <a:r>
              <a:rPr lang="en-US" sz="2400" b="1" u="sng" dirty="0">
                <a:solidFill>
                  <a:srgbClr val="0000FF"/>
                </a:solidFill>
                <a:effectLst>
                  <a:outerShdw blurRad="38100" dist="38100" dir="2700000" algn="tl">
                    <a:srgbClr val="000000"/>
                  </a:outerShdw>
                </a:effectLst>
              </a:rPr>
              <a:t>dividend</a:t>
            </a:r>
            <a:r>
              <a:rPr lang="en-US" sz="2400" b="1" dirty="0">
                <a:solidFill>
                  <a:srgbClr val="0000FF"/>
                </a:solidFill>
                <a:effectLst>
                  <a:outerShdw blurRad="38100" dist="38100" dir="2700000" algn="tl">
                    <a:srgbClr val="000000"/>
                  </a:outerShdw>
                </a:effectLst>
              </a:rPr>
              <a:t>”</a:t>
            </a:r>
            <a:r>
              <a:rPr lang="en-US" sz="2400" b="1" dirty="0"/>
              <a:t> or a share of the profit.</a:t>
            </a:r>
          </a:p>
          <a:p>
            <a:pPr algn="ctr">
              <a:lnSpc>
                <a:spcPct val="80000"/>
              </a:lnSpc>
              <a:spcBef>
                <a:spcPct val="30000"/>
              </a:spcBef>
              <a:buFontTx/>
              <a:buChar char="•"/>
            </a:pPr>
            <a:r>
              <a:rPr lang="en-US" sz="2400" b="1" u="sng" dirty="0">
                <a:solidFill>
                  <a:srgbClr val="990000"/>
                </a:solidFill>
                <a:effectLst>
                  <a:outerShdw blurRad="38100" dist="38100" dir="2700000" algn="tl">
                    <a:srgbClr val="000000"/>
                  </a:outerShdw>
                </a:effectLst>
              </a:rPr>
              <a:t>Limited liability:</a:t>
            </a:r>
            <a:r>
              <a:rPr lang="en-US" sz="2400" dirty="0"/>
              <a:t>  </a:t>
            </a:r>
            <a:r>
              <a:rPr lang="en-US" sz="2400" b="1" dirty="0">
                <a:solidFill>
                  <a:srgbClr val="000000"/>
                </a:solidFill>
              </a:rPr>
              <a:t>Important aspect of a corporation is limited liability. Shareholders have the right to participate in the profits, through dividends and/or the appreciation of stock, but are not held liable for the company's debts.</a:t>
            </a:r>
            <a:r>
              <a:rPr lang="en-US" sz="2400" b="1" dirty="0">
                <a:latin typeface="Tahoma" pitchFamily="34" charset="0"/>
              </a:rPr>
              <a:t> </a:t>
            </a:r>
          </a:p>
          <a:p>
            <a:pPr algn="ctr">
              <a:lnSpc>
                <a:spcPct val="80000"/>
              </a:lnSpc>
              <a:spcBef>
                <a:spcPct val="30000"/>
              </a:spcBef>
              <a:buFontTx/>
              <a:buChar char="•"/>
            </a:pPr>
            <a:r>
              <a:rPr lang="en-US" sz="2400" b="1" i="1" dirty="0">
                <a:effectLst>
                  <a:outerShdw blurRad="38100" dist="38100" dir="2700000" algn="tl">
                    <a:srgbClr val="FFFFFF"/>
                  </a:outerShdw>
                </a:effectLst>
              </a:rPr>
              <a:t>“Risk is spread over the </a:t>
            </a:r>
            <a:r>
              <a:rPr lang="en-US" sz="2400" b="1" i="1" u="sng" dirty="0">
                <a:solidFill>
                  <a:srgbClr val="0000FF"/>
                </a:solidFill>
                <a:effectLst>
                  <a:outerShdw blurRad="38100" dist="38100" dir="2700000" algn="tl">
                    <a:srgbClr val="000000"/>
                  </a:outerShdw>
                </a:effectLst>
              </a:rPr>
              <a:t>shareholders</a:t>
            </a:r>
            <a:r>
              <a:rPr lang="en-US" sz="2400" b="1" i="1" u="sng" dirty="0">
                <a:effectLst>
                  <a:outerShdw blurRad="38100" dist="38100" dir="2700000" algn="tl">
                    <a:srgbClr val="FFFFFF"/>
                  </a:outerShdw>
                </a:effectLst>
              </a:rPr>
              <a:t> </a:t>
            </a:r>
            <a:r>
              <a:rPr lang="en-US" sz="2400" b="1" i="1" dirty="0">
                <a:effectLst>
                  <a:outerShdw blurRad="38100" dist="38100" dir="2700000" algn="tl">
                    <a:srgbClr val="FFFFFF"/>
                  </a:outerShdw>
                </a:effectLst>
              </a:rPr>
              <a:t>so if the company goes bankrupt, the lose is not so devastating”</a:t>
            </a:r>
          </a:p>
          <a:p>
            <a:pPr algn="ctr">
              <a:lnSpc>
                <a:spcPct val="80000"/>
              </a:lnSpc>
              <a:spcBef>
                <a:spcPct val="30000"/>
              </a:spcBef>
              <a:buFontTx/>
              <a:buChar char="•"/>
            </a:pPr>
            <a:endParaRPr lang="en-US" dirty="0">
              <a:effectLst>
                <a:outerShdw blurRad="38100" dist="38100" dir="2700000" algn="tl">
                  <a:srgbClr val="FFFFFF"/>
                </a:outerShdw>
              </a:effectLst>
            </a:endParaRPr>
          </a:p>
        </p:txBody>
      </p:sp>
      <p:sp>
        <p:nvSpPr>
          <p:cNvPr id="160773" name="WordArt 5"/>
          <p:cNvSpPr>
            <a:spLocks noChangeArrowheads="1" noChangeShapeType="1" noTextEdit="1"/>
          </p:cNvSpPr>
          <p:nvPr/>
        </p:nvSpPr>
        <p:spPr bwMode="auto">
          <a:xfrm>
            <a:off x="304800" y="76200"/>
            <a:ext cx="8534400" cy="609600"/>
          </a:xfrm>
          <a:prstGeom prst="rect">
            <a:avLst/>
          </a:prstGeom>
        </p:spPr>
        <p:txBody>
          <a:bodyPr wrap="none" fromWordArt="1">
            <a:prstTxWarp prst="textChevron">
              <a:avLst>
                <a:gd name="adj" fmla="val 25000"/>
              </a:avLst>
            </a:prstTxWarp>
          </a:bodyPr>
          <a:lstStyle/>
          <a:p>
            <a:pPr algn="ctr"/>
            <a:r>
              <a:rPr lang="en-US" sz="3600" b="1" kern="10">
                <a:ln w="2540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BUSINESS ORGANIZATIONS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0770">
                                            <p:txEl>
                                              <p:pRg st="1" end="1"/>
                                            </p:txEl>
                                          </p:spTgt>
                                        </p:tgtEl>
                                        <p:attrNameLst>
                                          <p:attrName>style.visibility</p:attrName>
                                        </p:attrNameLst>
                                      </p:cBhvr>
                                      <p:to>
                                        <p:strVal val="visible"/>
                                      </p:to>
                                    </p:set>
                                    <p:anim calcmode="lin" valueType="num">
                                      <p:cBhvr additive="base">
                                        <p:cTn id="7" dur="500" fill="hold"/>
                                        <p:tgtEl>
                                          <p:spTgt spid="16077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077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0770">
                                            <p:txEl>
                                              <p:pRg st="2" end="2"/>
                                            </p:txEl>
                                          </p:spTgt>
                                        </p:tgtEl>
                                        <p:attrNameLst>
                                          <p:attrName>style.visibility</p:attrName>
                                        </p:attrNameLst>
                                      </p:cBhvr>
                                      <p:to>
                                        <p:strVal val="visible"/>
                                      </p:to>
                                    </p:set>
                                    <p:anim calcmode="lin" valueType="num">
                                      <p:cBhvr additive="base">
                                        <p:cTn id="13" dur="500" fill="hold"/>
                                        <p:tgtEl>
                                          <p:spTgt spid="16077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077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60770">
                                            <p:txEl>
                                              <p:pRg st="3" end="3"/>
                                            </p:txEl>
                                          </p:spTgt>
                                        </p:tgtEl>
                                        <p:attrNameLst>
                                          <p:attrName>style.visibility</p:attrName>
                                        </p:attrNameLst>
                                      </p:cBhvr>
                                      <p:to>
                                        <p:strVal val="visible"/>
                                      </p:to>
                                    </p:set>
                                    <p:anim calcmode="lin" valueType="num">
                                      <p:cBhvr additive="base">
                                        <p:cTn id="19" dur="500" fill="hold"/>
                                        <p:tgtEl>
                                          <p:spTgt spid="16077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077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60770">
                                            <p:txEl>
                                              <p:pRg st="4" end="4"/>
                                            </p:txEl>
                                          </p:spTgt>
                                        </p:tgtEl>
                                        <p:attrNameLst>
                                          <p:attrName>style.visibility</p:attrName>
                                        </p:attrNameLst>
                                      </p:cBhvr>
                                      <p:to>
                                        <p:strVal val="visible"/>
                                      </p:to>
                                    </p:set>
                                    <p:anim calcmode="lin" valueType="num">
                                      <p:cBhvr additive="base">
                                        <p:cTn id="25" dur="500" fill="hold"/>
                                        <p:tgtEl>
                                          <p:spTgt spid="16077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077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60770">
                                            <p:txEl>
                                              <p:pRg st="5" end="5"/>
                                            </p:txEl>
                                          </p:spTgt>
                                        </p:tgtEl>
                                        <p:attrNameLst>
                                          <p:attrName>style.visibility</p:attrName>
                                        </p:attrNameLst>
                                      </p:cBhvr>
                                      <p:to>
                                        <p:strVal val="visible"/>
                                      </p:to>
                                    </p:set>
                                    <p:anim calcmode="lin" valueType="num">
                                      <p:cBhvr additive="base">
                                        <p:cTn id="31" dur="500" fill="hold"/>
                                        <p:tgtEl>
                                          <p:spTgt spid="16077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0770">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pPr eaLnBrk="1" hangingPunct="1"/>
            <a:r>
              <a:rPr lang="en-US" i="1" u="sng" dirty="0" smtClean="0">
                <a:solidFill>
                  <a:srgbClr val="C00000"/>
                </a:solidFill>
              </a:rPr>
              <a:t>What is Social Darwinism?</a:t>
            </a:r>
          </a:p>
        </p:txBody>
      </p:sp>
      <p:sp>
        <p:nvSpPr>
          <p:cNvPr id="5123" name="Rectangle 3"/>
          <p:cNvSpPr>
            <a:spLocks noGrp="1" noChangeArrowheads="1"/>
          </p:cNvSpPr>
          <p:nvPr>
            <p:ph sz="quarter" idx="1"/>
          </p:nvPr>
        </p:nvSpPr>
        <p:spPr>
          <a:xfrm>
            <a:off x="457200" y="1295400"/>
            <a:ext cx="8229600" cy="4830763"/>
          </a:xfrm>
        </p:spPr>
        <p:txBody>
          <a:bodyPr>
            <a:normAutofit fontScale="92500" lnSpcReduction="10000"/>
          </a:bodyPr>
          <a:lstStyle/>
          <a:p>
            <a:pPr marL="274320" indent="-274320" eaLnBrk="1" fontAlgn="auto" hangingPunct="1">
              <a:lnSpc>
                <a:spcPct val="90000"/>
              </a:lnSpc>
              <a:spcBef>
                <a:spcPts val="580"/>
              </a:spcBef>
              <a:spcAft>
                <a:spcPts val="0"/>
              </a:spcAft>
              <a:buFontTx/>
              <a:buNone/>
              <a:defRPr/>
            </a:pPr>
            <a:r>
              <a:rPr lang="en-US" sz="3600" b="1" u="sng" dirty="0"/>
              <a:t>Social Darwinism is</a:t>
            </a:r>
            <a:r>
              <a:rPr lang="en-US" sz="3600" b="1" dirty="0"/>
              <a:t>:</a:t>
            </a:r>
          </a:p>
          <a:p>
            <a:pPr marL="274320" indent="-274320" eaLnBrk="1" fontAlgn="auto" hangingPunct="1">
              <a:lnSpc>
                <a:spcPct val="90000"/>
              </a:lnSpc>
              <a:spcBef>
                <a:spcPts val="580"/>
              </a:spcBef>
              <a:spcAft>
                <a:spcPts val="0"/>
              </a:spcAft>
              <a:buFontTx/>
              <a:buNone/>
              <a:defRPr/>
            </a:pPr>
            <a:r>
              <a:rPr lang="en-US" sz="2800" dirty="0"/>
              <a:t>	</a:t>
            </a:r>
            <a:r>
              <a:rPr lang="en-US" sz="3600" dirty="0"/>
              <a:t>- individuals compete naturally.</a:t>
            </a:r>
          </a:p>
          <a:p>
            <a:pPr marL="274320" indent="-274320" eaLnBrk="1" fontAlgn="auto" hangingPunct="1">
              <a:lnSpc>
                <a:spcPct val="90000"/>
              </a:lnSpc>
              <a:spcBef>
                <a:spcPts val="580"/>
              </a:spcBef>
              <a:spcAft>
                <a:spcPts val="0"/>
              </a:spcAft>
              <a:buFontTx/>
              <a:buNone/>
              <a:defRPr/>
            </a:pPr>
            <a:endParaRPr lang="en-US" sz="1800" dirty="0"/>
          </a:p>
          <a:p>
            <a:pPr marL="274320" indent="-274320" eaLnBrk="1" fontAlgn="auto" hangingPunct="1">
              <a:lnSpc>
                <a:spcPct val="90000"/>
              </a:lnSpc>
              <a:spcBef>
                <a:spcPts val="580"/>
              </a:spcBef>
              <a:spcAft>
                <a:spcPts val="0"/>
              </a:spcAft>
              <a:buFontTx/>
              <a:buNone/>
              <a:defRPr/>
            </a:pPr>
            <a:r>
              <a:rPr lang="en-US" sz="3600" dirty="0"/>
              <a:t>	- the incompetent lose and the strong</a:t>
            </a:r>
          </a:p>
          <a:p>
            <a:pPr marL="274320" indent="-274320" eaLnBrk="1" fontAlgn="auto" hangingPunct="1">
              <a:lnSpc>
                <a:spcPct val="90000"/>
              </a:lnSpc>
              <a:spcBef>
                <a:spcPts val="580"/>
              </a:spcBef>
              <a:spcAft>
                <a:spcPts val="0"/>
              </a:spcAft>
              <a:buFontTx/>
              <a:buNone/>
              <a:defRPr/>
            </a:pPr>
            <a:r>
              <a:rPr lang="en-US" sz="3600" dirty="0"/>
              <a:t>     win.  </a:t>
            </a:r>
            <a:r>
              <a:rPr lang="en-US" sz="2400" dirty="0" err="1"/>
              <a:t>ie</a:t>
            </a:r>
            <a:r>
              <a:rPr lang="en-US" sz="3600" dirty="0"/>
              <a:t>. “</a:t>
            </a:r>
            <a:r>
              <a:rPr lang="en-US" sz="3600" i="1" dirty="0"/>
              <a:t>survival of the fittest</a:t>
            </a:r>
            <a:r>
              <a:rPr lang="en-US" sz="3600" dirty="0"/>
              <a:t>”.</a:t>
            </a:r>
          </a:p>
          <a:p>
            <a:pPr marL="274320" indent="-274320" eaLnBrk="1" fontAlgn="auto" hangingPunct="1">
              <a:lnSpc>
                <a:spcPct val="90000"/>
              </a:lnSpc>
              <a:spcBef>
                <a:spcPts val="580"/>
              </a:spcBef>
              <a:spcAft>
                <a:spcPts val="0"/>
              </a:spcAft>
              <a:buFontTx/>
              <a:buNone/>
              <a:defRPr/>
            </a:pPr>
            <a:endParaRPr lang="en-US" sz="3600" dirty="0"/>
          </a:p>
          <a:p>
            <a:pPr marL="274320" indent="-274320" eaLnBrk="1" fontAlgn="auto" hangingPunct="1">
              <a:lnSpc>
                <a:spcPct val="90000"/>
              </a:lnSpc>
              <a:spcBef>
                <a:spcPts val="580"/>
              </a:spcBef>
              <a:spcAft>
                <a:spcPts val="0"/>
              </a:spcAft>
              <a:buFontTx/>
              <a:buNone/>
              <a:defRPr/>
            </a:pPr>
            <a:endParaRPr lang="en-US" sz="1600" dirty="0"/>
          </a:p>
          <a:p>
            <a:pPr marL="274320" indent="-274320" eaLnBrk="1" fontAlgn="auto" hangingPunct="1">
              <a:lnSpc>
                <a:spcPct val="90000"/>
              </a:lnSpc>
              <a:spcBef>
                <a:spcPts val="580"/>
              </a:spcBef>
              <a:spcAft>
                <a:spcPts val="0"/>
              </a:spcAft>
              <a:buFontTx/>
              <a:buNone/>
              <a:defRPr/>
            </a:pPr>
            <a:r>
              <a:rPr lang="en-US" sz="2800" i="1" dirty="0"/>
              <a:t>Government must not interfere unless the unfit are stealing from the fit. </a:t>
            </a:r>
          </a:p>
          <a:p>
            <a:pPr marL="274320" indent="-274320" eaLnBrk="1" fontAlgn="auto" hangingPunct="1">
              <a:lnSpc>
                <a:spcPct val="90000"/>
              </a:lnSpc>
              <a:spcBef>
                <a:spcPts val="580"/>
              </a:spcBef>
              <a:spcAft>
                <a:spcPts val="0"/>
              </a:spcAft>
              <a:buFontTx/>
              <a:buNone/>
              <a:defRPr/>
            </a:pPr>
            <a:endParaRPr lang="en-US" sz="2800" i="1" dirty="0"/>
          </a:p>
          <a:p>
            <a:pPr marL="274320" indent="-274320" eaLnBrk="1" fontAlgn="auto" hangingPunct="1">
              <a:lnSpc>
                <a:spcPct val="90000"/>
              </a:lnSpc>
              <a:spcBef>
                <a:spcPts val="580"/>
              </a:spcBef>
              <a:spcAft>
                <a:spcPts val="0"/>
              </a:spcAft>
              <a:buFont typeface="Wingdings 2"/>
              <a:buChar char=""/>
              <a:defRPr/>
            </a:pPr>
            <a:endParaRPr lang="en-US" sz="2800" dirty="0"/>
          </a:p>
          <a:p>
            <a:pPr marL="274320" indent="-274320" eaLnBrk="1" fontAlgn="auto" hangingPunct="1">
              <a:lnSpc>
                <a:spcPct val="90000"/>
              </a:lnSpc>
              <a:spcBef>
                <a:spcPts val="580"/>
              </a:spcBef>
              <a:spcAft>
                <a:spcPts val="0"/>
              </a:spcAft>
              <a:buFontTx/>
              <a:buNone/>
              <a:defRPr/>
            </a:pPr>
            <a:r>
              <a:rPr lang="en-US" sz="2800" dirty="0"/>
              <a:t> </a:t>
            </a:r>
          </a:p>
          <a:p>
            <a:pPr marL="274320" indent="-274320" eaLnBrk="1" fontAlgn="auto" hangingPunct="1">
              <a:lnSpc>
                <a:spcPct val="90000"/>
              </a:lnSpc>
              <a:spcBef>
                <a:spcPts val="580"/>
              </a:spcBef>
              <a:spcAft>
                <a:spcPts val="0"/>
              </a:spcAft>
              <a:buFont typeface="Wingdings 2"/>
              <a:buChar char=""/>
              <a:defRPr/>
            </a:pPr>
            <a:endParaRPr lang="en-US" sz="28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3" end="3"/>
                                            </p:txEl>
                                          </p:spTgt>
                                        </p:tgtEl>
                                        <p:attrNameLst>
                                          <p:attrName>style.visibility</p:attrName>
                                        </p:attrNameLst>
                                      </p:cBhvr>
                                      <p:to>
                                        <p:strVal val="visible"/>
                                      </p:to>
                                    </p:set>
                                    <p:animEffect transition="in" filter="fade">
                                      <p:cBhvr>
                                        <p:cTn id="12" dur="500"/>
                                        <p:tgtEl>
                                          <p:spTgt spid="512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Effect transition="in" filter="fade">
                                      <p:cBhvr>
                                        <p:cTn id="17" dur="500"/>
                                        <p:tgtEl>
                                          <p:spTgt spid="51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7" end="7"/>
                                            </p:txEl>
                                          </p:spTgt>
                                        </p:tgtEl>
                                        <p:attrNameLst>
                                          <p:attrName>style.visibility</p:attrName>
                                        </p:attrNameLst>
                                      </p:cBhvr>
                                      <p:to>
                                        <p:strVal val="visible"/>
                                      </p:to>
                                    </p:set>
                                    <p:animEffect transition="in" filter="fade">
                                      <p:cBhvr>
                                        <p:cTn id="22" dur="500"/>
                                        <p:tgtEl>
                                          <p:spTgt spid="51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762000"/>
            <a:ext cx="9144000" cy="60960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392197"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latin typeface="Tahoma" pitchFamily="34" charset="0"/>
                  </a:endParaRPr>
                </a:p>
              </p:txBody>
            </p:sp>
            <p:sp>
              <p:nvSpPr>
                <p:cNvPr id="392198"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a:p>
              </p:txBody>
            </p:sp>
          </p:grpSp>
          <p:grpSp>
            <p:nvGrpSpPr>
              <p:cNvPr id="5" name="Group 7"/>
              <p:cNvGrpSpPr>
                <a:grpSpLocks/>
              </p:cNvGrpSpPr>
              <p:nvPr/>
            </p:nvGrpSpPr>
            <p:grpSpPr bwMode="auto">
              <a:xfrm>
                <a:off x="0" y="413"/>
                <a:ext cx="768" cy="506"/>
                <a:chOff x="0" y="413"/>
                <a:chExt cx="768" cy="506"/>
              </a:xfrm>
            </p:grpSpPr>
            <p:sp>
              <p:nvSpPr>
                <p:cNvPr id="392200"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FORMATION</a:t>
                  </a:r>
                  <a:endParaRPr lang="en-US" sz="2800" i="1">
                    <a:solidFill>
                      <a:srgbClr val="000000"/>
                    </a:solidFill>
                    <a:latin typeface="Tahoma" pitchFamily="34" charset="0"/>
                    <a:cs typeface="Times New Roman" pitchFamily="18" charset="0"/>
                  </a:endParaRPr>
                </a:p>
                <a:p>
                  <a:pPr algn="ctr"/>
                  <a:endParaRPr lang="en-US" sz="2800">
                    <a:latin typeface="Tahoma" pitchFamily="34" charset="0"/>
                  </a:endParaRPr>
                </a:p>
              </p:txBody>
            </p:sp>
            <p:sp>
              <p:nvSpPr>
                <p:cNvPr id="392201"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a:p>
              </p:txBody>
            </p:sp>
          </p:grpSp>
          <p:grpSp>
            <p:nvGrpSpPr>
              <p:cNvPr id="6" name="Group 10"/>
              <p:cNvGrpSpPr>
                <a:grpSpLocks/>
              </p:cNvGrpSpPr>
              <p:nvPr/>
            </p:nvGrpSpPr>
            <p:grpSpPr bwMode="auto">
              <a:xfrm>
                <a:off x="768" y="413"/>
                <a:ext cx="1678" cy="506"/>
                <a:chOff x="768" y="413"/>
                <a:chExt cx="1678" cy="506"/>
              </a:xfrm>
            </p:grpSpPr>
            <p:sp>
              <p:nvSpPr>
                <p:cNvPr id="392203"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lnSpc>
                      <a:spcPct val="80000"/>
                    </a:lnSpc>
                  </a:pPr>
                  <a:r>
                    <a:rPr lang="en-US" sz="2000" b="1" dirty="0">
                      <a:solidFill>
                        <a:srgbClr val="000000"/>
                      </a:solidFill>
                      <a:latin typeface="Tahoma" pitchFamily="34" charset="0"/>
                      <a:cs typeface="Times New Roman" pitchFamily="18" charset="0"/>
                    </a:rPr>
                    <a:t/>
                  </a:r>
                  <a:br>
                    <a:rPr lang="en-US" sz="2000" b="1" dirty="0">
                      <a:solidFill>
                        <a:srgbClr val="000000"/>
                      </a:solidFill>
                      <a:latin typeface="Tahoma" pitchFamily="34" charset="0"/>
                      <a:cs typeface="Times New Roman" pitchFamily="18" charset="0"/>
                    </a:rPr>
                  </a:br>
                  <a:r>
                    <a:rPr lang="en-US" dirty="0">
                      <a:solidFill>
                        <a:srgbClr val="000000"/>
                      </a:solidFill>
                      <a:latin typeface="Arial Black" pitchFamily="34" charset="0"/>
                      <a:cs typeface="Times New Roman" pitchFamily="18" charset="0"/>
                    </a:rPr>
                    <a:t>Individual or person decides to operate a business</a:t>
                  </a:r>
                </a:p>
                <a:p>
                  <a:endParaRPr lang="en-US" dirty="0">
                    <a:latin typeface="Arial Black" pitchFamily="34" charset="0"/>
                  </a:endParaRPr>
                </a:p>
              </p:txBody>
            </p:sp>
            <p:sp>
              <p:nvSpPr>
                <p:cNvPr id="392204"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a:p>
              </p:txBody>
            </p:sp>
          </p:grpSp>
          <p:grpSp>
            <p:nvGrpSpPr>
              <p:cNvPr id="7" name="Group 13"/>
              <p:cNvGrpSpPr>
                <a:grpSpLocks/>
              </p:cNvGrpSpPr>
              <p:nvPr/>
            </p:nvGrpSpPr>
            <p:grpSpPr bwMode="auto">
              <a:xfrm>
                <a:off x="0" y="931"/>
                <a:ext cx="768" cy="736"/>
                <a:chOff x="0" y="931"/>
                <a:chExt cx="768" cy="736"/>
              </a:xfrm>
            </p:grpSpPr>
            <p:sp>
              <p:nvSpPr>
                <p:cNvPr id="392206"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OWNERSHIP</a:t>
                  </a:r>
                  <a:endParaRPr lang="en-US" sz="2800" i="1">
                    <a:solidFill>
                      <a:srgbClr val="000000"/>
                    </a:solidFill>
                    <a:latin typeface="Tahoma" pitchFamily="34" charset="0"/>
                    <a:cs typeface="Times New Roman" pitchFamily="18" charset="0"/>
                  </a:endParaRPr>
                </a:p>
                <a:p>
                  <a:pPr algn="ctr"/>
                  <a:endParaRPr lang="en-US" i="1">
                    <a:latin typeface="Tahoma" pitchFamily="34" charset="0"/>
                  </a:endParaRPr>
                </a:p>
              </p:txBody>
            </p:sp>
            <p:sp>
              <p:nvSpPr>
                <p:cNvPr id="392207"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a:p>
              </p:txBody>
            </p:sp>
          </p:grpSp>
          <p:grpSp>
            <p:nvGrpSpPr>
              <p:cNvPr id="8" name="Group 16"/>
              <p:cNvGrpSpPr>
                <a:grpSpLocks/>
              </p:cNvGrpSpPr>
              <p:nvPr/>
            </p:nvGrpSpPr>
            <p:grpSpPr bwMode="auto">
              <a:xfrm>
                <a:off x="768" y="931"/>
                <a:ext cx="1678" cy="736"/>
                <a:chOff x="768" y="931"/>
                <a:chExt cx="1678" cy="736"/>
              </a:xfrm>
            </p:grpSpPr>
            <p:sp>
              <p:nvSpPr>
                <p:cNvPr id="392209"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r>
                    <a:rPr lang="en-US" sz="2000" b="1" dirty="0">
                      <a:solidFill>
                        <a:srgbClr val="000000"/>
                      </a:solidFill>
                      <a:latin typeface="Tahoma" pitchFamily="34" charset="0"/>
                      <a:cs typeface="Times New Roman" pitchFamily="18" charset="0"/>
                    </a:rPr>
                    <a:t/>
                  </a:r>
                  <a:br>
                    <a:rPr lang="en-US" sz="2000" b="1" dirty="0">
                      <a:solidFill>
                        <a:srgbClr val="000000"/>
                      </a:solidFill>
                      <a:latin typeface="Tahoma" pitchFamily="34" charset="0"/>
                      <a:cs typeface="Times New Roman" pitchFamily="18" charset="0"/>
                    </a:rPr>
                  </a:br>
                  <a:r>
                    <a:rPr lang="en-US" sz="2800" dirty="0">
                      <a:solidFill>
                        <a:srgbClr val="0000FF"/>
                      </a:solidFill>
                      <a:effectLst>
                        <a:outerShdw blurRad="38100" dist="38100" dir="2700000" algn="tl">
                          <a:srgbClr val="C0C0C0"/>
                        </a:outerShdw>
                      </a:effectLst>
                      <a:latin typeface="Arial Black" pitchFamily="34" charset="0"/>
                      <a:cs typeface="Times New Roman" pitchFamily="18" charset="0"/>
                    </a:rPr>
                    <a:t>Individual</a:t>
                  </a:r>
                </a:p>
                <a:p>
                  <a:endParaRPr lang="en-US" dirty="0">
                    <a:solidFill>
                      <a:srgbClr val="0000FF"/>
                    </a:solidFill>
                    <a:effectLst>
                      <a:outerShdw blurRad="38100" dist="38100" dir="2700000" algn="tl">
                        <a:srgbClr val="C0C0C0"/>
                      </a:outerShdw>
                    </a:effectLst>
                    <a:latin typeface="Arial Black" pitchFamily="34" charset="0"/>
                  </a:endParaRPr>
                </a:p>
              </p:txBody>
            </p:sp>
            <p:sp>
              <p:nvSpPr>
                <p:cNvPr id="392210"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a:p>
              </p:txBody>
            </p:sp>
          </p:grpSp>
          <p:grpSp>
            <p:nvGrpSpPr>
              <p:cNvPr id="9" name="Group 19"/>
              <p:cNvGrpSpPr>
                <a:grpSpLocks/>
              </p:cNvGrpSpPr>
              <p:nvPr/>
            </p:nvGrpSpPr>
            <p:grpSpPr bwMode="auto">
              <a:xfrm>
                <a:off x="0" y="1679"/>
                <a:ext cx="768" cy="736"/>
                <a:chOff x="0" y="1679"/>
                <a:chExt cx="768" cy="736"/>
              </a:xfrm>
            </p:grpSpPr>
            <p:sp>
              <p:nvSpPr>
                <p:cNvPr id="392212"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CONTROL AND MANAGEMENT</a:t>
                  </a:r>
                  <a:endParaRPr lang="en-US" sz="2800" i="1">
                    <a:solidFill>
                      <a:srgbClr val="000000"/>
                    </a:solidFill>
                    <a:latin typeface="Tahoma" pitchFamily="34" charset="0"/>
                    <a:cs typeface="Times New Roman" pitchFamily="18" charset="0"/>
                  </a:endParaRPr>
                </a:p>
                <a:p>
                  <a:pPr algn="ctr"/>
                  <a:endParaRPr lang="en-US">
                    <a:latin typeface="Tahoma" pitchFamily="34" charset="0"/>
                  </a:endParaRPr>
                </a:p>
              </p:txBody>
            </p:sp>
            <p:sp>
              <p:nvSpPr>
                <p:cNvPr id="392213"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a:p>
              </p:txBody>
            </p:sp>
          </p:grpSp>
          <p:grpSp>
            <p:nvGrpSpPr>
              <p:cNvPr id="10" name="Group 22"/>
              <p:cNvGrpSpPr>
                <a:grpSpLocks/>
              </p:cNvGrpSpPr>
              <p:nvPr/>
            </p:nvGrpSpPr>
            <p:grpSpPr bwMode="auto">
              <a:xfrm>
                <a:off x="768" y="1679"/>
                <a:ext cx="1678" cy="736"/>
                <a:chOff x="768" y="1679"/>
                <a:chExt cx="1678" cy="736"/>
              </a:xfrm>
            </p:grpSpPr>
            <p:sp>
              <p:nvSpPr>
                <p:cNvPr id="392215"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r>
                    <a:rPr lang="en-US" dirty="0">
                      <a:solidFill>
                        <a:srgbClr val="000000"/>
                      </a:solidFill>
                      <a:latin typeface="Arial Black" pitchFamily="34" charset="0"/>
                      <a:cs typeface="Times New Roman" pitchFamily="18" charset="0"/>
                    </a:rPr>
                    <a:t>By owner or persons delegated by </a:t>
                  </a:r>
                </a:p>
                <a:p>
                  <a:pPr algn="ctr"/>
                  <a:r>
                    <a:rPr lang="en-US" dirty="0">
                      <a:solidFill>
                        <a:srgbClr val="000000"/>
                      </a:solidFill>
                      <a:latin typeface="Arial Black" pitchFamily="34" charset="0"/>
                      <a:cs typeface="Times New Roman" pitchFamily="18" charset="0"/>
                    </a:rPr>
                    <a:t>the proprietor</a:t>
                  </a:r>
                </a:p>
                <a:p>
                  <a:endParaRPr lang="en-US" dirty="0">
                    <a:latin typeface="Arial Black" pitchFamily="34" charset="0"/>
                  </a:endParaRPr>
                </a:p>
              </p:txBody>
            </p:sp>
            <p:sp>
              <p:nvSpPr>
                <p:cNvPr id="392216"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a:p>
              </p:txBody>
            </p:sp>
          </p:grpSp>
          <p:grpSp>
            <p:nvGrpSpPr>
              <p:cNvPr id="11" name="Group 25"/>
              <p:cNvGrpSpPr>
                <a:grpSpLocks/>
              </p:cNvGrpSpPr>
              <p:nvPr/>
            </p:nvGrpSpPr>
            <p:grpSpPr bwMode="auto">
              <a:xfrm>
                <a:off x="0" y="2427"/>
                <a:ext cx="768" cy="851"/>
                <a:chOff x="0" y="2427"/>
                <a:chExt cx="768" cy="851"/>
              </a:xfrm>
            </p:grpSpPr>
            <p:sp>
              <p:nvSpPr>
                <p:cNvPr id="392218"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NET PROFITS</a:t>
                  </a:r>
                </a:p>
                <a:p>
                  <a:r>
                    <a:rPr lang="en-US" sz="2800" b="1" i="1">
                      <a:solidFill>
                        <a:srgbClr val="000000"/>
                      </a:solidFill>
                      <a:latin typeface="Tahoma" pitchFamily="34" charset="0"/>
                      <a:cs typeface="Arial" charset="0"/>
                    </a:rPr>
                    <a:t>LOSSES</a:t>
                  </a:r>
                  <a:endParaRPr lang="en-US" sz="2800" i="1">
                    <a:solidFill>
                      <a:srgbClr val="000000"/>
                    </a:solidFill>
                    <a:latin typeface="Tahoma" pitchFamily="34" charset="0"/>
                    <a:cs typeface="Times New Roman" pitchFamily="18" charset="0"/>
                  </a:endParaRPr>
                </a:p>
                <a:p>
                  <a:pPr algn="ctr"/>
                  <a:endParaRPr lang="en-US" sz="2000">
                    <a:latin typeface="Tahoma" pitchFamily="34" charset="0"/>
                  </a:endParaRPr>
                </a:p>
              </p:txBody>
            </p:sp>
            <p:sp>
              <p:nvSpPr>
                <p:cNvPr id="392219"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a:p>
              </p:txBody>
            </p:sp>
          </p:grpSp>
          <p:grpSp>
            <p:nvGrpSpPr>
              <p:cNvPr id="12" name="Group 28"/>
              <p:cNvGrpSpPr>
                <a:grpSpLocks/>
              </p:cNvGrpSpPr>
              <p:nvPr/>
            </p:nvGrpSpPr>
            <p:grpSpPr bwMode="auto">
              <a:xfrm>
                <a:off x="768" y="2427"/>
                <a:ext cx="1678" cy="851"/>
                <a:chOff x="768" y="2427"/>
                <a:chExt cx="1678" cy="851"/>
              </a:xfrm>
            </p:grpSpPr>
            <p:sp>
              <p:nvSpPr>
                <p:cNvPr id="392221"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lnSpc>
                      <a:spcPct val="90000"/>
                    </a:lnSpc>
                  </a:pPr>
                  <a:r>
                    <a:rPr lang="en-US" sz="2000" b="1" dirty="0">
                      <a:solidFill>
                        <a:srgbClr val="990000"/>
                      </a:solidFill>
                      <a:effectLst>
                        <a:outerShdw blurRad="38100" dist="38100" dir="2700000" algn="tl">
                          <a:srgbClr val="C0C0C0"/>
                        </a:outerShdw>
                      </a:effectLst>
                      <a:latin typeface="Tahoma" pitchFamily="34" charset="0"/>
                      <a:cs typeface="Times New Roman" pitchFamily="18" charset="0"/>
                    </a:rPr>
                    <a:t/>
                  </a:r>
                  <a:br>
                    <a:rPr lang="en-US" sz="2000" b="1" dirty="0">
                      <a:solidFill>
                        <a:srgbClr val="990000"/>
                      </a:solidFill>
                      <a:effectLst>
                        <a:outerShdw blurRad="38100" dist="38100" dir="2700000" algn="tl">
                          <a:srgbClr val="C0C0C0"/>
                        </a:outerShdw>
                      </a:effectLst>
                      <a:latin typeface="Tahoma" pitchFamily="34" charset="0"/>
                      <a:cs typeface="Times New Roman" pitchFamily="18" charset="0"/>
                    </a:rPr>
                  </a:br>
                  <a:r>
                    <a:rPr lang="en-US" sz="2000" b="1" dirty="0">
                      <a:solidFill>
                        <a:srgbClr val="990000"/>
                      </a:solidFill>
                      <a:effectLst>
                        <a:outerShdw blurRad="38100" dist="38100" dir="2700000" algn="tl">
                          <a:srgbClr val="C0C0C0"/>
                        </a:outerShdw>
                      </a:effectLst>
                      <a:latin typeface="Tahoma" pitchFamily="34" charset="0"/>
                      <a:cs typeface="Times New Roman" pitchFamily="18" charset="0"/>
                    </a:rPr>
                    <a:t/>
                  </a:r>
                  <a:br>
                    <a:rPr lang="en-US" sz="2000" b="1" dirty="0">
                      <a:solidFill>
                        <a:srgbClr val="990000"/>
                      </a:solidFill>
                      <a:effectLst>
                        <a:outerShdw blurRad="38100" dist="38100" dir="2700000" algn="tl">
                          <a:srgbClr val="C0C0C0"/>
                        </a:outerShdw>
                      </a:effectLst>
                      <a:latin typeface="Tahoma" pitchFamily="34" charset="0"/>
                      <a:cs typeface="Times New Roman" pitchFamily="18" charset="0"/>
                    </a:rPr>
                  </a:br>
                  <a:r>
                    <a:rPr lang="en-US" dirty="0">
                      <a:latin typeface="Arial Black" pitchFamily="34" charset="0"/>
                      <a:cs typeface="Times New Roman" pitchFamily="18" charset="0"/>
                    </a:rPr>
                    <a:t>Profits to owner</a:t>
                  </a:r>
                </a:p>
                <a:p>
                  <a:pPr algn="ctr">
                    <a:lnSpc>
                      <a:spcPct val="90000"/>
                    </a:lnSpc>
                  </a:pPr>
                  <a:r>
                    <a:rPr lang="en-US" dirty="0">
                      <a:latin typeface="Arial Black" pitchFamily="34" charset="0"/>
                      <a:cs typeface="Times New Roman" pitchFamily="18" charset="0"/>
                    </a:rPr>
                    <a:t>Losses absorbed by owner</a:t>
                  </a:r>
                </a:p>
                <a:p>
                  <a:pPr algn="ctr"/>
                  <a:r>
                    <a:rPr lang="en-US" sz="3200" dirty="0">
                      <a:solidFill>
                        <a:srgbClr val="990000"/>
                      </a:solidFill>
                      <a:latin typeface="Arial Black" pitchFamily="34" charset="0"/>
                      <a:cs typeface="Times New Roman" pitchFamily="18" charset="0"/>
                    </a:rPr>
                    <a:t>UNLIMITED LIABILITY</a:t>
                  </a:r>
                </a:p>
                <a:p>
                  <a:endParaRPr lang="en-US" sz="2800" b="1" dirty="0">
                    <a:solidFill>
                      <a:srgbClr val="990000"/>
                    </a:solidFill>
                    <a:effectLst>
                      <a:outerShdw blurRad="38100" dist="38100" dir="2700000" algn="tl">
                        <a:srgbClr val="C0C0C0"/>
                      </a:outerShdw>
                    </a:effectLst>
                    <a:latin typeface="Tahoma" pitchFamily="34" charset="0"/>
                  </a:endParaRPr>
                </a:p>
              </p:txBody>
            </p:sp>
            <p:sp>
              <p:nvSpPr>
                <p:cNvPr id="392222"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a:p>
              </p:txBody>
            </p:sp>
          </p:grpSp>
        </p:grpSp>
        <p:sp>
          <p:nvSpPr>
            <p:cNvPr id="392223"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a:p>
          </p:txBody>
        </p:sp>
      </p:grpSp>
      <p:sp>
        <p:nvSpPr>
          <p:cNvPr id="392224" name="WordArt 32"/>
          <p:cNvSpPr>
            <a:spLocks noChangeArrowheads="1" noChangeShapeType="1" noTextEdit="1"/>
          </p:cNvSpPr>
          <p:nvPr/>
        </p:nvSpPr>
        <p:spPr bwMode="auto">
          <a:xfrm>
            <a:off x="609600" y="152400"/>
            <a:ext cx="7772400" cy="533400"/>
          </a:xfrm>
          <a:prstGeom prst="rect">
            <a:avLst/>
          </a:prstGeom>
        </p:spPr>
        <p:txBody>
          <a:bodyPr wrap="none" fromWordArt="1">
            <a:prstTxWarp prst="textInflate">
              <a:avLst>
                <a:gd name="adj" fmla="val 13634"/>
              </a:avLst>
            </a:prstTxWarp>
          </a:bodyPr>
          <a:lstStyle/>
          <a:p>
            <a:pPr algn="ctr"/>
            <a:r>
              <a:rPr lang="en-US" sz="3600" kern="10">
                <a:ln w="22225">
                  <a:solidFill>
                    <a:srgbClr val="FF9900"/>
                  </a:solidFill>
                  <a:round/>
                  <a:headEnd/>
                  <a:tailEnd/>
                </a:ln>
                <a:solidFill>
                  <a:srgbClr val="000000"/>
                </a:solidFill>
                <a:latin typeface="Impact"/>
              </a:rPr>
              <a:t>PROPRIETORSHIP</a:t>
            </a:r>
          </a:p>
        </p:txBody>
      </p:sp>
      <p:sp>
        <p:nvSpPr>
          <p:cNvPr id="33" name="TextBox 32"/>
          <p:cNvSpPr txBox="1"/>
          <p:nvPr/>
        </p:nvSpPr>
        <p:spPr>
          <a:xfrm>
            <a:off x="457200" y="838200"/>
            <a:ext cx="8305800" cy="523220"/>
          </a:xfrm>
          <a:prstGeom prst="rect">
            <a:avLst/>
          </a:prstGeom>
          <a:noFill/>
        </p:spPr>
        <p:txBody>
          <a:bodyPr wrap="square" rtlCol="0">
            <a:spAutoFit/>
          </a:bodyPr>
          <a:lstStyle/>
          <a:p>
            <a:pPr algn="ctr"/>
            <a:r>
              <a:rPr lang="en-US" sz="2800" b="1" dirty="0" smtClean="0"/>
              <a:t>Key Terms to Note about Businesses-Owning</a:t>
            </a:r>
            <a:endParaRPr lang="en-US" sz="2800" b="1"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33400"/>
            <a:ext cx="9144000" cy="63246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393221"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latin typeface="Tahoma" pitchFamily="34" charset="0"/>
                  </a:endParaRPr>
                </a:p>
              </p:txBody>
            </p:sp>
            <p:sp>
              <p:nvSpPr>
                <p:cNvPr id="393222"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a:p>
              </p:txBody>
            </p:sp>
          </p:grpSp>
          <p:grpSp>
            <p:nvGrpSpPr>
              <p:cNvPr id="5" name="Group 7"/>
              <p:cNvGrpSpPr>
                <a:grpSpLocks/>
              </p:cNvGrpSpPr>
              <p:nvPr/>
            </p:nvGrpSpPr>
            <p:grpSpPr bwMode="auto">
              <a:xfrm>
                <a:off x="0" y="413"/>
                <a:ext cx="768" cy="506"/>
                <a:chOff x="0" y="413"/>
                <a:chExt cx="768" cy="506"/>
              </a:xfrm>
            </p:grpSpPr>
            <p:sp>
              <p:nvSpPr>
                <p:cNvPr id="393224"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FORMATION</a:t>
                  </a:r>
                  <a:endParaRPr lang="en-US" sz="2800" i="1">
                    <a:solidFill>
                      <a:srgbClr val="000000"/>
                    </a:solidFill>
                    <a:latin typeface="Tahoma" pitchFamily="34" charset="0"/>
                    <a:cs typeface="Times New Roman" pitchFamily="18" charset="0"/>
                  </a:endParaRPr>
                </a:p>
                <a:p>
                  <a:pPr algn="ctr"/>
                  <a:endParaRPr lang="en-US" sz="2800">
                    <a:latin typeface="Tahoma" pitchFamily="34" charset="0"/>
                  </a:endParaRPr>
                </a:p>
              </p:txBody>
            </p:sp>
            <p:sp>
              <p:nvSpPr>
                <p:cNvPr id="393225"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a:p>
              </p:txBody>
            </p:sp>
          </p:grpSp>
          <p:grpSp>
            <p:nvGrpSpPr>
              <p:cNvPr id="6" name="Group 10"/>
              <p:cNvGrpSpPr>
                <a:grpSpLocks/>
              </p:cNvGrpSpPr>
              <p:nvPr/>
            </p:nvGrpSpPr>
            <p:grpSpPr bwMode="auto">
              <a:xfrm>
                <a:off x="768" y="413"/>
                <a:ext cx="1678" cy="506"/>
                <a:chOff x="768" y="413"/>
                <a:chExt cx="1678" cy="506"/>
              </a:xfrm>
            </p:grpSpPr>
            <p:sp>
              <p:nvSpPr>
                <p:cNvPr id="393227"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r>
                    <a:rPr lang="en-US">
                      <a:solidFill>
                        <a:srgbClr val="000000"/>
                      </a:solidFill>
                      <a:latin typeface="Arial Black" pitchFamily="34" charset="0"/>
                      <a:cs typeface="Times New Roman" pitchFamily="18" charset="0"/>
                    </a:rPr>
                    <a:t/>
                  </a:r>
                  <a:br>
                    <a:rPr lang="en-US">
                      <a:solidFill>
                        <a:srgbClr val="000000"/>
                      </a:solidFill>
                      <a:latin typeface="Arial Black" pitchFamily="34" charset="0"/>
                      <a:cs typeface="Times New Roman" pitchFamily="18" charset="0"/>
                    </a:rPr>
                  </a:br>
                  <a:r>
                    <a:rPr lang="en-US">
                      <a:solidFill>
                        <a:srgbClr val="000000"/>
                      </a:solidFill>
                      <a:latin typeface="Arial Black" pitchFamily="34" charset="0"/>
                      <a:cs typeface="Times New Roman" pitchFamily="18" charset="0"/>
                    </a:rPr>
                    <a:t> By agreement between associates (partners)</a:t>
                  </a:r>
                </a:p>
                <a:p>
                  <a:endParaRPr lang="en-US" sz="2000" b="1">
                    <a:latin typeface="Tahoma" pitchFamily="34" charset="0"/>
                  </a:endParaRPr>
                </a:p>
              </p:txBody>
            </p:sp>
            <p:sp>
              <p:nvSpPr>
                <p:cNvPr id="393228"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a:p>
              </p:txBody>
            </p:sp>
          </p:grpSp>
          <p:grpSp>
            <p:nvGrpSpPr>
              <p:cNvPr id="7" name="Group 13"/>
              <p:cNvGrpSpPr>
                <a:grpSpLocks/>
              </p:cNvGrpSpPr>
              <p:nvPr/>
            </p:nvGrpSpPr>
            <p:grpSpPr bwMode="auto">
              <a:xfrm>
                <a:off x="0" y="931"/>
                <a:ext cx="768" cy="736"/>
                <a:chOff x="0" y="931"/>
                <a:chExt cx="768" cy="736"/>
              </a:xfrm>
            </p:grpSpPr>
            <p:sp>
              <p:nvSpPr>
                <p:cNvPr id="393230"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OWNERSHIP</a:t>
                  </a:r>
                  <a:endParaRPr lang="en-US" sz="2800" i="1">
                    <a:solidFill>
                      <a:srgbClr val="000000"/>
                    </a:solidFill>
                    <a:latin typeface="Tahoma" pitchFamily="34" charset="0"/>
                    <a:cs typeface="Times New Roman" pitchFamily="18" charset="0"/>
                  </a:endParaRPr>
                </a:p>
                <a:p>
                  <a:pPr algn="ctr"/>
                  <a:endParaRPr lang="en-US" i="1">
                    <a:latin typeface="Tahoma" pitchFamily="34" charset="0"/>
                  </a:endParaRPr>
                </a:p>
              </p:txBody>
            </p:sp>
            <p:sp>
              <p:nvSpPr>
                <p:cNvPr id="393231"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a:p>
              </p:txBody>
            </p:sp>
          </p:grpSp>
          <p:grpSp>
            <p:nvGrpSpPr>
              <p:cNvPr id="8" name="Group 16"/>
              <p:cNvGrpSpPr>
                <a:grpSpLocks/>
              </p:cNvGrpSpPr>
              <p:nvPr/>
            </p:nvGrpSpPr>
            <p:grpSpPr bwMode="auto">
              <a:xfrm>
                <a:off x="768" y="931"/>
                <a:ext cx="1678" cy="736"/>
                <a:chOff x="768" y="931"/>
                <a:chExt cx="1678" cy="736"/>
              </a:xfrm>
            </p:grpSpPr>
            <p:sp>
              <p:nvSpPr>
                <p:cNvPr id="393233"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a:solidFill>
                        <a:srgbClr val="0000FF"/>
                      </a:solidFill>
                      <a:effectLst>
                        <a:outerShdw blurRad="38100" dist="38100" dir="2700000" algn="tl">
                          <a:srgbClr val="C0C0C0"/>
                        </a:outerShdw>
                      </a:effectLst>
                      <a:latin typeface="Arial Black" pitchFamily="34" charset="0"/>
                      <a:cs typeface="Times New Roman" pitchFamily="18" charset="0"/>
                    </a:rPr>
                    <a:t>Jointly by two or more individuals; or by terms of partnership agreement</a:t>
                  </a:r>
                  <a:r>
                    <a:rPr lang="en-US" sz="2000" b="1">
                      <a:solidFill>
                        <a:srgbClr val="0000FF"/>
                      </a:solidFill>
                      <a:effectLst>
                        <a:outerShdw blurRad="38100" dist="38100" dir="2700000" algn="tl">
                          <a:srgbClr val="C0C0C0"/>
                        </a:outerShdw>
                      </a:effectLst>
                      <a:latin typeface="Tahoma" pitchFamily="34" charset="0"/>
                      <a:cs typeface="Times New Roman" pitchFamily="18" charset="0"/>
                    </a:rPr>
                    <a:t>	</a:t>
                  </a:r>
                </a:p>
                <a:p>
                  <a:endParaRPr lang="en-US" sz="1800">
                    <a:solidFill>
                      <a:srgbClr val="0000FF"/>
                    </a:solidFill>
                    <a:effectLst>
                      <a:outerShdw blurRad="38100" dist="38100" dir="2700000" algn="tl">
                        <a:srgbClr val="C0C0C0"/>
                      </a:outerShdw>
                    </a:effectLst>
                    <a:latin typeface="Tahoma" pitchFamily="34" charset="0"/>
                  </a:endParaRPr>
                </a:p>
              </p:txBody>
            </p:sp>
            <p:sp>
              <p:nvSpPr>
                <p:cNvPr id="393234"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a:p>
              </p:txBody>
            </p:sp>
          </p:grpSp>
          <p:grpSp>
            <p:nvGrpSpPr>
              <p:cNvPr id="9" name="Group 19"/>
              <p:cNvGrpSpPr>
                <a:grpSpLocks/>
              </p:cNvGrpSpPr>
              <p:nvPr/>
            </p:nvGrpSpPr>
            <p:grpSpPr bwMode="auto">
              <a:xfrm>
                <a:off x="0" y="1679"/>
                <a:ext cx="768" cy="736"/>
                <a:chOff x="0" y="1679"/>
                <a:chExt cx="768" cy="736"/>
              </a:xfrm>
            </p:grpSpPr>
            <p:sp>
              <p:nvSpPr>
                <p:cNvPr id="393236"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r>
                    <a:rPr lang="en-US" sz="2800" b="1" i="1" dirty="0">
                      <a:solidFill>
                        <a:srgbClr val="000000"/>
                      </a:solidFill>
                      <a:latin typeface="Tahoma" pitchFamily="34" charset="0"/>
                      <a:cs typeface="Arial" charset="0"/>
                    </a:rPr>
                    <a:t>CONTROL AND MANAGEMENT</a:t>
                  </a:r>
                  <a:endParaRPr lang="en-US" sz="2800" i="1" dirty="0">
                    <a:solidFill>
                      <a:srgbClr val="000000"/>
                    </a:solidFill>
                    <a:latin typeface="Tahoma" pitchFamily="34" charset="0"/>
                    <a:cs typeface="Times New Roman" pitchFamily="18" charset="0"/>
                  </a:endParaRPr>
                </a:p>
                <a:p>
                  <a:pPr algn="ctr"/>
                  <a:endParaRPr lang="en-US" dirty="0">
                    <a:latin typeface="Tahoma" pitchFamily="34" charset="0"/>
                  </a:endParaRPr>
                </a:p>
              </p:txBody>
            </p:sp>
            <p:sp>
              <p:nvSpPr>
                <p:cNvPr id="393237"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a:p>
              </p:txBody>
            </p:sp>
          </p:grpSp>
          <p:grpSp>
            <p:nvGrpSpPr>
              <p:cNvPr id="10" name="Group 22"/>
              <p:cNvGrpSpPr>
                <a:grpSpLocks/>
              </p:cNvGrpSpPr>
              <p:nvPr/>
            </p:nvGrpSpPr>
            <p:grpSpPr bwMode="auto">
              <a:xfrm>
                <a:off x="768" y="1679"/>
                <a:ext cx="1678" cy="736"/>
                <a:chOff x="768" y="1679"/>
                <a:chExt cx="1678" cy="736"/>
              </a:xfrm>
            </p:grpSpPr>
            <p:sp>
              <p:nvSpPr>
                <p:cNvPr id="393239"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r>
                    <a:rPr lang="en-US">
                      <a:solidFill>
                        <a:srgbClr val="000000"/>
                      </a:solidFill>
                      <a:latin typeface="Arial Black" pitchFamily="34" charset="0"/>
                      <a:cs typeface="Times New Roman" pitchFamily="18" charset="0"/>
                    </a:rPr>
                    <a:t>By partners or persons they delegate</a:t>
                  </a:r>
                </a:p>
                <a:p>
                  <a:endParaRPr lang="en-US">
                    <a:latin typeface="Tahoma" pitchFamily="34" charset="0"/>
                  </a:endParaRPr>
                </a:p>
              </p:txBody>
            </p:sp>
            <p:sp>
              <p:nvSpPr>
                <p:cNvPr id="393240"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a:p>
              </p:txBody>
            </p:sp>
          </p:grpSp>
          <p:grpSp>
            <p:nvGrpSpPr>
              <p:cNvPr id="11" name="Group 25"/>
              <p:cNvGrpSpPr>
                <a:grpSpLocks/>
              </p:cNvGrpSpPr>
              <p:nvPr/>
            </p:nvGrpSpPr>
            <p:grpSpPr bwMode="auto">
              <a:xfrm>
                <a:off x="0" y="2427"/>
                <a:ext cx="768" cy="851"/>
                <a:chOff x="0" y="2427"/>
                <a:chExt cx="768" cy="851"/>
              </a:xfrm>
            </p:grpSpPr>
            <p:sp>
              <p:nvSpPr>
                <p:cNvPr id="393242"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NET PROFITS</a:t>
                  </a:r>
                </a:p>
                <a:p>
                  <a:r>
                    <a:rPr lang="en-US" sz="2800" b="1" i="1">
                      <a:solidFill>
                        <a:srgbClr val="000000"/>
                      </a:solidFill>
                      <a:latin typeface="Tahoma" pitchFamily="34" charset="0"/>
                      <a:cs typeface="Arial" charset="0"/>
                    </a:rPr>
                    <a:t>LOSSES</a:t>
                  </a:r>
                  <a:endParaRPr lang="en-US" sz="2800" i="1">
                    <a:solidFill>
                      <a:srgbClr val="000000"/>
                    </a:solidFill>
                    <a:latin typeface="Tahoma" pitchFamily="34" charset="0"/>
                    <a:cs typeface="Times New Roman" pitchFamily="18" charset="0"/>
                  </a:endParaRPr>
                </a:p>
                <a:p>
                  <a:pPr algn="ctr"/>
                  <a:endParaRPr lang="en-US" sz="2000">
                    <a:latin typeface="Tahoma" pitchFamily="34" charset="0"/>
                  </a:endParaRPr>
                </a:p>
              </p:txBody>
            </p:sp>
            <p:sp>
              <p:nvSpPr>
                <p:cNvPr id="393243"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a:p>
              </p:txBody>
            </p:sp>
          </p:grpSp>
          <p:grpSp>
            <p:nvGrpSpPr>
              <p:cNvPr id="12" name="Group 28"/>
              <p:cNvGrpSpPr>
                <a:grpSpLocks/>
              </p:cNvGrpSpPr>
              <p:nvPr/>
            </p:nvGrpSpPr>
            <p:grpSpPr bwMode="auto">
              <a:xfrm>
                <a:off x="768" y="2427"/>
                <a:ext cx="1678" cy="851"/>
                <a:chOff x="768" y="2427"/>
                <a:chExt cx="1678" cy="851"/>
              </a:xfrm>
            </p:grpSpPr>
            <p:sp>
              <p:nvSpPr>
                <p:cNvPr id="393245"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endParaRPr lang="en-US">
                    <a:latin typeface="Arial Black" pitchFamily="34" charset="0"/>
                    <a:cs typeface="Times New Roman" pitchFamily="18" charset="0"/>
                  </a:endParaRPr>
                </a:p>
                <a:p>
                  <a:pPr algn="ctr"/>
                  <a:r>
                    <a:rPr lang="en-US">
                      <a:latin typeface="Arial Black" pitchFamily="34" charset="0"/>
                      <a:cs typeface="Times New Roman" pitchFamily="18" charset="0"/>
                    </a:rPr>
                    <a:t>Shared according to partnership agreement</a:t>
                  </a:r>
                </a:p>
                <a:p>
                  <a:pPr algn="ctr"/>
                  <a:endParaRPr lang="en-US">
                    <a:solidFill>
                      <a:srgbClr val="CC0000"/>
                    </a:solidFill>
                    <a:latin typeface="Arial Black" pitchFamily="34" charset="0"/>
                    <a:cs typeface="Times New Roman" pitchFamily="18" charset="0"/>
                  </a:endParaRPr>
                </a:p>
                <a:p>
                  <a:pPr algn="ctr">
                    <a:lnSpc>
                      <a:spcPct val="60000"/>
                    </a:lnSpc>
                  </a:pPr>
                  <a:r>
                    <a:rPr lang="en-US">
                      <a:solidFill>
                        <a:srgbClr val="CC0000"/>
                      </a:solidFill>
                      <a:latin typeface="Arial Black" pitchFamily="34" charset="0"/>
                      <a:cs typeface="Times New Roman" pitchFamily="18" charset="0"/>
                    </a:rPr>
                    <a:t>UNLIMITED LIABILITY</a:t>
                  </a:r>
                </a:p>
                <a:p>
                  <a:endParaRPr lang="en-US">
                    <a:latin typeface="Arial Black" pitchFamily="34" charset="0"/>
                  </a:endParaRPr>
                </a:p>
              </p:txBody>
            </p:sp>
            <p:sp>
              <p:nvSpPr>
                <p:cNvPr id="393246"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a:p>
              </p:txBody>
            </p:sp>
          </p:grpSp>
        </p:grpSp>
        <p:sp>
          <p:nvSpPr>
            <p:cNvPr id="393247"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a:p>
          </p:txBody>
        </p:sp>
      </p:grpSp>
      <p:sp>
        <p:nvSpPr>
          <p:cNvPr id="393248" name="WordArt 32"/>
          <p:cNvSpPr>
            <a:spLocks noChangeArrowheads="1" noChangeShapeType="1" noTextEdit="1"/>
          </p:cNvSpPr>
          <p:nvPr/>
        </p:nvSpPr>
        <p:spPr bwMode="auto">
          <a:xfrm>
            <a:off x="762000" y="76200"/>
            <a:ext cx="7543800" cy="533400"/>
          </a:xfrm>
          <a:prstGeom prst="rect">
            <a:avLst/>
          </a:prstGeom>
        </p:spPr>
        <p:txBody>
          <a:bodyPr wrap="none" fromWordArt="1">
            <a:prstTxWarp prst="textInflate">
              <a:avLst>
                <a:gd name="adj" fmla="val 13634"/>
              </a:avLst>
            </a:prstTxWarp>
          </a:bodyPr>
          <a:lstStyle/>
          <a:p>
            <a:pPr algn="ctr"/>
            <a:r>
              <a:rPr lang="en-US" sz="3600" kern="10">
                <a:ln w="22225">
                  <a:solidFill>
                    <a:srgbClr val="FF9900"/>
                  </a:solidFill>
                  <a:round/>
                  <a:headEnd/>
                  <a:tailEnd/>
                </a:ln>
                <a:solidFill>
                  <a:srgbClr val="000000"/>
                </a:solidFill>
                <a:latin typeface="Impact"/>
              </a:rPr>
              <a:t>PARTNERSHIP</a:t>
            </a:r>
          </a:p>
        </p:txBody>
      </p:sp>
      <p:sp>
        <p:nvSpPr>
          <p:cNvPr id="33" name="TextBox 32"/>
          <p:cNvSpPr txBox="1"/>
          <p:nvPr/>
        </p:nvSpPr>
        <p:spPr>
          <a:xfrm>
            <a:off x="457200" y="685800"/>
            <a:ext cx="8305800" cy="523220"/>
          </a:xfrm>
          <a:prstGeom prst="rect">
            <a:avLst/>
          </a:prstGeom>
          <a:noFill/>
        </p:spPr>
        <p:txBody>
          <a:bodyPr wrap="square" rtlCol="0">
            <a:spAutoFit/>
          </a:bodyPr>
          <a:lstStyle/>
          <a:p>
            <a:pPr algn="ctr"/>
            <a:r>
              <a:rPr lang="en-US" sz="2800" b="1" dirty="0" smtClean="0"/>
              <a:t>Key Terms to Note about Businesses-Owning</a:t>
            </a:r>
            <a:endParaRPr lang="en-US" sz="2800" b="1"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33400"/>
            <a:ext cx="9144000" cy="6324600"/>
            <a:chOff x="-3" y="-3"/>
            <a:chExt cx="2452" cy="3284"/>
          </a:xfrm>
        </p:grpSpPr>
        <p:grpSp>
          <p:nvGrpSpPr>
            <p:cNvPr id="3" name="Group 3"/>
            <p:cNvGrpSpPr>
              <a:grpSpLocks/>
            </p:cNvGrpSpPr>
            <p:nvPr/>
          </p:nvGrpSpPr>
          <p:grpSpPr bwMode="auto">
            <a:xfrm>
              <a:off x="0" y="0"/>
              <a:ext cx="2446" cy="3278"/>
              <a:chOff x="0" y="0"/>
              <a:chExt cx="2446" cy="3278"/>
            </a:xfrm>
          </p:grpSpPr>
          <p:grpSp>
            <p:nvGrpSpPr>
              <p:cNvPr id="4" name="Group 4"/>
              <p:cNvGrpSpPr>
                <a:grpSpLocks/>
              </p:cNvGrpSpPr>
              <p:nvPr/>
            </p:nvGrpSpPr>
            <p:grpSpPr bwMode="auto">
              <a:xfrm>
                <a:off x="0" y="0"/>
                <a:ext cx="2446" cy="401"/>
                <a:chOff x="0" y="0"/>
                <a:chExt cx="2446" cy="401"/>
              </a:xfrm>
            </p:grpSpPr>
            <p:sp>
              <p:nvSpPr>
                <p:cNvPr id="394245" name="Rectangle 5"/>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latin typeface="Tahoma" pitchFamily="34" charset="0"/>
                  </a:endParaRPr>
                </a:p>
              </p:txBody>
            </p:sp>
            <p:sp>
              <p:nvSpPr>
                <p:cNvPr id="394246" name="Rectangle 6"/>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a:p>
              </p:txBody>
            </p:sp>
          </p:grpSp>
          <p:grpSp>
            <p:nvGrpSpPr>
              <p:cNvPr id="5" name="Group 7"/>
              <p:cNvGrpSpPr>
                <a:grpSpLocks/>
              </p:cNvGrpSpPr>
              <p:nvPr/>
            </p:nvGrpSpPr>
            <p:grpSpPr bwMode="auto">
              <a:xfrm>
                <a:off x="0" y="413"/>
                <a:ext cx="768" cy="506"/>
                <a:chOff x="0" y="413"/>
                <a:chExt cx="768" cy="506"/>
              </a:xfrm>
            </p:grpSpPr>
            <p:sp>
              <p:nvSpPr>
                <p:cNvPr id="394248" name="Rectangle 8"/>
                <p:cNvSpPr>
                  <a:spLocks noChangeArrowheads="1"/>
                </p:cNvSpPr>
                <p:nvPr/>
              </p:nvSpPr>
              <p:spPr bwMode="auto">
                <a:xfrm>
                  <a:off x="6" y="419"/>
                  <a:ext cx="756" cy="49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FORMATION</a:t>
                  </a:r>
                  <a:endParaRPr lang="en-US" sz="2800" i="1">
                    <a:solidFill>
                      <a:srgbClr val="000000"/>
                    </a:solidFill>
                    <a:latin typeface="Tahoma" pitchFamily="34" charset="0"/>
                    <a:cs typeface="Times New Roman" pitchFamily="18" charset="0"/>
                  </a:endParaRPr>
                </a:p>
                <a:p>
                  <a:pPr algn="ctr"/>
                  <a:endParaRPr lang="en-US" sz="2800">
                    <a:latin typeface="Tahoma" pitchFamily="34" charset="0"/>
                  </a:endParaRPr>
                </a:p>
              </p:txBody>
            </p:sp>
            <p:sp>
              <p:nvSpPr>
                <p:cNvPr id="394249" name="Rectangle 9"/>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a:p>
              </p:txBody>
            </p:sp>
          </p:grpSp>
          <p:grpSp>
            <p:nvGrpSpPr>
              <p:cNvPr id="6" name="Group 10"/>
              <p:cNvGrpSpPr>
                <a:grpSpLocks/>
              </p:cNvGrpSpPr>
              <p:nvPr/>
            </p:nvGrpSpPr>
            <p:grpSpPr bwMode="auto">
              <a:xfrm>
                <a:off x="768" y="413"/>
                <a:ext cx="1678" cy="506"/>
                <a:chOff x="768" y="413"/>
                <a:chExt cx="1678" cy="506"/>
              </a:xfrm>
            </p:grpSpPr>
            <p:sp>
              <p:nvSpPr>
                <p:cNvPr id="394251" name="Rectangle 11"/>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endParaRPr lang="en-US">
                    <a:solidFill>
                      <a:srgbClr val="000000"/>
                    </a:solidFill>
                    <a:latin typeface="Arial Black" pitchFamily="34" charset="0"/>
                    <a:cs typeface="Times New Roman" pitchFamily="18" charset="0"/>
                  </a:endParaRPr>
                </a:p>
                <a:p>
                  <a:pPr algn="ctr"/>
                  <a:r>
                    <a:rPr lang="en-US">
                      <a:solidFill>
                        <a:srgbClr val="000000"/>
                      </a:solidFill>
                      <a:latin typeface="Arial Black" pitchFamily="34" charset="0"/>
                      <a:cs typeface="Times New Roman" pitchFamily="18" charset="0"/>
                    </a:rPr>
                    <a:t>Organized by associates and legalized through state charter</a:t>
                  </a:r>
                </a:p>
                <a:p>
                  <a:endParaRPr lang="en-US">
                    <a:latin typeface="Arial Black" pitchFamily="34" charset="0"/>
                  </a:endParaRPr>
                </a:p>
              </p:txBody>
            </p:sp>
            <p:sp>
              <p:nvSpPr>
                <p:cNvPr id="394252" name="Rectangle 12"/>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a:p>
              </p:txBody>
            </p:sp>
          </p:grpSp>
          <p:grpSp>
            <p:nvGrpSpPr>
              <p:cNvPr id="7" name="Group 13"/>
              <p:cNvGrpSpPr>
                <a:grpSpLocks/>
              </p:cNvGrpSpPr>
              <p:nvPr/>
            </p:nvGrpSpPr>
            <p:grpSpPr bwMode="auto">
              <a:xfrm>
                <a:off x="0" y="931"/>
                <a:ext cx="768" cy="736"/>
                <a:chOff x="0" y="931"/>
                <a:chExt cx="768" cy="736"/>
              </a:xfrm>
            </p:grpSpPr>
            <p:sp>
              <p:nvSpPr>
                <p:cNvPr id="394254" name="Rectangle 14"/>
                <p:cNvSpPr>
                  <a:spLocks noChangeArrowheads="1"/>
                </p:cNvSpPr>
                <p:nvPr/>
              </p:nvSpPr>
              <p:spPr bwMode="auto">
                <a:xfrm>
                  <a:off x="6" y="937"/>
                  <a:ext cx="756" cy="72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OWNERSHIP</a:t>
                  </a:r>
                  <a:endParaRPr lang="en-US" sz="2800" i="1">
                    <a:solidFill>
                      <a:srgbClr val="000000"/>
                    </a:solidFill>
                    <a:latin typeface="Tahoma" pitchFamily="34" charset="0"/>
                    <a:cs typeface="Times New Roman" pitchFamily="18" charset="0"/>
                  </a:endParaRPr>
                </a:p>
                <a:p>
                  <a:pPr algn="ctr"/>
                  <a:endParaRPr lang="en-US" i="1">
                    <a:latin typeface="Tahoma" pitchFamily="34" charset="0"/>
                  </a:endParaRPr>
                </a:p>
              </p:txBody>
            </p:sp>
            <p:sp>
              <p:nvSpPr>
                <p:cNvPr id="394255" name="Rectangle 15"/>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a:p>
              </p:txBody>
            </p:sp>
          </p:grpSp>
          <p:grpSp>
            <p:nvGrpSpPr>
              <p:cNvPr id="8" name="Group 16"/>
              <p:cNvGrpSpPr>
                <a:grpSpLocks/>
              </p:cNvGrpSpPr>
              <p:nvPr/>
            </p:nvGrpSpPr>
            <p:grpSpPr bwMode="auto">
              <a:xfrm>
                <a:off x="768" y="931"/>
                <a:ext cx="1678" cy="736"/>
                <a:chOff x="768" y="931"/>
                <a:chExt cx="1678" cy="736"/>
              </a:xfrm>
            </p:grpSpPr>
            <p:sp>
              <p:nvSpPr>
                <p:cNvPr id="394257" name="Rectangle 17"/>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a:solidFill>
                        <a:srgbClr val="0000FF"/>
                      </a:solidFill>
                      <a:latin typeface="Arial Black" pitchFamily="34" charset="0"/>
                      <a:cs typeface="Times New Roman" pitchFamily="18" charset="0"/>
                    </a:rPr>
                    <a:t>Stockholders, according to number of shares</a:t>
                  </a:r>
                </a:p>
                <a:p>
                  <a:endParaRPr lang="en-US" sz="1800">
                    <a:solidFill>
                      <a:srgbClr val="0000FF"/>
                    </a:solidFill>
                    <a:effectLst>
                      <a:outerShdw blurRad="38100" dist="38100" dir="2700000" algn="tl">
                        <a:srgbClr val="C0C0C0"/>
                      </a:outerShdw>
                    </a:effectLst>
                    <a:latin typeface="Tahoma" pitchFamily="34" charset="0"/>
                  </a:endParaRPr>
                </a:p>
              </p:txBody>
            </p:sp>
            <p:sp>
              <p:nvSpPr>
                <p:cNvPr id="394258" name="Rectangle 18"/>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a:p>
              </p:txBody>
            </p:sp>
          </p:grpSp>
          <p:grpSp>
            <p:nvGrpSpPr>
              <p:cNvPr id="9" name="Group 19"/>
              <p:cNvGrpSpPr>
                <a:grpSpLocks/>
              </p:cNvGrpSpPr>
              <p:nvPr/>
            </p:nvGrpSpPr>
            <p:grpSpPr bwMode="auto">
              <a:xfrm>
                <a:off x="0" y="1679"/>
                <a:ext cx="768" cy="736"/>
                <a:chOff x="0" y="1679"/>
                <a:chExt cx="768" cy="736"/>
              </a:xfrm>
            </p:grpSpPr>
            <p:sp>
              <p:nvSpPr>
                <p:cNvPr id="394260" name="Rectangle 20"/>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CONTROL AND MANAGEMENT</a:t>
                  </a:r>
                  <a:endParaRPr lang="en-US" sz="2800" i="1">
                    <a:solidFill>
                      <a:srgbClr val="000000"/>
                    </a:solidFill>
                    <a:latin typeface="Tahoma" pitchFamily="34" charset="0"/>
                    <a:cs typeface="Times New Roman" pitchFamily="18" charset="0"/>
                  </a:endParaRPr>
                </a:p>
                <a:p>
                  <a:pPr algn="ctr"/>
                  <a:endParaRPr lang="en-US">
                    <a:latin typeface="Tahoma" pitchFamily="34" charset="0"/>
                  </a:endParaRPr>
                </a:p>
              </p:txBody>
            </p:sp>
            <p:sp>
              <p:nvSpPr>
                <p:cNvPr id="394261"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a:p>
              </p:txBody>
            </p:sp>
          </p:grpSp>
          <p:grpSp>
            <p:nvGrpSpPr>
              <p:cNvPr id="10" name="Group 22"/>
              <p:cNvGrpSpPr>
                <a:grpSpLocks/>
              </p:cNvGrpSpPr>
              <p:nvPr/>
            </p:nvGrpSpPr>
            <p:grpSpPr bwMode="auto">
              <a:xfrm>
                <a:off x="768" y="1679"/>
                <a:ext cx="1678" cy="736"/>
                <a:chOff x="768" y="1679"/>
                <a:chExt cx="1678" cy="736"/>
              </a:xfrm>
            </p:grpSpPr>
            <p:sp>
              <p:nvSpPr>
                <p:cNvPr id="394263" name="Rectangle 23"/>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endParaRPr lang="en-US">
                    <a:solidFill>
                      <a:srgbClr val="000000"/>
                    </a:solidFill>
                    <a:latin typeface="Arial Black" pitchFamily="34" charset="0"/>
                    <a:cs typeface="Times New Roman" pitchFamily="18" charset="0"/>
                  </a:endParaRPr>
                </a:p>
                <a:p>
                  <a:pPr algn="ctr"/>
                  <a:r>
                    <a:rPr lang="en-US">
                      <a:solidFill>
                        <a:srgbClr val="000000"/>
                      </a:solidFill>
                      <a:latin typeface="Arial Black" pitchFamily="34" charset="0"/>
                      <a:cs typeface="Times New Roman" pitchFamily="18" charset="0"/>
                    </a:rPr>
                    <a:t>Through Board of Directors, elected by the stockholders (usually one vote per share of stock held)</a:t>
                  </a:r>
                </a:p>
                <a:p>
                  <a:endParaRPr lang="en-US">
                    <a:latin typeface="Arial Black" pitchFamily="34" charset="0"/>
                  </a:endParaRPr>
                </a:p>
              </p:txBody>
            </p:sp>
            <p:sp>
              <p:nvSpPr>
                <p:cNvPr id="394264" name="Rectangle 24"/>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a:p>
              </p:txBody>
            </p:sp>
          </p:grpSp>
          <p:grpSp>
            <p:nvGrpSpPr>
              <p:cNvPr id="11" name="Group 25"/>
              <p:cNvGrpSpPr>
                <a:grpSpLocks/>
              </p:cNvGrpSpPr>
              <p:nvPr/>
            </p:nvGrpSpPr>
            <p:grpSpPr bwMode="auto">
              <a:xfrm>
                <a:off x="0" y="2427"/>
                <a:ext cx="768" cy="851"/>
                <a:chOff x="0" y="2427"/>
                <a:chExt cx="768" cy="851"/>
              </a:xfrm>
            </p:grpSpPr>
            <p:sp>
              <p:nvSpPr>
                <p:cNvPr id="394266" name="Rectangle 26"/>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r>
                    <a:rPr lang="en-US" sz="2800" b="1" i="1">
                      <a:solidFill>
                        <a:srgbClr val="000000"/>
                      </a:solidFill>
                      <a:latin typeface="Tahoma" pitchFamily="34" charset="0"/>
                      <a:cs typeface="Arial" charset="0"/>
                    </a:rPr>
                    <a:t>NET PROFITS</a:t>
                  </a:r>
                </a:p>
                <a:p>
                  <a:r>
                    <a:rPr lang="en-US" sz="2800" b="1" i="1">
                      <a:solidFill>
                        <a:srgbClr val="000000"/>
                      </a:solidFill>
                      <a:latin typeface="Tahoma" pitchFamily="34" charset="0"/>
                      <a:cs typeface="Arial" charset="0"/>
                    </a:rPr>
                    <a:t>AND LOSSES</a:t>
                  </a:r>
                  <a:endParaRPr lang="en-US" sz="2800" i="1">
                    <a:solidFill>
                      <a:srgbClr val="000000"/>
                    </a:solidFill>
                    <a:latin typeface="Tahoma" pitchFamily="34" charset="0"/>
                    <a:cs typeface="Times New Roman" pitchFamily="18" charset="0"/>
                  </a:endParaRPr>
                </a:p>
                <a:p>
                  <a:pPr algn="ctr"/>
                  <a:endParaRPr lang="en-US" sz="2000">
                    <a:latin typeface="Tahoma" pitchFamily="34" charset="0"/>
                  </a:endParaRPr>
                </a:p>
              </p:txBody>
            </p:sp>
            <p:sp>
              <p:nvSpPr>
                <p:cNvPr id="394267" name="Rectangle 27"/>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a:p>
              </p:txBody>
            </p:sp>
          </p:grpSp>
          <p:grpSp>
            <p:nvGrpSpPr>
              <p:cNvPr id="12" name="Group 28"/>
              <p:cNvGrpSpPr>
                <a:grpSpLocks/>
              </p:cNvGrpSpPr>
              <p:nvPr/>
            </p:nvGrpSpPr>
            <p:grpSpPr bwMode="auto">
              <a:xfrm>
                <a:off x="768" y="2427"/>
                <a:ext cx="1678" cy="851"/>
                <a:chOff x="768" y="2427"/>
                <a:chExt cx="1678" cy="851"/>
              </a:xfrm>
            </p:grpSpPr>
            <p:sp>
              <p:nvSpPr>
                <p:cNvPr id="394269" name="Rectangle 29"/>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endParaRPr lang="en-US" sz="2000">
                    <a:latin typeface="Arial Black" pitchFamily="34" charset="0"/>
                    <a:cs typeface="Times New Roman" pitchFamily="18" charset="0"/>
                  </a:endParaRPr>
                </a:p>
                <a:p>
                  <a:pPr algn="ctr"/>
                  <a:endParaRPr lang="en-US" sz="2000">
                    <a:latin typeface="Arial Black" pitchFamily="34" charset="0"/>
                    <a:cs typeface="Times New Roman" pitchFamily="18" charset="0"/>
                  </a:endParaRPr>
                </a:p>
                <a:p>
                  <a:pPr algn="ctr">
                    <a:lnSpc>
                      <a:spcPct val="90000"/>
                    </a:lnSpc>
                  </a:pPr>
                  <a:r>
                    <a:rPr lang="en-US" sz="2000">
                      <a:latin typeface="Arial Black" pitchFamily="34" charset="0"/>
                      <a:cs typeface="Times New Roman" pitchFamily="18" charset="0"/>
                    </a:rPr>
                    <a:t>Dividends:  to stockholders = profits</a:t>
                  </a:r>
                </a:p>
                <a:p>
                  <a:pPr algn="ctr">
                    <a:lnSpc>
                      <a:spcPct val="90000"/>
                    </a:lnSpc>
                  </a:pPr>
                  <a:r>
                    <a:rPr lang="en-US" sz="2000">
                      <a:latin typeface="Arial Black" pitchFamily="34" charset="0"/>
                      <a:cs typeface="Times New Roman" pitchFamily="18" charset="0"/>
                    </a:rPr>
                    <a:t>Lose:  only the amount invested by stockholders according to number of shares</a:t>
                  </a:r>
                </a:p>
                <a:p>
                  <a:pPr algn="ctr"/>
                  <a:r>
                    <a:rPr lang="en-US" b="1" i="1" u="sng">
                      <a:solidFill>
                        <a:srgbClr val="CC0000"/>
                      </a:solidFill>
                      <a:effectLst>
                        <a:outerShdw blurRad="38100" dist="38100" dir="2700000" algn="tl">
                          <a:srgbClr val="C0C0C0"/>
                        </a:outerShdw>
                      </a:effectLst>
                      <a:latin typeface="Arial Black" pitchFamily="34" charset="0"/>
                      <a:cs typeface="Times New Roman" pitchFamily="18" charset="0"/>
                    </a:rPr>
                    <a:t>LIMITED LIABILITY</a:t>
                  </a:r>
                </a:p>
                <a:p>
                  <a:pPr algn="ctr"/>
                  <a:endParaRPr lang="en-US" b="1" i="1" u="sng">
                    <a:solidFill>
                      <a:srgbClr val="CC0000"/>
                    </a:solidFill>
                    <a:effectLst>
                      <a:outerShdw blurRad="38100" dist="38100" dir="2700000" algn="tl">
                        <a:srgbClr val="C0C0C0"/>
                      </a:outerShdw>
                    </a:effectLst>
                    <a:latin typeface="Arial Black" pitchFamily="34" charset="0"/>
                    <a:cs typeface="Times New Roman" pitchFamily="18" charset="0"/>
                  </a:endParaRPr>
                </a:p>
                <a:p>
                  <a:endParaRPr lang="en-US" sz="2000">
                    <a:solidFill>
                      <a:srgbClr val="990000"/>
                    </a:solidFill>
                    <a:effectLst>
                      <a:outerShdw blurRad="38100" dist="38100" dir="2700000" algn="tl">
                        <a:srgbClr val="C0C0C0"/>
                      </a:outerShdw>
                    </a:effectLst>
                    <a:latin typeface="Arial Black" pitchFamily="34" charset="0"/>
                  </a:endParaRPr>
                </a:p>
              </p:txBody>
            </p:sp>
            <p:sp>
              <p:nvSpPr>
                <p:cNvPr id="394270" name="Rectangle 30"/>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a:p>
              </p:txBody>
            </p:sp>
          </p:grpSp>
        </p:grpSp>
        <p:sp>
          <p:nvSpPr>
            <p:cNvPr id="394271" name="Rectangle 31"/>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a:p>
          </p:txBody>
        </p:sp>
      </p:grpSp>
      <p:sp>
        <p:nvSpPr>
          <p:cNvPr id="394272" name="WordArt 32"/>
          <p:cNvSpPr>
            <a:spLocks noChangeArrowheads="1" noChangeShapeType="1" noTextEdit="1"/>
          </p:cNvSpPr>
          <p:nvPr/>
        </p:nvSpPr>
        <p:spPr bwMode="auto">
          <a:xfrm>
            <a:off x="609600" y="152400"/>
            <a:ext cx="7924800" cy="533400"/>
          </a:xfrm>
          <a:prstGeom prst="rect">
            <a:avLst/>
          </a:prstGeom>
        </p:spPr>
        <p:txBody>
          <a:bodyPr wrap="none" fromWordArt="1">
            <a:prstTxWarp prst="textInflate">
              <a:avLst>
                <a:gd name="adj" fmla="val 13634"/>
              </a:avLst>
            </a:prstTxWarp>
          </a:bodyPr>
          <a:lstStyle/>
          <a:p>
            <a:pPr algn="ctr"/>
            <a:r>
              <a:rPr lang="en-US" sz="3600" kern="10">
                <a:ln w="22225">
                  <a:solidFill>
                    <a:srgbClr val="FF9900"/>
                  </a:solidFill>
                  <a:round/>
                  <a:headEnd/>
                  <a:tailEnd/>
                </a:ln>
                <a:solidFill>
                  <a:srgbClr val="000000"/>
                </a:solidFill>
                <a:latin typeface="Impact"/>
              </a:rPr>
              <a:t>CORPORATION</a:t>
            </a:r>
          </a:p>
        </p:txBody>
      </p:sp>
      <p:sp>
        <p:nvSpPr>
          <p:cNvPr id="33" name="TextBox 32"/>
          <p:cNvSpPr txBox="1"/>
          <p:nvPr/>
        </p:nvSpPr>
        <p:spPr>
          <a:xfrm>
            <a:off x="457200" y="762000"/>
            <a:ext cx="8305800" cy="523220"/>
          </a:xfrm>
          <a:prstGeom prst="rect">
            <a:avLst/>
          </a:prstGeom>
          <a:noFill/>
        </p:spPr>
        <p:txBody>
          <a:bodyPr wrap="square" rtlCol="0">
            <a:spAutoFit/>
          </a:bodyPr>
          <a:lstStyle/>
          <a:p>
            <a:pPr algn="ctr"/>
            <a:r>
              <a:rPr lang="en-US" sz="2800" b="1" dirty="0" smtClean="0"/>
              <a:t>Key Terms to Note about Businesses-Owning</a:t>
            </a:r>
            <a:endParaRPr lang="en-US" sz="2800" b="1"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0" y="0"/>
            <a:ext cx="9144000" cy="6858000"/>
            <a:chOff x="-3" y="-3"/>
            <a:chExt cx="2452" cy="3284"/>
          </a:xfrm>
        </p:grpSpPr>
        <p:grpSp>
          <p:nvGrpSpPr>
            <p:cNvPr id="3" name="Group 29"/>
            <p:cNvGrpSpPr>
              <a:grpSpLocks/>
            </p:cNvGrpSpPr>
            <p:nvPr/>
          </p:nvGrpSpPr>
          <p:grpSpPr bwMode="auto">
            <a:xfrm>
              <a:off x="0" y="0"/>
              <a:ext cx="2446" cy="3278"/>
              <a:chOff x="0" y="0"/>
              <a:chExt cx="2446" cy="3278"/>
            </a:xfrm>
          </p:grpSpPr>
          <p:grpSp>
            <p:nvGrpSpPr>
              <p:cNvPr id="4" name="Group 12"/>
              <p:cNvGrpSpPr>
                <a:grpSpLocks/>
              </p:cNvGrpSpPr>
              <p:nvPr/>
            </p:nvGrpSpPr>
            <p:grpSpPr bwMode="auto">
              <a:xfrm>
                <a:off x="0" y="0"/>
                <a:ext cx="2446" cy="401"/>
                <a:chOff x="0" y="0"/>
                <a:chExt cx="2446" cy="401"/>
              </a:xfrm>
            </p:grpSpPr>
            <p:sp>
              <p:nvSpPr>
                <p:cNvPr id="262146" name="Rectangle 2"/>
                <p:cNvSpPr>
                  <a:spLocks noChangeArrowheads="1"/>
                </p:cNvSpPr>
                <p:nvPr/>
              </p:nvSpPr>
              <p:spPr bwMode="auto">
                <a:xfrm>
                  <a:off x="6" y="6"/>
                  <a:ext cx="2434" cy="389"/>
                </a:xfrm>
                <a:prstGeom prst="rect">
                  <a:avLst/>
                </a:prstGeom>
                <a:noFill/>
                <a:ln w="9525">
                  <a:noFill/>
                  <a:miter lim="800000"/>
                  <a:headEnd/>
                  <a:tailEnd/>
                </a:ln>
                <a:effectLst/>
              </p:spPr>
              <p:txBody>
                <a:bodyPr anchor="ctr"/>
                <a:lstStyle/>
                <a:p>
                  <a:pPr algn="ctr"/>
                  <a:endParaRPr lang="en-US" sz="2000">
                    <a:latin typeface="Tahoma" pitchFamily="34" charset="0"/>
                  </a:endParaRPr>
                </a:p>
              </p:txBody>
            </p:sp>
            <p:sp>
              <p:nvSpPr>
                <p:cNvPr id="262155" name="Rectangle 11"/>
                <p:cNvSpPr>
                  <a:spLocks noChangeArrowheads="1"/>
                </p:cNvSpPr>
                <p:nvPr/>
              </p:nvSpPr>
              <p:spPr bwMode="auto">
                <a:xfrm>
                  <a:off x="0" y="0"/>
                  <a:ext cx="2446" cy="401"/>
                </a:xfrm>
                <a:prstGeom prst="rect">
                  <a:avLst/>
                </a:prstGeom>
                <a:noFill/>
                <a:ln w="7">
                  <a:solidFill>
                    <a:srgbClr val="A0A0A0"/>
                  </a:solidFill>
                  <a:miter lim="800000"/>
                  <a:headEnd/>
                  <a:tailEnd/>
                </a:ln>
                <a:effectLst/>
              </p:spPr>
              <p:txBody>
                <a:bodyPr/>
                <a:lstStyle/>
                <a:p>
                  <a:endParaRPr lang="en-US"/>
                </a:p>
              </p:txBody>
            </p:sp>
          </p:grpSp>
          <p:grpSp>
            <p:nvGrpSpPr>
              <p:cNvPr id="5" name="Group 14"/>
              <p:cNvGrpSpPr>
                <a:grpSpLocks/>
              </p:cNvGrpSpPr>
              <p:nvPr/>
            </p:nvGrpSpPr>
            <p:grpSpPr bwMode="auto">
              <a:xfrm>
                <a:off x="0" y="413"/>
                <a:ext cx="768" cy="506"/>
                <a:chOff x="0" y="413"/>
                <a:chExt cx="768" cy="506"/>
              </a:xfrm>
            </p:grpSpPr>
            <p:sp>
              <p:nvSpPr>
                <p:cNvPr id="262147" name="Rectangle 3"/>
                <p:cNvSpPr>
                  <a:spLocks noChangeArrowheads="1"/>
                </p:cNvSpPr>
                <p:nvPr/>
              </p:nvSpPr>
              <p:spPr bwMode="auto">
                <a:xfrm>
                  <a:off x="6" y="419"/>
                  <a:ext cx="756" cy="494"/>
                </a:xfrm>
                <a:prstGeom prst="rect">
                  <a:avLst/>
                </a:prstGeom>
                <a:noFill/>
                <a:ln w="9525">
                  <a:noFill/>
                  <a:miter lim="800000"/>
                  <a:headEnd/>
                  <a:tailEnd/>
                </a:ln>
                <a:effectLst/>
              </p:spPr>
              <p:txBody>
                <a:bodyPr anchor="ctr"/>
                <a:lstStyle/>
                <a:p>
                  <a:pPr algn="ctr"/>
                  <a:r>
                    <a:rPr lang="en-US" sz="2800" b="1" i="1">
                      <a:solidFill>
                        <a:srgbClr val="000000"/>
                      </a:solidFill>
                      <a:latin typeface="Tahoma" pitchFamily="34" charset="0"/>
                      <a:cs typeface="Arial" charset="0"/>
                    </a:rPr>
                    <a:t>Conglomerate</a:t>
                  </a:r>
                  <a:endParaRPr lang="en-US" sz="2800" i="1">
                    <a:solidFill>
                      <a:srgbClr val="000000"/>
                    </a:solidFill>
                    <a:latin typeface="Tahoma" pitchFamily="34" charset="0"/>
                    <a:cs typeface="Times New Roman" pitchFamily="18" charset="0"/>
                  </a:endParaRPr>
                </a:p>
                <a:p>
                  <a:pPr algn="ctr"/>
                  <a:endParaRPr lang="en-US" sz="2800">
                    <a:latin typeface="Tahoma" pitchFamily="34" charset="0"/>
                  </a:endParaRPr>
                </a:p>
              </p:txBody>
            </p:sp>
            <p:sp>
              <p:nvSpPr>
                <p:cNvPr id="262157" name="Rectangle 13"/>
                <p:cNvSpPr>
                  <a:spLocks noChangeArrowheads="1"/>
                </p:cNvSpPr>
                <p:nvPr/>
              </p:nvSpPr>
              <p:spPr bwMode="auto">
                <a:xfrm>
                  <a:off x="0" y="413"/>
                  <a:ext cx="768" cy="506"/>
                </a:xfrm>
                <a:prstGeom prst="rect">
                  <a:avLst/>
                </a:prstGeom>
                <a:noFill/>
                <a:ln w="7">
                  <a:solidFill>
                    <a:srgbClr val="A0A0A0"/>
                  </a:solidFill>
                  <a:miter lim="800000"/>
                  <a:headEnd/>
                  <a:tailEnd/>
                </a:ln>
                <a:effectLst/>
              </p:spPr>
              <p:txBody>
                <a:bodyPr/>
                <a:lstStyle/>
                <a:p>
                  <a:endParaRPr lang="en-US"/>
                </a:p>
              </p:txBody>
            </p:sp>
          </p:grpSp>
          <p:grpSp>
            <p:nvGrpSpPr>
              <p:cNvPr id="6" name="Group 16"/>
              <p:cNvGrpSpPr>
                <a:grpSpLocks/>
              </p:cNvGrpSpPr>
              <p:nvPr/>
            </p:nvGrpSpPr>
            <p:grpSpPr bwMode="auto">
              <a:xfrm>
                <a:off x="768" y="413"/>
                <a:ext cx="1678" cy="506"/>
                <a:chOff x="768" y="413"/>
                <a:chExt cx="1678" cy="506"/>
              </a:xfrm>
            </p:grpSpPr>
            <p:sp>
              <p:nvSpPr>
                <p:cNvPr id="262148" name="Rectangle 4"/>
                <p:cNvSpPr>
                  <a:spLocks noChangeArrowheads="1"/>
                </p:cNvSpPr>
                <p:nvPr/>
              </p:nvSpPr>
              <p:spPr bwMode="auto">
                <a:xfrm>
                  <a:off x="774" y="419"/>
                  <a:ext cx="1666" cy="494"/>
                </a:xfrm>
                <a:prstGeom prst="rect">
                  <a:avLst/>
                </a:prstGeom>
                <a:noFill/>
                <a:ln w="9525">
                  <a:noFill/>
                  <a:miter lim="800000"/>
                  <a:headEnd/>
                  <a:tailEnd/>
                </a:ln>
                <a:effectLst/>
              </p:spPr>
              <p:txBody>
                <a:bodyPr anchor="ctr"/>
                <a:lstStyle/>
                <a:p>
                  <a:pPr algn="ct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00"/>
                      </a:solidFill>
                      <a:latin typeface="Tahoma" pitchFamily="34" charset="0"/>
                      <a:cs typeface="Times New Roman" pitchFamily="18" charset="0"/>
                    </a:rPr>
                    <a:t>A group of unrelated business owned by a single corporation.  Still used today by companies that merge.</a:t>
                  </a:r>
                </a:p>
                <a:p>
                  <a:endParaRPr lang="en-US" sz="2000" b="1">
                    <a:latin typeface="Tahoma" pitchFamily="34" charset="0"/>
                  </a:endParaRPr>
                </a:p>
              </p:txBody>
            </p:sp>
            <p:sp>
              <p:nvSpPr>
                <p:cNvPr id="262159" name="Rectangle 15"/>
                <p:cNvSpPr>
                  <a:spLocks noChangeArrowheads="1"/>
                </p:cNvSpPr>
                <p:nvPr/>
              </p:nvSpPr>
              <p:spPr bwMode="auto">
                <a:xfrm>
                  <a:off x="768" y="413"/>
                  <a:ext cx="1678" cy="506"/>
                </a:xfrm>
                <a:prstGeom prst="rect">
                  <a:avLst/>
                </a:prstGeom>
                <a:noFill/>
                <a:ln w="7">
                  <a:solidFill>
                    <a:srgbClr val="A0A0A0"/>
                  </a:solidFill>
                  <a:miter lim="800000"/>
                  <a:headEnd/>
                  <a:tailEnd/>
                </a:ln>
                <a:effectLst/>
              </p:spPr>
              <p:txBody>
                <a:bodyPr/>
                <a:lstStyle/>
                <a:p>
                  <a:endParaRPr lang="en-US"/>
                </a:p>
              </p:txBody>
            </p:sp>
          </p:grpSp>
          <p:grpSp>
            <p:nvGrpSpPr>
              <p:cNvPr id="7" name="Group 18"/>
              <p:cNvGrpSpPr>
                <a:grpSpLocks/>
              </p:cNvGrpSpPr>
              <p:nvPr/>
            </p:nvGrpSpPr>
            <p:grpSpPr bwMode="auto">
              <a:xfrm>
                <a:off x="0" y="931"/>
                <a:ext cx="768" cy="736"/>
                <a:chOff x="0" y="931"/>
                <a:chExt cx="768" cy="736"/>
              </a:xfrm>
            </p:grpSpPr>
            <p:sp>
              <p:nvSpPr>
                <p:cNvPr id="262149" name="Rectangle 5"/>
                <p:cNvSpPr>
                  <a:spLocks noChangeArrowheads="1"/>
                </p:cNvSpPr>
                <p:nvPr/>
              </p:nvSpPr>
              <p:spPr bwMode="auto">
                <a:xfrm>
                  <a:off x="6" y="937"/>
                  <a:ext cx="756" cy="724"/>
                </a:xfrm>
                <a:prstGeom prst="rect">
                  <a:avLst/>
                </a:prstGeom>
                <a:noFill/>
                <a:ln w="9525">
                  <a:noFill/>
                  <a:miter lim="800000"/>
                  <a:headEnd/>
                  <a:tailEnd/>
                </a:ln>
                <a:effectLst/>
              </p:spPr>
              <p:txBody>
                <a:bodyPr anchor="ctr"/>
                <a:lstStyle/>
                <a:p>
                  <a:pPr algn="ctr"/>
                  <a:r>
                    <a:rPr lang="en-US" sz="2800" b="1" i="1">
                      <a:solidFill>
                        <a:srgbClr val="000000"/>
                      </a:solidFill>
                      <a:latin typeface="Tahoma" pitchFamily="34" charset="0"/>
                      <a:cs typeface="Arial" charset="0"/>
                    </a:rPr>
                    <a:t>Pool</a:t>
                  </a:r>
                  <a:endParaRPr lang="en-US" sz="2800" i="1">
                    <a:solidFill>
                      <a:srgbClr val="000000"/>
                    </a:solidFill>
                    <a:latin typeface="Tahoma" pitchFamily="34" charset="0"/>
                    <a:cs typeface="Times New Roman" pitchFamily="18" charset="0"/>
                  </a:endParaRPr>
                </a:p>
                <a:p>
                  <a:pPr algn="ctr"/>
                  <a:endParaRPr lang="en-US" i="1">
                    <a:latin typeface="Tahoma" pitchFamily="34" charset="0"/>
                  </a:endParaRPr>
                </a:p>
              </p:txBody>
            </p:sp>
            <p:sp>
              <p:nvSpPr>
                <p:cNvPr id="262161" name="Rectangle 17"/>
                <p:cNvSpPr>
                  <a:spLocks noChangeArrowheads="1"/>
                </p:cNvSpPr>
                <p:nvPr/>
              </p:nvSpPr>
              <p:spPr bwMode="auto">
                <a:xfrm>
                  <a:off x="0" y="931"/>
                  <a:ext cx="768" cy="736"/>
                </a:xfrm>
                <a:prstGeom prst="rect">
                  <a:avLst/>
                </a:prstGeom>
                <a:noFill/>
                <a:ln w="7">
                  <a:solidFill>
                    <a:srgbClr val="A0A0A0"/>
                  </a:solidFill>
                  <a:miter lim="800000"/>
                  <a:headEnd/>
                  <a:tailEnd/>
                </a:ln>
                <a:effectLst/>
              </p:spPr>
              <p:txBody>
                <a:bodyPr/>
                <a:lstStyle/>
                <a:p>
                  <a:endParaRPr lang="en-US"/>
                </a:p>
              </p:txBody>
            </p:sp>
          </p:grpSp>
          <p:grpSp>
            <p:nvGrpSpPr>
              <p:cNvPr id="8" name="Group 20"/>
              <p:cNvGrpSpPr>
                <a:grpSpLocks/>
              </p:cNvGrpSpPr>
              <p:nvPr/>
            </p:nvGrpSpPr>
            <p:grpSpPr bwMode="auto">
              <a:xfrm>
                <a:off x="768" y="931"/>
                <a:ext cx="1678" cy="736"/>
                <a:chOff x="768" y="931"/>
                <a:chExt cx="1678" cy="736"/>
              </a:xfrm>
            </p:grpSpPr>
            <p:sp>
              <p:nvSpPr>
                <p:cNvPr id="262150" name="Rectangle 6"/>
                <p:cNvSpPr>
                  <a:spLocks noChangeArrowheads="1"/>
                </p:cNvSpPr>
                <p:nvPr/>
              </p:nvSpPr>
              <p:spPr bwMode="auto">
                <a:xfrm>
                  <a:off x="774" y="937"/>
                  <a:ext cx="1666" cy="724"/>
                </a:xfrm>
                <a:prstGeom prst="rect">
                  <a:avLst/>
                </a:prstGeom>
                <a:noFill/>
                <a:ln w="9525">
                  <a:noFill/>
                  <a:miter lim="800000"/>
                  <a:headEnd/>
                  <a:tailEnd/>
                </a:ln>
                <a:effectLst/>
              </p:spPr>
              <p:txBody>
                <a:bodyPr anchor="ctr"/>
                <a:lstStyle/>
                <a:p>
                  <a:pPr algn="ct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FF"/>
                      </a:solidFill>
                      <a:effectLst>
                        <a:outerShdw blurRad="38100" dist="38100" dir="2700000" algn="tl">
                          <a:srgbClr val="C0C0C0"/>
                        </a:outerShdw>
                      </a:effectLst>
                      <a:latin typeface="Tahoma" pitchFamily="34" charset="0"/>
                      <a:cs typeface="Times New Roman" pitchFamily="18" charset="0"/>
                    </a:rPr>
                    <a:t>Competing companies that agree to fix prices and divide regions among members so that only one company  operates in each area. Outlawed today.</a:t>
                  </a:r>
                </a:p>
                <a:p>
                  <a:endParaRPr lang="en-US" sz="1800">
                    <a:solidFill>
                      <a:srgbClr val="0000FF"/>
                    </a:solidFill>
                    <a:effectLst>
                      <a:outerShdw blurRad="38100" dist="38100" dir="2700000" algn="tl">
                        <a:srgbClr val="C0C0C0"/>
                      </a:outerShdw>
                    </a:effectLst>
                    <a:latin typeface="Tahoma" pitchFamily="34" charset="0"/>
                  </a:endParaRPr>
                </a:p>
              </p:txBody>
            </p:sp>
            <p:sp>
              <p:nvSpPr>
                <p:cNvPr id="262163" name="Rectangle 19"/>
                <p:cNvSpPr>
                  <a:spLocks noChangeArrowheads="1"/>
                </p:cNvSpPr>
                <p:nvPr/>
              </p:nvSpPr>
              <p:spPr bwMode="auto">
                <a:xfrm>
                  <a:off x="768" y="931"/>
                  <a:ext cx="1678" cy="736"/>
                </a:xfrm>
                <a:prstGeom prst="rect">
                  <a:avLst/>
                </a:prstGeom>
                <a:noFill/>
                <a:ln w="7">
                  <a:solidFill>
                    <a:srgbClr val="A0A0A0"/>
                  </a:solidFill>
                  <a:miter lim="800000"/>
                  <a:headEnd/>
                  <a:tailEnd/>
                </a:ln>
                <a:effectLst/>
              </p:spPr>
              <p:txBody>
                <a:bodyPr/>
                <a:lstStyle/>
                <a:p>
                  <a:endParaRPr lang="en-US"/>
                </a:p>
              </p:txBody>
            </p:sp>
          </p:grpSp>
          <p:grpSp>
            <p:nvGrpSpPr>
              <p:cNvPr id="9" name="Group 22"/>
              <p:cNvGrpSpPr>
                <a:grpSpLocks/>
              </p:cNvGrpSpPr>
              <p:nvPr/>
            </p:nvGrpSpPr>
            <p:grpSpPr bwMode="auto">
              <a:xfrm>
                <a:off x="0" y="1679"/>
                <a:ext cx="768" cy="736"/>
                <a:chOff x="0" y="1679"/>
                <a:chExt cx="768" cy="736"/>
              </a:xfrm>
            </p:grpSpPr>
            <p:sp>
              <p:nvSpPr>
                <p:cNvPr id="262151" name="Rectangle 7"/>
                <p:cNvSpPr>
                  <a:spLocks noChangeArrowheads="1"/>
                </p:cNvSpPr>
                <p:nvPr/>
              </p:nvSpPr>
              <p:spPr bwMode="auto">
                <a:xfrm>
                  <a:off x="6" y="1685"/>
                  <a:ext cx="756" cy="724"/>
                </a:xfrm>
                <a:prstGeom prst="rect">
                  <a:avLst/>
                </a:prstGeom>
                <a:noFill/>
                <a:ln w="9525">
                  <a:noFill/>
                  <a:miter lim="800000"/>
                  <a:headEnd/>
                  <a:tailEnd/>
                </a:ln>
                <a:effectLst/>
              </p:spPr>
              <p:txBody>
                <a:bodyPr anchor="ctr"/>
                <a:lstStyle/>
                <a:p>
                  <a:pPr algn="ctr"/>
                  <a:r>
                    <a:rPr lang="en-US" sz="2800" b="1" i="1">
                      <a:solidFill>
                        <a:srgbClr val="000000"/>
                      </a:solidFill>
                      <a:latin typeface="Tahoma" pitchFamily="34" charset="0"/>
                      <a:cs typeface="Arial" charset="0"/>
                    </a:rPr>
                    <a:t>Trust</a:t>
                  </a:r>
                </a:p>
                <a:p>
                  <a:pPr algn="ctr"/>
                  <a:r>
                    <a:rPr lang="en-US" sz="2800" b="1" i="1">
                      <a:solidFill>
                        <a:srgbClr val="0000FF"/>
                      </a:solidFill>
                      <a:effectLst>
                        <a:outerShdw blurRad="38100" dist="38100" dir="2700000" algn="tl">
                          <a:srgbClr val="C0C0C0"/>
                        </a:outerShdw>
                      </a:effectLst>
                      <a:latin typeface="Tahoma" pitchFamily="34" charset="0"/>
                      <a:cs typeface="Arial" charset="0"/>
                    </a:rPr>
                    <a:t>(Monopoly)</a:t>
                  </a:r>
                  <a:endParaRPr lang="en-US" sz="2800" i="1">
                    <a:solidFill>
                      <a:srgbClr val="0000FF"/>
                    </a:solidFill>
                    <a:effectLst>
                      <a:outerShdw blurRad="38100" dist="38100" dir="2700000" algn="tl">
                        <a:srgbClr val="C0C0C0"/>
                      </a:outerShdw>
                    </a:effectLst>
                    <a:latin typeface="Tahoma" pitchFamily="34" charset="0"/>
                    <a:cs typeface="Times New Roman" pitchFamily="18" charset="0"/>
                  </a:endParaRPr>
                </a:p>
                <a:p>
                  <a:pPr algn="ctr"/>
                  <a:endParaRPr lang="en-US">
                    <a:latin typeface="Tahoma" pitchFamily="34" charset="0"/>
                  </a:endParaRPr>
                </a:p>
              </p:txBody>
            </p:sp>
            <p:sp>
              <p:nvSpPr>
                <p:cNvPr id="262165" name="Rectangle 21"/>
                <p:cNvSpPr>
                  <a:spLocks noChangeArrowheads="1"/>
                </p:cNvSpPr>
                <p:nvPr/>
              </p:nvSpPr>
              <p:spPr bwMode="auto">
                <a:xfrm>
                  <a:off x="0" y="1679"/>
                  <a:ext cx="768" cy="736"/>
                </a:xfrm>
                <a:prstGeom prst="rect">
                  <a:avLst/>
                </a:prstGeom>
                <a:noFill/>
                <a:ln w="7">
                  <a:solidFill>
                    <a:srgbClr val="A0A0A0"/>
                  </a:solidFill>
                  <a:miter lim="800000"/>
                  <a:headEnd/>
                  <a:tailEnd/>
                </a:ln>
                <a:effectLst/>
              </p:spPr>
              <p:txBody>
                <a:bodyPr/>
                <a:lstStyle/>
                <a:p>
                  <a:endParaRPr lang="en-US"/>
                </a:p>
              </p:txBody>
            </p:sp>
          </p:grpSp>
          <p:grpSp>
            <p:nvGrpSpPr>
              <p:cNvPr id="10" name="Group 24"/>
              <p:cNvGrpSpPr>
                <a:grpSpLocks/>
              </p:cNvGrpSpPr>
              <p:nvPr/>
            </p:nvGrpSpPr>
            <p:grpSpPr bwMode="auto">
              <a:xfrm>
                <a:off x="768" y="1679"/>
                <a:ext cx="1678" cy="736"/>
                <a:chOff x="768" y="1679"/>
                <a:chExt cx="1678" cy="736"/>
              </a:xfrm>
            </p:grpSpPr>
            <p:sp>
              <p:nvSpPr>
                <p:cNvPr id="262152" name="Rectangle 8"/>
                <p:cNvSpPr>
                  <a:spLocks noChangeArrowheads="1"/>
                </p:cNvSpPr>
                <p:nvPr/>
              </p:nvSpPr>
              <p:spPr bwMode="auto">
                <a:xfrm>
                  <a:off x="774" y="1685"/>
                  <a:ext cx="1666" cy="724"/>
                </a:xfrm>
                <a:prstGeom prst="rect">
                  <a:avLst/>
                </a:prstGeom>
                <a:noFill/>
                <a:ln w="9525">
                  <a:noFill/>
                  <a:miter lim="800000"/>
                  <a:headEnd/>
                  <a:tailEnd/>
                </a:ln>
                <a:effectLst/>
              </p:spPr>
              <p:txBody>
                <a:bodyPr anchor="ctr"/>
                <a:lstStyle/>
                <a:p>
                  <a:pPr algn="ctr"/>
                  <a:r>
                    <a:rPr lang="en-US" sz="2000" b="1">
                      <a:solidFill>
                        <a:srgbClr val="000000"/>
                      </a:solidFill>
                      <a:latin typeface="Tahoma" pitchFamily="34" charset="0"/>
                      <a:cs typeface="Times New Roman" pitchFamily="18" charset="0"/>
                    </a:rPr>
                    <a:t/>
                  </a:r>
                  <a:br>
                    <a:rPr lang="en-US" sz="2000" b="1">
                      <a:solidFill>
                        <a:srgbClr val="000000"/>
                      </a:solidFill>
                      <a:latin typeface="Tahoma" pitchFamily="34" charset="0"/>
                      <a:cs typeface="Times New Roman" pitchFamily="18" charset="0"/>
                    </a:rPr>
                  </a:br>
                  <a:r>
                    <a:rPr lang="en-US" sz="2000" b="1">
                      <a:solidFill>
                        <a:srgbClr val="000000"/>
                      </a:solidFill>
                      <a:latin typeface="Tahoma" pitchFamily="34" charset="0"/>
                      <a:cs typeface="Times New Roman" pitchFamily="18" charset="0"/>
                    </a:rPr>
                    <a:t>Companies in related fields agree to combine under the direction of a single board of trustees, which meant that shareholders had no say.  Outlawed today.</a:t>
                  </a:r>
                </a:p>
                <a:p>
                  <a:endParaRPr lang="en-US" sz="2000">
                    <a:latin typeface="Tahoma" pitchFamily="34" charset="0"/>
                  </a:endParaRPr>
                </a:p>
              </p:txBody>
            </p:sp>
            <p:sp>
              <p:nvSpPr>
                <p:cNvPr id="262167" name="Rectangle 23"/>
                <p:cNvSpPr>
                  <a:spLocks noChangeArrowheads="1"/>
                </p:cNvSpPr>
                <p:nvPr/>
              </p:nvSpPr>
              <p:spPr bwMode="auto">
                <a:xfrm>
                  <a:off x="768" y="1679"/>
                  <a:ext cx="1678" cy="736"/>
                </a:xfrm>
                <a:prstGeom prst="rect">
                  <a:avLst/>
                </a:prstGeom>
                <a:noFill/>
                <a:ln w="7">
                  <a:solidFill>
                    <a:srgbClr val="A0A0A0"/>
                  </a:solidFill>
                  <a:miter lim="800000"/>
                  <a:headEnd/>
                  <a:tailEnd/>
                </a:ln>
                <a:effectLst/>
              </p:spPr>
              <p:txBody>
                <a:bodyPr/>
                <a:lstStyle/>
                <a:p>
                  <a:endParaRPr lang="en-US"/>
                </a:p>
              </p:txBody>
            </p:sp>
          </p:grpSp>
          <p:grpSp>
            <p:nvGrpSpPr>
              <p:cNvPr id="11" name="Group 26"/>
              <p:cNvGrpSpPr>
                <a:grpSpLocks/>
              </p:cNvGrpSpPr>
              <p:nvPr/>
            </p:nvGrpSpPr>
            <p:grpSpPr bwMode="auto">
              <a:xfrm>
                <a:off x="0" y="2427"/>
                <a:ext cx="768" cy="851"/>
                <a:chOff x="0" y="2427"/>
                <a:chExt cx="768" cy="851"/>
              </a:xfrm>
            </p:grpSpPr>
            <p:sp>
              <p:nvSpPr>
                <p:cNvPr id="262153" name="Rectangle 9"/>
                <p:cNvSpPr>
                  <a:spLocks noChangeArrowheads="1"/>
                </p:cNvSpPr>
                <p:nvPr/>
              </p:nvSpPr>
              <p:spPr bwMode="auto">
                <a:xfrm>
                  <a:off x="6" y="2433"/>
                  <a:ext cx="756" cy="839"/>
                </a:xfrm>
                <a:prstGeom prst="rect">
                  <a:avLst/>
                </a:prstGeom>
                <a:noFill/>
                <a:ln w="9525">
                  <a:noFill/>
                  <a:miter lim="800000"/>
                  <a:headEnd/>
                  <a:tailEnd/>
                </a:ln>
                <a:effectLst/>
              </p:spPr>
              <p:txBody>
                <a:bodyPr anchor="ctr"/>
                <a:lstStyle/>
                <a:p>
                  <a:pPr algn="ctr"/>
                  <a:r>
                    <a:rPr lang="en-US" sz="2800" b="1" i="1">
                      <a:solidFill>
                        <a:srgbClr val="000000"/>
                      </a:solidFill>
                      <a:latin typeface="Tahoma" pitchFamily="34" charset="0"/>
                      <a:cs typeface="Arial" charset="0"/>
                    </a:rPr>
                    <a:t>Holding Company</a:t>
                  </a:r>
                  <a:endParaRPr lang="en-US" sz="2800" i="1">
                    <a:solidFill>
                      <a:srgbClr val="000000"/>
                    </a:solidFill>
                    <a:latin typeface="Tahoma" pitchFamily="34" charset="0"/>
                    <a:cs typeface="Times New Roman" pitchFamily="18" charset="0"/>
                  </a:endParaRPr>
                </a:p>
                <a:p>
                  <a:pPr algn="ctr"/>
                  <a:endParaRPr lang="en-US" sz="2000">
                    <a:latin typeface="Tahoma" pitchFamily="34" charset="0"/>
                  </a:endParaRPr>
                </a:p>
              </p:txBody>
            </p:sp>
            <p:sp>
              <p:nvSpPr>
                <p:cNvPr id="262169" name="Rectangle 25"/>
                <p:cNvSpPr>
                  <a:spLocks noChangeArrowheads="1"/>
                </p:cNvSpPr>
                <p:nvPr/>
              </p:nvSpPr>
              <p:spPr bwMode="auto">
                <a:xfrm>
                  <a:off x="0" y="2427"/>
                  <a:ext cx="768" cy="851"/>
                </a:xfrm>
                <a:prstGeom prst="rect">
                  <a:avLst/>
                </a:prstGeom>
                <a:noFill/>
                <a:ln w="7">
                  <a:solidFill>
                    <a:srgbClr val="A0A0A0"/>
                  </a:solidFill>
                  <a:miter lim="800000"/>
                  <a:headEnd/>
                  <a:tailEnd/>
                </a:ln>
                <a:effectLst/>
              </p:spPr>
              <p:txBody>
                <a:bodyPr/>
                <a:lstStyle/>
                <a:p>
                  <a:endParaRPr lang="en-US"/>
                </a:p>
              </p:txBody>
            </p:sp>
          </p:grpSp>
          <p:grpSp>
            <p:nvGrpSpPr>
              <p:cNvPr id="12" name="Group 28"/>
              <p:cNvGrpSpPr>
                <a:grpSpLocks/>
              </p:cNvGrpSpPr>
              <p:nvPr/>
            </p:nvGrpSpPr>
            <p:grpSpPr bwMode="auto">
              <a:xfrm>
                <a:off x="768" y="2427"/>
                <a:ext cx="1678" cy="851"/>
                <a:chOff x="768" y="2427"/>
                <a:chExt cx="1678" cy="851"/>
              </a:xfrm>
            </p:grpSpPr>
            <p:sp>
              <p:nvSpPr>
                <p:cNvPr id="262154" name="Rectangle 10"/>
                <p:cNvSpPr>
                  <a:spLocks noChangeArrowheads="1"/>
                </p:cNvSpPr>
                <p:nvPr/>
              </p:nvSpPr>
              <p:spPr bwMode="auto">
                <a:xfrm>
                  <a:off x="774" y="2433"/>
                  <a:ext cx="1666" cy="839"/>
                </a:xfrm>
                <a:prstGeom prst="rect">
                  <a:avLst/>
                </a:prstGeom>
                <a:noFill/>
                <a:ln w="9525">
                  <a:noFill/>
                  <a:miter lim="800000"/>
                  <a:headEnd/>
                  <a:tailEnd/>
                </a:ln>
                <a:effectLst/>
              </p:spPr>
              <p:txBody>
                <a:bodyPr anchor="ctr"/>
                <a:lstStyle/>
                <a:p>
                  <a:pPr algn="ctr"/>
                  <a:r>
                    <a:rPr lang="en-US" sz="2000" b="1">
                      <a:solidFill>
                        <a:srgbClr val="990000"/>
                      </a:solidFill>
                      <a:effectLst>
                        <a:outerShdw blurRad="38100" dist="38100" dir="2700000" algn="tl">
                          <a:srgbClr val="C0C0C0"/>
                        </a:outerShdw>
                      </a:effectLst>
                      <a:latin typeface="Tahoma" pitchFamily="34" charset="0"/>
                      <a:cs typeface="Times New Roman" pitchFamily="18" charset="0"/>
                    </a:rPr>
                    <a:t>A company that buys controlling amounts of stock in related companies, thus becoming the majority shareholder, and holding considerable say over each company's business operations.  Outlawed today.</a:t>
                  </a:r>
                </a:p>
                <a:p>
                  <a:endParaRPr lang="en-US" sz="2000" b="1">
                    <a:solidFill>
                      <a:srgbClr val="990000"/>
                    </a:solidFill>
                    <a:effectLst>
                      <a:outerShdw blurRad="38100" dist="38100" dir="2700000" algn="tl">
                        <a:srgbClr val="C0C0C0"/>
                      </a:outerShdw>
                    </a:effectLst>
                    <a:latin typeface="Tahoma" pitchFamily="34" charset="0"/>
                  </a:endParaRPr>
                </a:p>
              </p:txBody>
            </p:sp>
            <p:sp>
              <p:nvSpPr>
                <p:cNvPr id="262171" name="Rectangle 27"/>
                <p:cNvSpPr>
                  <a:spLocks noChangeArrowheads="1"/>
                </p:cNvSpPr>
                <p:nvPr/>
              </p:nvSpPr>
              <p:spPr bwMode="auto">
                <a:xfrm>
                  <a:off x="768" y="2427"/>
                  <a:ext cx="1678" cy="851"/>
                </a:xfrm>
                <a:prstGeom prst="rect">
                  <a:avLst/>
                </a:prstGeom>
                <a:noFill/>
                <a:ln w="7">
                  <a:solidFill>
                    <a:srgbClr val="A0A0A0"/>
                  </a:solidFill>
                  <a:miter lim="800000"/>
                  <a:headEnd/>
                  <a:tailEnd/>
                </a:ln>
                <a:effectLst/>
              </p:spPr>
              <p:txBody>
                <a:bodyPr/>
                <a:lstStyle/>
                <a:p>
                  <a:endParaRPr lang="en-US"/>
                </a:p>
              </p:txBody>
            </p:sp>
          </p:grpSp>
        </p:grpSp>
        <p:sp>
          <p:nvSpPr>
            <p:cNvPr id="262174" name="Rectangle 30"/>
            <p:cNvSpPr>
              <a:spLocks noChangeArrowheads="1"/>
            </p:cNvSpPr>
            <p:nvPr/>
          </p:nvSpPr>
          <p:spPr bwMode="auto">
            <a:xfrm>
              <a:off x="-3" y="-3"/>
              <a:ext cx="2452" cy="3284"/>
            </a:xfrm>
            <a:prstGeom prst="rect">
              <a:avLst/>
            </a:prstGeom>
            <a:noFill/>
            <a:ln w="9525">
              <a:solidFill>
                <a:srgbClr val="A0A0A0"/>
              </a:solidFill>
              <a:miter lim="800000"/>
              <a:headEnd/>
              <a:tailEnd/>
            </a:ln>
            <a:effectLst/>
          </p:spPr>
          <p:txBody>
            <a:bodyPr/>
            <a:lstStyle/>
            <a:p>
              <a:endParaRPr lang="en-US"/>
            </a:p>
          </p:txBody>
        </p:sp>
      </p:grpSp>
      <p:sp>
        <p:nvSpPr>
          <p:cNvPr id="262176" name="WordArt 32"/>
          <p:cNvSpPr>
            <a:spLocks noChangeArrowheads="1" noChangeShapeType="1" noTextEdit="1"/>
          </p:cNvSpPr>
          <p:nvPr/>
        </p:nvSpPr>
        <p:spPr bwMode="auto">
          <a:xfrm>
            <a:off x="152400" y="152400"/>
            <a:ext cx="8839200" cy="533400"/>
          </a:xfrm>
          <a:prstGeom prst="rect">
            <a:avLst/>
          </a:prstGeom>
        </p:spPr>
        <p:txBody>
          <a:bodyPr wrap="none" fromWordArt="1">
            <a:prstTxWarp prst="textChevron">
              <a:avLst>
                <a:gd name="adj" fmla="val 25000"/>
              </a:avLst>
            </a:prstTxWarp>
          </a:bodyPr>
          <a:lstStyle/>
          <a:p>
            <a:pPr algn="ctr"/>
            <a:r>
              <a:rPr lang="en-US" sz="3600" b="1" kern="1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BUSINESS ORGANIZATIONS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WordArt 2"/>
          <p:cNvSpPr>
            <a:spLocks noChangeArrowheads="1" noChangeShapeType="1" noTextEdit="1"/>
          </p:cNvSpPr>
          <p:nvPr/>
        </p:nvSpPr>
        <p:spPr bwMode="auto">
          <a:xfrm>
            <a:off x="152400" y="152400"/>
            <a:ext cx="8839200" cy="533400"/>
          </a:xfrm>
          <a:prstGeom prst="rect">
            <a:avLst/>
          </a:prstGeom>
        </p:spPr>
        <p:txBody>
          <a:bodyPr wrap="none" fromWordArt="1">
            <a:prstTxWarp prst="textChevron">
              <a:avLst>
                <a:gd name="adj" fmla="val 25000"/>
              </a:avLst>
            </a:prstTxWarp>
          </a:bodyPr>
          <a:lstStyle/>
          <a:p>
            <a:pPr algn="ctr"/>
            <a:r>
              <a:rPr lang="en-US" sz="3600" b="1" kern="1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rPr>
              <a:t>BUSINESS ORGANIZATIONS</a:t>
            </a:r>
          </a:p>
        </p:txBody>
      </p:sp>
      <p:sp>
        <p:nvSpPr>
          <p:cNvPr id="395267" name="Text Box 3"/>
          <p:cNvSpPr txBox="1">
            <a:spLocks noChangeArrowheads="1"/>
          </p:cNvSpPr>
          <p:nvPr/>
        </p:nvSpPr>
        <p:spPr bwMode="auto">
          <a:xfrm>
            <a:off x="0" y="882650"/>
            <a:ext cx="9144000" cy="5915025"/>
          </a:xfrm>
          <a:prstGeom prst="rect">
            <a:avLst/>
          </a:prstGeom>
          <a:noFill/>
          <a:ln w="9525">
            <a:noFill/>
            <a:miter lim="800000"/>
            <a:headEnd/>
            <a:tailEnd/>
          </a:ln>
          <a:effectLst/>
        </p:spPr>
        <p:txBody>
          <a:bodyPr>
            <a:spAutoFit/>
          </a:bodyPr>
          <a:lstStyle/>
          <a:p>
            <a:pPr algn="ctr">
              <a:lnSpc>
                <a:spcPct val="80000"/>
              </a:lnSpc>
            </a:pPr>
            <a:r>
              <a:rPr lang="en-US" sz="5400" b="1" i="1" u="sng">
                <a:latin typeface="Arial Black" pitchFamily="34" charset="0"/>
                <a:cs typeface="Arial" charset="0"/>
              </a:rPr>
              <a:t>Trusts or </a:t>
            </a:r>
            <a:r>
              <a:rPr lang="en-US" sz="5400" b="1" i="1" u="sng">
                <a:effectLst>
                  <a:outerShdw blurRad="38100" dist="38100" dir="2700000" algn="tl">
                    <a:srgbClr val="FFFFFF"/>
                  </a:outerShdw>
                </a:effectLst>
                <a:latin typeface="Arial Black" pitchFamily="34" charset="0"/>
                <a:cs typeface="Arial" charset="0"/>
              </a:rPr>
              <a:t>Monopoly</a:t>
            </a:r>
          </a:p>
          <a:p>
            <a:pPr algn="ctr">
              <a:lnSpc>
                <a:spcPct val="80000"/>
              </a:lnSpc>
            </a:pPr>
            <a:endParaRPr lang="en-US" sz="4800" i="1" u="sng">
              <a:effectLst>
                <a:outerShdw blurRad="38100" dist="38100" dir="2700000" algn="tl">
                  <a:srgbClr val="FFFFFF"/>
                </a:outerShdw>
              </a:effectLst>
              <a:latin typeface="Arial Black" pitchFamily="34" charset="0"/>
              <a:cs typeface="Times New Roman" pitchFamily="18" charset="0"/>
            </a:endParaRPr>
          </a:p>
          <a:p>
            <a:pPr algn="ctr">
              <a:lnSpc>
                <a:spcPct val="80000"/>
              </a:lnSpc>
              <a:buFontTx/>
              <a:buChar char="•"/>
            </a:pPr>
            <a:r>
              <a:rPr lang="en-US" sz="4400">
                <a:solidFill>
                  <a:srgbClr val="000000"/>
                </a:solidFill>
                <a:latin typeface="Arial Black" pitchFamily="34" charset="0"/>
                <a:cs typeface="Times New Roman" pitchFamily="18" charset="0"/>
              </a:rPr>
              <a:t>Companies in related fields combine under the direction of a single board of trustees. </a:t>
            </a:r>
          </a:p>
          <a:p>
            <a:pPr algn="ctr">
              <a:lnSpc>
                <a:spcPct val="80000"/>
              </a:lnSpc>
              <a:buFontTx/>
              <a:buChar char="•"/>
            </a:pPr>
            <a:endParaRPr lang="en-US" sz="4400">
              <a:solidFill>
                <a:srgbClr val="000000"/>
              </a:solidFill>
              <a:latin typeface="Arial Black" pitchFamily="34" charset="0"/>
              <a:cs typeface="Times New Roman" pitchFamily="18" charset="0"/>
            </a:endParaRPr>
          </a:p>
          <a:p>
            <a:pPr algn="ctr">
              <a:lnSpc>
                <a:spcPct val="80000"/>
              </a:lnSpc>
              <a:buFontTx/>
              <a:buChar char="•"/>
            </a:pPr>
            <a:r>
              <a:rPr lang="en-US" sz="4400">
                <a:solidFill>
                  <a:srgbClr val="000000"/>
                </a:solidFill>
                <a:latin typeface="Arial Black" pitchFamily="34" charset="0"/>
                <a:cs typeface="Times New Roman" pitchFamily="18" charset="0"/>
              </a:rPr>
              <a:t>Shareholders had no say.  </a:t>
            </a:r>
          </a:p>
          <a:p>
            <a:pPr algn="ctr">
              <a:lnSpc>
                <a:spcPct val="80000"/>
              </a:lnSpc>
              <a:buFontTx/>
              <a:buChar char="•"/>
            </a:pPr>
            <a:endParaRPr lang="en-US" sz="4400">
              <a:solidFill>
                <a:srgbClr val="000000"/>
              </a:solidFill>
              <a:latin typeface="Arial Black" pitchFamily="34" charset="0"/>
              <a:cs typeface="Times New Roman" pitchFamily="18" charset="0"/>
            </a:endParaRPr>
          </a:p>
          <a:p>
            <a:pPr algn="ctr">
              <a:lnSpc>
                <a:spcPct val="80000"/>
              </a:lnSpc>
              <a:buFontTx/>
              <a:buChar char="•"/>
            </a:pPr>
            <a:r>
              <a:rPr lang="en-US" sz="4400">
                <a:solidFill>
                  <a:srgbClr val="000000"/>
                </a:solidFill>
                <a:latin typeface="Arial Black" pitchFamily="34" charset="0"/>
                <a:cs typeface="Times New Roman" pitchFamily="18" charset="0"/>
              </a:rPr>
              <a:t>Outlawed today.</a:t>
            </a:r>
          </a:p>
          <a:p>
            <a:pPr>
              <a:spcBef>
                <a:spcPct val="50000"/>
              </a:spcBef>
            </a:pPr>
            <a:endParaRPr lang="en-US" sz="3600">
              <a:latin typeface="Arial Black"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AutoShape 2" descr="Parchment"/>
          <p:cNvSpPr>
            <a:spLocks noChangeArrowheads="1"/>
          </p:cNvSpPr>
          <p:nvPr/>
        </p:nvSpPr>
        <p:spPr bwMode="auto">
          <a:xfrm>
            <a:off x="0" y="0"/>
            <a:ext cx="9144000" cy="6858000"/>
          </a:xfrm>
          <a:prstGeom prst="bevel">
            <a:avLst>
              <a:gd name="adj" fmla="val 12500"/>
            </a:avLst>
          </a:prstGeom>
          <a:blipFill dpi="0" rotWithShape="0">
            <a:blip r:embed="rId2" cstate="print"/>
            <a:srcRect/>
            <a:tile tx="0" ty="0" sx="100000" sy="100000" flip="none" algn="tl"/>
          </a:blipFill>
          <a:ln w="9525">
            <a:solidFill>
              <a:schemeClr val="tx1"/>
            </a:solidFill>
            <a:miter lim="800000"/>
            <a:headEnd/>
            <a:tailEnd/>
          </a:ln>
          <a:effectLst/>
        </p:spPr>
        <p:txBody>
          <a:bodyPr wrap="none" anchor="ctr"/>
          <a:lstStyle/>
          <a:p>
            <a:endParaRPr lang="en-US"/>
          </a:p>
        </p:txBody>
      </p:sp>
      <p:sp>
        <p:nvSpPr>
          <p:cNvPr id="396291" name="Text Box 3"/>
          <p:cNvSpPr txBox="1">
            <a:spLocks noChangeArrowheads="1"/>
          </p:cNvSpPr>
          <p:nvPr/>
        </p:nvSpPr>
        <p:spPr bwMode="auto">
          <a:xfrm>
            <a:off x="990600" y="1295400"/>
            <a:ext cx="71628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396292" name="Text Box 4"/>
          <p:cNvSpPr txBox="1">
            <a:spLocks noChangeArrowheads="1"/>
          </p:cNvSpPr>
          <p:nvPr/>
        </p:nvSpPr>
        <p:spPr bwMode="auto">
          <a:xfrm>
            <a:off x="762000" y="1219200"/>
            <a:ext cx="7543800" cy="1555750"/>
          </a:xfrm>
          <a:prstGeom prst="rect">
            <a:avLst/>
          </a:prstGeom>
          <a:noFill/>
          <a:ln w="9525">
            <a:noFill/>
            <a:miter lim="800000"/>
            <a:headEnd/>
            <a:tailEnd/>
          </a:ln>
          <a:effectLst/>
        </p:spPr>
        <p:txBody>
          <a:bodyPr>
            <a:spAutoFit/>
          </a:bodyPr>
          <a:lstStyle/>
          <a:p>
            <a:pPr algn="ctr">
              <a:lnSpc>
                <a:spcPct val="90000"/>
              </a:lnSpc>
              <a:spcBef>
                <a:spcPct val="50000"/>
              </a:spcBef>
              <a:buFontTx/>
              <a:buChar char="•"/>
            </a:pPr>
            <a:endParaRPr lang="en-US" sz="4000" b="1">
              <a:latin typeface="Arial Black" pitchFamily="34" charset="0"/>
            </a:endParaRPr>
          </a:p>
          <a:p>
            <a:pPr algn="ctr">
              <a:spcBef>
                <a:spcPct val="50000"/>
              </a:spcBef>
              <a:buFontTx/>
              <a:buChar char="•"/>
            </a:pPr>
            <a:endParaRPr lang="en-US" sz="4000" b="1">
              <a:latin typeface="Arial Black" pitchFamily="34" charset="0"/>
            </a:endParaRPr>
          </a:p>
        </p:txBody>
      </p:sp>
      <p:sp>
        <p:nvSpPr>
          <p:cNvPr id="396293" name="WordArt 5"/>
          <p:cNvSpPr>
            <a:spLocks noChangeArrowheads="1" noChangeShapeType="1" noTextEdit="1"/>
          </p:cNvSpPr>
          <p:nvPr/>
        </p:nvSpPr>
        <p:spPr bwMode="auto">
          <a:xfrm>
            <a:off x="914400" y="152400"/>
            <a:ext cx="7391400" cy="609600"/>
          </a:xfrm>
          <a:prstGeom prst="rect">
            <a:avLst/>
          </a:prstGeom>
        </p:spPr>
        <p:txBody>
          <a:bodyPr wrap="none" fromWordArt="1">
            <a:prstTxWarp prst="textCanUp">
              <a:avLst>
                <a:gd name="adj" fmla="val 85713"/>
              </a:avLst>
            </a:prstTxWarp>
          </a:bodyPr>
          <a:lstStyle/>
          <a:p>
            <a:pPr algn="ctr"/>
            <a:r>
              <a:rPr lang="en-US" sz="3600" kern="1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chemeClr val="tx1"/>
                  </a:outerShdw>
                </a:effectLst>
                <a:latin typeface="Arial Black"/>
              </a:rPr>
              <a:t>TRUSTS AND MONOPOLIES</a:t>
            </a:r>
          </a:p>
        </p:txBody>
      </p:sp>
      <p:sp>
        <p:nvSpPr>
          <p:cNvPr id="396294" name="Text Box 6"/>
          <p:cNvSpPr txBox="1">
            <a:spLocks noChangeArrowheads="1"/>
          </p:cNvSpPr>
          <p:nvPr/>
        </p:nvSpPr>
        <p:spPr bwMode="auto">
          <a:xfrm>
            <a:off x="914400" y="990600"/>
            <a:ext cx="73152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396295" name="Text Box 7"/>
          <p:cNvSpPr txBox="1">
            <a:spLocks noChangeArrowheads="1"/>
          </p:cNvSpPr>
          <p:nvPr/>
        </p:nvSpPr>
        <p:spPr bwMode="auto">
          <a:xfrm>
            <a:off x="914400" y="990600"/>
            <a:ext cx="7315200" cy="5656933"/>
          </a:xfrm>
          <a:prstGeom prst="rect">
            <a:avLst/>
          </a:prstGeom>
          <a:noFill/>
          <a:ln w="9525">
            <a:noFill/>
            <a:miter lim="800000"/>
            <a:headEnd/>
            <a:tailEnd/>
          </a:ln>
          <a:effectLst/>
        </p:spPr>
        <p:txBody>
          <a:bodyPr>
            <a:spAutoFit/>
          </a:bodyPr>
          <a:lstStyle/>
          <a:p>
            <a:pPr algn="ctr">
              <a:spcBef>
                <a:spcPct val="50000"/>
              </a:spcBef>
            </a:pPr>
            <a:r>
              <a:rPr lang="en-US" sz="4800" b="1" i="1" u="sng" dirty="0">
                <a:latin typeface="Arial Black" pitchFamily="34" charset="0"/>
              </a:rPr>
              <a:t>BIGGER IS BETTER</a:t>
            </a:r>
            <a:endParaRPr lang="en-US" sz="4000" b="1" i="1" u="sng" dirty="0">
              <a:latin typeface="Arial Black" pitchFamily="34" charset="0"/>
            </a:endParaRPr>
          </a:p>
          <a:p>
            <a:pPr algn="ctr">
              <a:lnSpc>
                <a:spcPct val="80000"/>
              </a:lnSpc>
              <a:spcBef>
                <a:spcPct val="50000"/>
              </a:spcBef>
            </a:pPr>
            <a:r>
              <a:rPr lang="en-US" sz="4400" dirty="0">
                <a:latin typeface="Arial Black" pitchFamily="34" charset="0"/>
              </a:rPr>
              <a:t>A </a:t>
            </a:r>
            <a:r>
              <a:rPr lang="en-US" sz="4400" b="1" i="1" u="sng" dirty="0">
                <a:solidFill>
                  <a:srgbClr val="CC0000"/>
                </a:solidFill>
                <a:effectLst>
                  <a:outerShdw blurRad="38100" dist="38100" dir="2700000" algn="tl">
                    <a:srgbClr val="000000"/>
                  </a:outerShdw>
                </a:effectLst>
                <a:latin typeface="Arial Black" pitchFamily="34" charset="0"/>
              </a:rPr>
              <a:t>trust or monopoly</a:t>
            </a:r>
            <a:r>
              <a:rPr lang="en-US" sz="4400" dirty="0">
                <a:latin typeface="Arial Black" pitchFamily="34" charset="0"/>
              </a:rPr>
              <a:t> controls an entire industry</a:t>
            </a:r>
            <a:endParaRPr lang="en-US" sz="4000" dirty="0">
              <a:latin typeface="Arial Black" pitchFamily="34" charset="0"/>
            </a:endParaRPr>
          </a:p>
          <a:p>
            <a:pPr algn="ctr">
              <a:lnSpc>
                <a:spcPct val="80000"/>
              </a:lnSpc>
              <a:spcBef>
                <a:spcPct val="50000"/>
              </a:spcBef>
              <a:buFontTx/>
              <a:buChar char="•"/>
            </a:pPr>
            <a:r>
              <a:rPr lang="en-US" sz="3600" dirty="0">
                <a:latin typeface="Arial Black" pitchFamily="34" charset="0"/>
              </a:rPr>
              <a:t>M</a:t>
            </a:r>
            <a:r>
              <a:rPr lang="en-US" sz="3600" dirty="0" smtClean="0">
                <a:latin typeface="Arial Black" pitchFamily="34" charset="0"/>
              </a:rPr>
              <a:t>ake </a:t>
            </a:r>
            <a:r>
              <a:rPr lang="en-US" sz="3600" dirty="0">
                <a:latin typeface="Arial Black" pitchFamily="34" charset="0"/>
              </a:rPr>
              <a:t>product cheaper</a:t>
            </a:r>
          </a:p>
          <a:p>
            <a:pPr algn="ctr">
              <a:lnSpc>
                <a:spcPct val="80000"/>
              </a:lnSpc>
              <a:spcBef>
                <a:spcPct val="50000"/>
              </a:spcBef>
              <a:buFontTx/>
              <a:buChar char="•"/>
            </a:pPr>
            <a:r>
              <a:rPr lang="en-US" sz="3600" dirty="0">
                <a:latin typeface="Arial Black" pitchFamily="34" charset="0"/>
              </a:rPr>
              <a:t>L</a:t>
            </a:r>
            <a:r>
              <a:rPr lang="en-US" sz="3600" dirty="0" smtClean="0">
                <a:latin typeface="Arial Black" pitchFamily="34" charset="0"/>
              </a:rPr>
              <a:t>ower </a:t>
            </a:r>
            <a:r>
              <a:rPr lang="en-US" sz="3600" dirty="0">
                <a:latin typeface="Arial Black" pitchFamily="34" charset="0"/>
              </a:rPr>
              <a:t>prices to </a:t>
            </a:r>
            <a:r>
              <a:rPr lang="en-US" sz="3600" dirty="0" smtClean="0">
                <a:latin typeface="Arial Black" pitchFamily="34" charset="0"/>
              </a:rPr>
              <a:t>customer</a:t>
            </a:r>
          </a:p>
          <a:p>
            <a:pPr lvl="1" algn="ctr">
              <a:lnSpc>
                <a:spcPct val="80000"/>
              </a:lnSpc>
              <a:spcBef>
                <a:spcPct val="50000"/>
              </a:spcBef>
              <a:buFontTx/>
              <a:buChar char="•"/>
            </a:pPr>
            <a:r>
              <a:rPr lang="en-US" sz="4400" dirty="0" smtClean="0">
                <a:latin typeface="Arial Black" pitchFamily="34" charset="0"/>
              </a:rPr>
              <a:t>ALL SUPPOSEDLY HAPPEN</a:t>
            </a:r>
            <a:endParaRPr lang="en-US" sz="4400" dirty="0">
              <a:latin typeface="Arial Black"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WordArt 3"/>
          <p:cNvSpPr>
            <a:spLocks noChangeArrowheads="1" noChangeShapeType="1" noTextEdit="1"/>
          </p:cNvSpPr>
          <p:nvPr/>
        </p:nvSpPr>
        <p:spPr bwMode="auto">
          <a:xfrm>
            <a:off x="762000" y="152400"/>
            <a:ext cx="7620000" cy="457200"/>
          </a:xfrm>
          <a:prstGeom prst="rect">
            <a:avLst/>
          </a:prstGeom>
        </p:spPr>
        <p:txBody>
          <a:bodyPr wrap="none" fromWordArt="1">
            <a:prstTxWarp prst="textCanUp">
              <a:avLst>
                <a:gd name="adj" fmla="val 85713"/>
              </a:avLst>
            </a:prstTxWarp>
          </a:bodyPr>
          <a:lstStyle/>
          <a:p>
            <a:pPr algn="ctr"/>
            <a:r>
              <a:rPr lang="en-US" sz="3600" kern="10">
                <a:ln w="9525">
                  <a:solidFill>
                    <a:schemeClr val="bg1"/>
                  </a:solidFill>
                  <a:round/>
                  <a:headEnd/>
                  <a:tailEnd/>
                </a:ln>
                <a:gradFill rotWithShape="0">
                  <a:gsLst>
                    <a:gs pos="0">
                      <a:srgbClr val="6600CC"/>
                    </a:gs>
                    <a:gs pos="100000">
                      <a:srgbClr val="CC00CC"/>
                    </a:gs>
                  </a:gsLst>
                  <a:lin ang="5400000" scaled="1"/>
                </a:gradFill>
                <a:effectLst>
                  <a:outerShdw dist="40161" dir="9693903" algn="ctr" rotWithShape="0">
                    <a:schemeClr val="hlink"/>
                  </a:outerShdw>
                </a:effectLst>
                <a:latin typeface="Impact"/>
              </a:rPr>
              <a:t>MONOPOLIES AND TRUSTS</a:t>
            </a:r>
          </a:p>
        </p:txBody>
      </p:sp>
      <p:sp>
        <p:nvSpPr>
          <p:cNvPr id="387076" name="AutoShape 4">
            <a:hlinkClick r:id="rId2" action="ppaction://hlinksldjump"/>
          </p:cNvPr>
          <p:cNvSpPr>
            <a:spLocks noChangeArrowheads="1"/>
          </p:cNvSpPr>
          <p:nvPr/>
        </p:nvSpPr>
        <p:spPr bwMode="auto">
          <a:xfrm>
            <a:off x="8686800" y="6477000"/>
            <a:ext cx="3048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pic>
        <p:nvPicPr>
          <p:cNvPr id="387077" name="Picture 5"/>
          <p:cNvPicPr>
            <a:picLocks noChangeAspect="1" noChangeArrowheads="1"/>
          </p:cNvPicPr>
          <p:nvPr/>
        </p:nvPicPr>
        <p:blipFill>
          <a:blip r:embed="rId3" cstate="print"/>
          <a:srcRect/>
          <a:stretch>
            <a:fillRect/>
          </a:stretch>
        </p:blipFill>
        <p:spPr bwMode="auto">
          <a:xfrm>
            <a:off x="609600" y="762000"/>
            <a:ext cx="7848600" cy="5657850"/>
          </a:xfrm>
          <a:prstGeom prst="rect">
            <a:avLst/>
          </a:prstGeom>
          <a:noFill/>
          <a:ln w="12700" cap="sq">
            <a:noFill/>
            <a:miter lim="800000"/>
            <a:headEnd type="none" w="sm" len="sm"/>
            <a:tailEnd type="none" w="sm" len="sm"/>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ChangeAspect="1" noChangeArrowheads="1"/>
          </p:cNvPicPr>
          <p:nvPr/>
        </p:nvPicPr>
        <p:blipFill>
          <a:blip r:embed="rId2" cstate="print"/>
          <a:srcRect/>
          <a:stretch>
            <a:fillRect/>
          </a:stretch>
        </p:blipFill>
        <p:spPr bwMode="auto">
          <a:xfrm>
            <a:off x="381000" y="2362200"/>
            <a:ext cx="2457450" cy="2187575"/>
          </a:xfrm>
          <a:prstGeom prst="rect">
            <a:avLst/>
          </a:prstGeom>
          <a:noFill/>
          <a:ln w="76200" cmpd="tri">
            <a:noFill/>
            <a:miter lim="800000"/>
            <a:headEnd/>
            <a:tailEnd/>
          </a:ln>
        </p:spPr>
      </p:pic>
      <p:pic>
        <p:nvPicPr>
          <p:cNvPr id="561155" name="Picture 3"/>
          <p:cNvPicPr>
            <a:picLocks noChangeAspect="1" noChangeArrowheads="1"/>
          </p:cNvPicPr>
          <p:nvPr/>
        </p:nvPicPr>
        <p:blipFill>
          <a:blip r:embed="rId3" cstate="print"/>
          <a:srcRect/>
          <a:stretch>
            <a:fillRect/>
          </a:stretch>
        </p:blipFill>
        <p:spPr bwMode="auto">
          <a:xfrm>
            <a:off x="542925" y="2497138"/>
            <a:ext cx="684213" cy="414337"/>
          </a:xfrm>
          <a:prstGeom prst="rect">
            <a:avLst/>
          </a:prstGeom>
          <a:noFill/>
        </p:spPr>
      </p:pic>
      <p:pic>
        <p:nvPicPr>
          <p:cNvPr id="561156" name="Picture 4"/>
          <p:cNvPicPr>
            <a:picLocks noChangeAspect="1" noChangeArrowheads="1"/>
          </p:cNvPicPr>
          <p:nvPr/>
        </p:nvPicPr>
        <p:blipFill>
          <a:blip r:embed="rId3" cstate="print"/>
          <a:srcRect/>
          <a:stretch>
            <a:fillRect/>
          </a:stretch>
        </p:blipFill>
        <p:spPr bwMode="auto">
          <a:xfrm>
            <a:off x="1308100" y="2497138"/>
            <a:ext cx="684213" cy="414337"/>
          </a:xfrm>
          <a:prstGeom prst="rect">
            <a:avLst/>
          </a:prstGeom>
          <a:noFill/>
        </p:spPr>
      </p:pic>
      <p:pic>
        <p:nvPicPr>
          <p:cNvPr id="561157" name="Picture 5"/>
          <p:cNvPicPr>
            <a:picLocks noChangeAspect="1" noChangeArrowheads="1"/>
          </p:cNvPicPr>
          <p:nvPr/>
        </p:nvPicPr>
        <p:blipFill>
          <a:blip r:embed="rId3" cstate="print"/>
          <a:srcRect/>
          <a:stretch>
            <a:fillRect/>
          </a:stretch>
        </p:blipFill>
        <p:spPr bwMode="auto">
          <a:xfrm>
            <a:off x="2008188" y="2497138"/>
            <a:ext cx="684212" cy="414337"/>
          </a:xfrm>
          <a:prstGeom prst="rect">
            <a:avLst/>
          </a:prstGeom>
          <a:noFill/>
        </p:spPr>
      </p:pic>
      <p:pic>
        <p:nvPicPr>
          <p:cNvPr id="561158" name="Picture 6"/>
          <p:cNvPicPr>
            <a:picLocks noChangeAspect="1" noChangeArrowheads="1"/>
          </p:cNvPicPr>
          <p:nvPr/>
        </p:nvPicPr>
        <p:blipFill>
          <a:blip r:embed="rId3" cstate="print"/>
          <a:srcRect/>
          <a:stretch>
            <a:fillRect/>
          </a:stretch>
        </p:blipFill>
        <p:spPr bwMode="auto">
          <a:xfrm>
            <a:off x="542925" y="3054350"/>
            <a:ext cx="684213" cy="414338"/>
          </a:xfrm>
          <a:prstGeom prst="rect">
            <a:avLst/>
          </a:prstGeom>
          <a:noFill/>
        </p:spPr>
      </p:pic>
      <p:pic>
        <p:nvPicPr>
          <p:cNvPr id="561159" name="Picture 7"/>
          <p:cNvPicPr>
            <a:picLocks noChangeAspect="1" noChangeArrowheads="1"/>
          </p:cNvPicPr>
          <p:nvPr/>
        </p:nvPicPr>
        <p:blipFill>
          <a:blip r:embed="rId3" cstate="print"/>
          <a:srcRect/>
          <a:stretch>
            <a:fillRect/>
          </a:stretch>
        </p:blipFill>
        <p:spPr bwMode="auto">
          <a:xfrm>
            <a:off x="542925" y="3625850"/>
            <a:ext cx="684213" cy="414338"/>
          </a:xfrm>
          <a:prstGeom prst="rect">
            <a:avLst/>
          </a:prstGeom>
          <a:noFill/>
        </p:spPr>
      </p:pic>
      <p:pic>
        <p:nvPicPr>
          <p:cNvPr id="561160" name="Picture 8"/>
          <p:cNvPicPr>
            <a:picLocks noChangeAspect="1" noChangeArrowheads="1"/>
          </p:cNvPicPr>
          <p:nvPr/>
        </p:nvPicPr>
        <p:blipFill>
          <a:blip r:embed="rId3" cstate="print"/>
          <a:srcRect/>
          <a:stretch>
            <a:fillRect/>
          </a:stretch>
        </p:blipFill>
        <p:spPr bwMode="auto">
          <a:xfrm>
            <a:off x="1295400" y="3625850"/>
            <a:ext cx="684213" cy="414338"/>
          </a:xfrm>
          <a:prstGeom prst="rect">
            <a:avLst/>
          </a:prstGeom>
          <a:noFill/>
        </p:spPr>
      </p:pic>
      <p:pic>
        <p:nvPicPr>
          <p:cNvPr id="561161" name="Picture 9"/>
          <p:cNvPicPr>
            <a:picLocks noChangeAspect="1" noChangeArrowheads="1"/>
          </p:cNvPicPr>
          <p:nvPr/>
        </p:nvPicPr>
        <p:blipFill>
          <a:blip r:embed="rId3" cstate="print"/>
          <a:srcRect/>
          <a:stretch>
            <a:fillRect/>
          </a:stretch>
        </p:blipFill>
        <p:spPr bwMode="auto">
          <a:xfrm>
            <a:off x="1254125" y="3054350"/>
            <a:ext cx="684213" cy="414338"/>
          </a:xfrm>
          <a:prstGeom prst="rect">
            <a:avLst/>
          </a:prstGeom>
          <a:noFill/>
        </p:spPr>
      </p:pic>
      <p:pic>
        <p:nvPicPr>
          <p:cNvPr id="561162" name="Picture 10"/>
          <p:cNvPicPr>
            <a:picLocks noChangeAspect="1" noChangeArrowheads="1"/>
          </p:cNvPicPr>
          <p:nvPr/>
        </p:nvPicPr>
        <p:blipFill>
          <a:blip r:embed="rId3" cstate="print"/>
          <a:srcRect/>
          <a:stretch>
            <a:fillRect/>
          </a:stretch>
        </p:blipFill>
        <p:spPr bwMode="auto">
          <a:xfrm>
            <a:off x="2005013" y="3054350"/>
            <a:ext cx="684212" cy="414338"/>
          </a:xfrm>
          <a:prstGeom prst="rect">
            <a:avLst/>
          </a:prstGeom>
          <a:noFill/>
        </p:spPr>
      </p:pic>
      <p:pic>
        <p:nvPicPr>
          <p:cNvPr id="561163" name="Picture 11"/>
          <p:cNvPicPr>
            <a:picLocks noChangeAspect="1" noChangeArrowheads="1"/>
          </p:cNvPicPr>
          <p:nvPr/>
        </p:nvPicPr>
        <p:blipFill>
          <a:blip r:embed="rId3" cstate="print"/>
          <a:srcRect/>
          <a:stretch>
            <a:fillRect/>
          </a:stretch>
        </p:blipFill>
        <p:spPr bwMode="auto">
          <a:xfrm>
            <a:off x="1995488" y="3625850"/>
            <a:ext cx="684212" cy="414338"/>
          </a:xfrm>
          <a:prstGeom prst="rect">
            <a:avLst/>
          </a:prstGeom>
          <a:noFill/>
        </p:spPr>
      </p:pic>
      <p:pic>
        <p:nvPicPr>
          <p:cNvPr id="561164" name="Picture 12"/>
          <p:cNvPicPr>
            <a:picLocks noChangeAspect="1" noChangeArrowheads="1"/>
          </p:cNvPicPr>
          <p:nvPr/>
        </p:nvPicPr>
        <p:blipFill>
          <a:blip r:embed="rId4" cstate="print"/>
          <a:srcRect l="57100" r="-478"/>
          <a:stretch>
            <a:fillRect/>
          </a:stretch>
        </p:blipFill>
        <p:spPr bwMode="auto">
          <a:xfrm>
            <a:off x="7685088" y="908050"/>
            <a:ext cx="1154112" cy="4722813"/>
          </a:xfrm>
          <a:prstGeom prst="rect">
            <a:avLst/>
          </a:prstGeom>
          <a:noFill/>
        </p:spPr>
      </p:pic>
      <p:grpSp>
        <p:nvGrpSpPr>
          <p:cNvPr id="2" name="Group 13"/>
          <p:cNvGrpSpPr>
            <a:grpSpLocks/>
          </p:cNvGrpSpPr>
          <p:nvPr/>
        </p:nvGrpSpPr>
        <p:grpSpPr bwMode="auto">
          <a:xfrm>
            <a:off x="6157913" y="922338"/>
            <a:ext cx="1744662" cy="1041400"/>
            <a:chOff x="3879" y="581"/>
            <a:chExt cx="1099" cy="656"/>
          </a:xfrm>
        </p:grpSpPr>
        <p:pic>
          <p:nvPicPr>
            <p:cNvPr id="561166" name="Picture 14"/>
            <p:cNvPicPr>
              <a:picLocks noChangeAspect="1" noChangeArrowheads="1"/>
            </p:cNvPicPr>
            <p:nvPr/>
          </p:nvPicPr>
          <p:blipFill>
            <a:blip r:embed="rId4" cstate="print"/>
            <a:srcRect r="41882" b="77882"/>
            <a:stretch>
              <a:fillRect/>
            </a:stretch>
          </p:blipFill>
          <p:spPr bwMode="auto">
            <a:xfrm>
              <a:off x="3879" y="581"/>
              <a:ext cx="974" cy="656"/>
            </a:xfrm>
            <a:prstGeom prst="rect">
              <a:avLst/>
            </a:prstGeom>
            <a:noFill/>
          </p:spPr>
        </p:pic>
        <p:sp>
          <p:nvSpPr>
            <p:cNvPr id="561167" name="Text Box 15"/>
            <p:cNvSpPr txBox="1">
              <a:spLocks noChangeArrowheads="1"/>
            </p:cNvSpPr>
            <p:nvPr/>
          </p:nvSpPr>
          <p:spPr bwMode="auto">
            <a:xfrm>
              <a:off x="3902" y="693"/>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Coke fields</a:t>
              </a:r>
            </a:p>
          </p:txBody>
        </p:sp>
        <p:sp>
          <p:nvSpPr>
            <p:cNvPr id="561168" name="Text Box 16"/>
            <p:cNvSpPr txBox="1">
              <a:spLocks noChangeArrowheads="1"/>
            </p:cNvSpPr>
            <p:nvPr/>
          </p:nvSpPr>
          <p:spPr bwMode="auto">
            <a:xfrm>
              <a:off x="4400" y="884"/>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grpSp>
      <p:grpSp>
        <p:nvGrpSpPr>
          <p:cNvPr id="3" name="Group 17"/>
          <p:cNvGrpSpPr>
            <a:grpSpLocks/>
          </p:cNvGrpSpPr>
          <p:nvPr/>
        </p:nvGrpSpPr>
        <p:grpSpPr bwMode="auto">
          <a:xfrm>
            <a:off x="6162675" y="914400"/>
            <a:ext cx="1739900" cy="1944688"/>
            <a:chOff x="3882" y="576"/>
            <a:chExt cx="1096" cy="1225"/>
          </a:xfrm>
        </p:grpSpPr>
        <p:pic>
          <p:nvPicPr>
            <p:cNvPr id="561170" name="Picture 18"/>
            <p:cNvPicPr>
              <a:picLocks noChangeAspect="1" noChangeArrowheads="1"/>
            </p:cNvPicPr>
            <p:nvPr/>
          </p:nvPicPr>
          <p:blipFill>
            <a:blip r:embed="rId4" cstate="print"/>
            <a:srcRect r="41882" b="58698"/>
            <a:stretch>
              <a:fillRect/>
            </a:stretch>
          </p:blipFill>
          <p:spPr bwMode="auto">
            <a:xfrm>
              <a:off x="3882" y="576"/>
              <a:ext cx="974" cy="1225"/>
            </a:xfrm>
            <a:prstGeom prst="rect">
              <a:avLst/>
            </a:prstGeom>
            <a:noFill/>
          </p:spPr>
        </p:pic>
        <p:sp>
          <p:nvSpPr>
            <p:cNvPr id="561171" name="Text Box 19"/>
            <p:cNvSpPr txBox="1">
              <a:spLocks noChangeArrowheads="1"/>
            </p:cNvSpPr>
            <p:nvPr/>
          </p:nvSpPr>
          <p:spPr bwMode="auto">
            <a:xfrm>
              <a:off x="3902" y="693"/>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Coke fields</a:t>
              </a:r>
            </a:p>
          </p:txBody>
        </p:sp>
        <p:sp>
          <p:nvSpPr>
            <p:cNvPr id="561172" name="Text Box 20"/>
            <p:cNvSpPr txBox="1">
              <a:spLocks noChangeArrowheads="1"/>
            </p:cNvSpPr>
            <p:nvPr/>
          </p:nvSpPr>
          <p:spPr bwMode="auto">
            <a:xfrm>
              <a:off x="3902" y="1320"/>
              <a:ext cx="849"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Iron ore deposits</a:t>
              </a:r>
            </a:p>
          </p:txBody>
        </p:sp>
        <p:sp>
          <p:nvSpPr>
            <p:cNvPr id="561173" name="Text Box 21"/>
            <p:cNvSpPr txBox="1">
              <a:spLocks noChangeArrowheads="1"/>
            </p:cNvSpPr>
            <p:nvPr/>
          </p:nvSpPr>
          <p:spPr bwMode="auto">
            <a:xfrm>
              <a:off x="4400" y="148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74" name="Text Box 22"/>
            <p:cNvSpPr txBox="1">
              <a:spLocks noChangeArrowheads="1"/>
            </p:cNvSpPr>
            <p:nvPr/>
          </p:nvSpPr>
          <p:spPr bwMode="auto">
            <a:xfrm>
              <a:off x="4400" y="884"/>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grpSp>
      <p:grpSp>
        <p:nvGrpSpPr>
          <p:cNvPr id="4" name="Group 23"/>
          <p:cNvGrpSpPr>
            <a:grpSpLocks/>
          </p:cNvGrpSpPr>
          <p:nvPr/>
        </p:nvGrpSpPr>
        <p:grpSpPr bwMode="auto">
          <a:xfrm>
            <a:off x="6138863" y="920750"/>
            <a:ext cx="1763712" cy="2862263"/>
            <a:chOff x="3867" y="580"/>
            <a:chExt cx="1111" cy="1803"/>
          </a:xfrm>
        </p:grpSpPr>
        <p:pic>
          <p:nvPicPr>
            <p:cNvPr id="561176" name="Picture 24"/>
            <p:cNvPicPr>
              <a:picLocks noChangeAspect="1" noChangeArrowheads="1"/>
            </p:cNvPicPr>
            <p:nvPr/>
          </p:nvPicPr>
          <p:blipFill>
            <a:blip r:embed="rId4" cstate="print"/>
            <a:srcRect r="41882" b="39211"/>
            <a:stretch>
              <a:fillRect/>
            </a:stretch>
          </p:blipFill>
          <p:spPr bwMode="auto">
            <a:xfrm>
              <a:off x="3867" y="580"/>
              <a:ext cx="974" cy="1803"/>
            </a:xfrm>
            <a:prstGeom prst="rect">
              <a:avLst/>
            </a:prstGeom>
            <a:noFill/>
          </p:spPr>
        </p:pic>
        <p:sp>
          <p:nvSpPr>
            <p:cNvPr id="561177" name="Text Box 25"/>
            <p:cNvSpPr txBox="1">
              <a:spLocks noChangeArrowheads="1"/>
            </p:cNvSpPr>
            <p:nvPr/>
          </p:nvSpPr>
          <p:spPr bwMode="auto">
            <a:xfrm>
              <a:off x="3902" y="693"/>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Coke fields</a:t>
              </a:r>
            </a:p>
          </p:txBody>
        </p:sp>
        <p:sp>
          <p:nvSpPr>
            <p:cNvPr id="561178" name="Text Box 26"/>
            <p:cNvSpPr txBox="1">
              <a:spLocks noChangeArrowheads="1"/>
            </p:cNvSpPr>
            <p:nvPr/>
          </p:nvSpPr>
          <p:spPr bwMode="auto">
            <a:xfrm>
              <a:off x="3902" y="1320"/>
              <a:ext cx="849"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Iron ore deposits</a:t>
              </a:r>
            </a:p>
          </p:txBody>
        </p:sp>
        <p:sp>
          <p:nvSpPr>
            <p:cNvPr id="561179" name="Text Box 27"/>
            <p:cNvSpPr txBox="1">
              <a:spLocks noChangeArrowheads="1"/>
            </p:cNvSpPr>
            <p:nvPr/>
          </p:nvSpPr>
          <p:spPr bwMode="auto">
            <a:xfrm>
              <a:off x="3902" y="1836"/>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Steel mills</a:t>
              </a:r>
            </a:p>
          </p:txBody>
        </p:sp>
        <p:sp>
          <p:nvSpPr>
            <p:cNvPr id="561180" name="Text Box 28"/>
            <p:cNvSpPr txBox="1">
              <a:spLocks noChangeArrowheads="1"/>
            </p:cNvSpPr>
            <p:nvPr/>
          </p:nvSpPr>
          <p:spPr bwMode="auto">
            <a:xfrm>
              <a:off x="4400" y="148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81" name="Text Box 29"/>
            <p:cNvSpPr txBox="1">
              <a:spLocks noChangeArrowheads="1"/>
            </p:cNvSpPr>
            <p:nvPr/>
          </p:nvSpPr>
          <p:spPr bwMode="auto">
            <a:xfrm>
              <a:off x="4400" y="884"/>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82" name="Text Box 30"/>
            <p:cNvSpPr txBox="1">
              <a:spLocks noChangeArrowheads="1"/>
            </p:cNvSpPr>
            <p:nvPr/>
          </p:nvSpPr>
          <p:spPr bwMode="auto">
            <a:xfrm>
              <a:off x="4400" y="201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grpSp>
      <p:grpSp>
        <p:nvGrpSpPr>
          <p:cNvPr id="5" name="Group 31"/>
          <p:cNvGrpSpPr>
            <a:grpSpLocks/>
          </p:cNvGrpSpPr>
          <p:nvPr/>
        </p:nvGrpSpPr>
        <p:grpSpPr bwMode="auto">
          <a:xfrm>
            <a:off x="6143625" y="928688"/>
            <a:ext cx="1758950" cy="3752850"/>
            <a:chOff x="3870" y="585"/>
            <a:chExt cx="1108" cy="2364"/>
          </a:xfrm>
        </p:grpSpPr>
        <p:pic>
          <p:nvPicPr>
            <p:cNvPr id="561184" name="Picture 32"/>
            <p:cNvPicPr>
              <a:picLocks noChangeAspect="1" noChangeArrowheads="1"/>
            </p:cNvPicPr>
            <p:nvPr/>
          </p:nvPicPr>
          <p:blipFill>
            <a:blip r:embed="rId4" cstate="print"/>
            <a:srcRect r="41882" b="20296"/>
            <a:stretch>
              <a:fillRect/>
            </a:stretch>
          </p:blipFill>
          <p:spPr bwMode="auto">
            <a:xfrm>
              <a:off x="3870" y="585"/>
              <a:ext cx="974" cy="2364"/>
            </a:xfrm>
            <a:prstGeom prst="rect">
              <a:avLst/>
            </a:prstGeom>
            <a:noFill/>
          </p:spPr>
        </p:pic>
        <p:sp>
          <p:nvSpPr>
            <p:cNvPr id="561185" name="Text Box 33"/>
            <p:cNvSpPr txBox="1">
              <a:spLocks noChangeArrowheads="1"/>
            </p:cNvSpPr>
            <p:nvPr/>
          </p:nvSpPr>
          <p:spPr bwMode="auto">
            <a:xfrm>
              <a:off x="3902" y="693"/>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Coke fields</a:t>
              </a:r>
            </a:p>
          </p:txBody>
        </p:sp>
        <p:sp>
          <p:nvSpPr>
            <p:cNvPr id="561186" name="Text Box 34"/>
            <p:cNvSpPr txBox="1">
              <a:spLocks noChangeArrowheads="1"/>
            </p:cNvSpPr>
            <p:nvPr/>
          </p:nvSpPr>
          <p:spPr bwMode="auto">
            <a:xfrm>
              <a:off x="3902" y="1320"/>
              <a:ext cx="849"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Iron ore deposits</a:t>
              </a:r>
            </a:p>
          </p:txBody>
        </p:sp>
        <p:sp>
          <p:nvSpPr>
            <p:cNvPr id="561187" name="Text Box 35"/>
            <p:cNvSpPr txBox="1">
              <a:spLocks noChangeArrowheads="1"/>
            </p:cNvSpPr>
            <p:nvPr/>
          </p:nvSpPr>
          <p:spPr bwMode="auto">
            <a:xfrm>
              <a:off x="3902" y="1836"/>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Steel mills</a:t>
              </a:r>
            </a:p>
          </p:txBody>
        </p:sp>
        <p:sp>
          <p:nvSpPr>
            <p:cNvPr id="561188" name="Text Box 36"/>
            <p:cNvSpPr txBox="1">
              <a:spLocks noChangeArrowheads="1"/>
            </p:cNvSpPr>
            <p:nvPr/>
          </p:nvSpPr>
          <p:spPr bwMode="auto">
            <a:xfrm>
              <a:off x="3910" y="2391"/>
              <a:ext cx="383"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Ships</a:t>
              </a:r>
            </a:p>
          </p:txBody>
        </p:sp>
        <p:sp>
          <p:nvSpPr>
            <p:cNvPr id="561189" name="Text Box 37"/>
            <p:cNvSpPr txBox="1">
              <a:spLocks noChangeArrowheads="1"/>
            </p:cNvSpPr>
            <p:nvPr/>
          </p:nvSpPr>
          <p:spPr bwMode="auto">
            <a:xfrm>
              <a:off x="4400" y="148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90" name="Text Box 38"/>
            <p:cNvSpPr txBox="1">
              <a:spLocks noChangeArrowheads="1"/>
            </p:cNvSpPr>
            <p:nvPr/>
          </p:nvSpPr>
          <p:spPr bwMode="auto">
            <a:xfrm>
              <a:off x="4400" y="884"/>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91" name="Text Box 39"/>
            <p:cNvSpPr txBox="1">
              <a:spLocks noChangeArrowheads="1"/>
            </p:cNvSpPr>
            <p:nvPr/>
          </p:nvSpPr>
          <p:spPr bwMode="auto">
            <a:xfrm>
              <a:off x="4400" y="201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192" name="Text Box 40"/>
            <p:cNvSpPr txBox="1">
              <a:spLocks noChangeArrowheads="1"/>
            </p:cNvSpPr>
            <p:nvPr/>
          </p:nvSpPr>
          <p:spPr bwMode="auto">
            <a:xfrm>
              <a:off x="4400" y="2566"/>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grpSp>
      <p:grpSp>
        <p:nvGrpSpPr>
          <p:cNvPr id="6" name="Group 41"/>
          <p:cNvGrpSpPr>
            <a:grpSpLocks/>
          </p:cNvGrpSpPr>
          <p:nvPr/>
        </p:nvGrpSpPr>
        <p:grpSpPr bwMode="auto">
          <a:xfrm>
            <a:off x="6145213" y="922338"/>
            <a:ext cx="1757362" cy="4708525"/>
            <a:chOff x="3871" y="581"/>
            <a:chExt cx="1107" cy="2966"/>
          </a:xfrm>
        </p:grpSpPr>
        <p:pic>
          <p:nvPicPr>
            <p:cNvPr id="561194" name="Picture 42"/>
            <p:cNvPicPr>
              <a:picLocks noChangeAspect="1" noChangeArrowheads="1"/>
            </p:cNvPicPr>
            <p:nvPr/>
          </p:nvPicPr>
          <p:blipFill>
            <a:blip r:embed="rId4" cstate="print"/>
            <a:srcRect r="41884"/>
            <a:stretch>
              <a:fillRect/>
            </a:stretch>
          </p:blipFill>
          <p:spPr bwMode="auto">
            <a:xfrm>
              <a:off x="3871" y="581"/>
              <a:ext cx="974" cy="2966"/>
            </a:xfrm>
            <a:prstGeom prst="rect">
              <a:avLst/>
            </a:prstGeom>
            <a:noFill/>
          </p:spPr>
        </p:pic>
        <p:sp>
          <p:nvSpPr>
            <p:cNvPr id="561195" name="Text Box 43"/>
            <p:cNvSpPr txBox="1">
              <a:spLocks noChangeArrowheads="1"/>
            </p:cNvSpPr>
            <p:nvPr/>
          </p:nvSpPr>
          <p:spPr bwMode="auto">
            <a:xfrm>
              <a:off x="3902" y="693"/>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Coke fields</a:t>
              </a:r>
            </a:p>
          </p:txBody>
        </p:sp>
        <p:sp>
          <p:nvSpPr>
            <p:cNvPr id="561196" name="Text Box 44"/>
            <p:cNvSpPr txBox="1">
              <a:spLocks noChangeArrowheads="1"/>
            </p:cNvSpPr>
            <p:nvPr/>
          </p:nvSpPr>
          <p:spPr bwMode="auto">
            <a:xfrm>
              <a:off x="3902" y="1320"/>
              <a:ext cx="849"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Iron ore deposits</a:t>
              </a:r>
            </a:p>
          </p:txBody>
        </p:sp>
        <p:sp>
          <p:nvSpPr>
            <p:cNvPr id="561197" name="Text Box 45"/>
            <p:cNvSpPr txBox="1">
              <a:spLocks noChangeArrowheads="1"/>
            </p:cNvSpPr>
            <p:nvPr/>
          </p:nvSpPr>
          <p:spPr bwMode="auto">
            <a:xfrm>
              <a:off x="3902" y="1836"/>
              <a:ext cx="677"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Steel mills</a:t>
              </a:r>
            </a:p>
          </p:txBody>
        </p:sp>
        <p:sp>
          <p:nvSpPr>
            <p:cNvPr id="561198" name="Text Box 46"/>
            <p:cNvSpPr txBox="1">
              <a:spLocks noChangeArrowheads="1"/>
            </p:cNvSpPr>
            <p:nvPr/>
          </p:nvSpPr>
          <p:spPr bwMode="auto">
            <a:xfrm>
              <a:off x="3910" y="2391"/>
              <a:ext cx="383"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Ships</a:t>
              </a:r>
            </a:p>
          </p:txBody>
        </p:sp>
        <p:sp>
          <p:nvSpPr>
            <p:cNvPr id="561199" name="Text Box 47"/>
            <p:cNvSpPr txBox="1">
              <a:spLocks noChangeArrowheads="1"/>
            </p:cNvSpPr>
            <p:nvPr/>
          </p:nvSpPr>
          <p:spPr bwMode="auto">
            <a:xfrm>
              <a:off x="3910" y="2946"/>
              <a:ext cx="636" cy="173"/>
            </a:xfrm>
            <a:prstGeom prst="rect">
              <a:avLst/>
            </a:prstGeom>
            <a:noFill/>
            <a:ln w="9525">
              <a:noFill/>
              <a:miter lim="800000"/>
              <a:headEnd/>
              <a:tailEnd/>
            </a:ln>
            <a:effectLst/>
          </p:spPr>
          <p:txBody>
            <a:bodyPr>
              <a:spAutoFit/>
            </a:bodyPr>
            <a:lstStyle/>
            <a:p>
              <a:pPr>
                <a:spcBef>
                  <a:spcPct val="50000"/>
                </a:spcBef>
              </a:pPr>
              <a:r>
                <a:rPr kumimoji="1" lang="en-US" altLang="en-US" sz="1200">
                  <a:latin typeface="Arial" charset="0"/>
                </a:rPr>
                <a:t>Railroads</a:t>
              </a:r>
            </a:p>
          </p:txBody>
        </p:sp>
        <p:sp>
          <p:nvSpPr>
            <p:cNvPr id="561200" name="Text Box 48"/>
            <p:cNvSpPr txBox="1">
              <a:spLocks noChangeArrowheads="1"/>
            </p:cNvSpPr>
            <p:nvPr/>
          </p:nvSpPr>
          <p:spPr bwMode="auto">
            <a:xfrm>
              <a:off x="4400" y="148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201" name="Text Box 49"/>
            <p:cNvSpPr txBox="1">
              <a:spLocks noChangeArrowheads="1"/>
            </p:cNvSpPr>
            <p:nvPr/>
          </p:nvSpPr>
          <p:spPr bwMode="auto">
            <a:xfrm>
              <a:off x="4400" y="884"/>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202" name="Text Box 50"/>
            <p:cNvSpPr txBox="1">
              <a:spLocks noChangeArrowheads="1"/>
            </p:cNvSpPr>
            <p:nvPr/>
          </p:nvSpPr>
          <p:spPr bwMode="auto">
            <a:xfrm>
              <a:off x="4400" y="2018"/>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203" name="Text Box 51"/>
            <p:cNvSpPr txBox="1">
              <a:spLocks noChangeArrowheads="1"/>
            </p:cNvSpPr>
            <p:nvPr/>
          </p:nvSpPr>
          <p:spPr bwMode="auto">
            <a:xfrm>
              <a:off x="4400" y="2566"/>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sp>
          <p:nvSpPr>
            <p:cNvPr id="561204" name="Text Box 52"/>
            <p:cNvSpPr txBox="1">
              <a:spLocks noChangeArrowheads="1"/>
            </p:cNvSpPr>
            <p:nvPr/>
          </p:nvSpPr>
          <p:spPr bwMode="auto">
            <a:xfrm>
              <a:off x="4400" y="3137"/>
              <a:ext cx="578" cy="313"/>
            </a:xfrm>
            <a:prstGeom prst="rect">
              <a:avLst/>
            </a:prstGeom>
            <a:noFill/>
            <a:ln w="9525">
              <a:noFill/>
              <a:miter lim="800000"/>
              <a:headEnd/>
              <a:tailEnd/>
            </a:ln>
            <a:effectLst/>
          </p:spPr>
          <p:txBody>
            <a:bodyPr>
              <a:spAutoFit/>
            </a:bodyPr>
            <a:lstStyle/>
            <a:p>
              <a:pPr algn="ctr">
                <a:lnSpc>
                  <a:spcPct val="80000"/>
                </a:lnSpc>
                <a:spcBef>
                  <a:spcPct val="20000"/>
                </a:spcBef>
              </a:pPr>
              <a:r>
                <a:rPr kumimoji="1" lang="en-US" altLang="en-US" sz="1100">
                  <a:latin typeface="Arial" charset="0"/>
                </a:rPr>
                <a:t>purchased by Carnegie</a:t>
              </a:r>
            </a:p>
          </p:txBody>
        </p:sp>
      </p:grpSp>
      <p:sp>
        <p:nvSpPr>
          <p:cNvPr id="561205" name="WordArt 53"/>
          <p:cNvSpPr>
            <a:spLocks noChangeArrowheads="1" noChangeShapeType="1" noTextEdit="1"/>
          </p:cNvSpPr>
          <p:nvPr/>
        </p:nvSpPr>
        <p:spPr bwMode="auto">
          <a:xfrm>
            <a:off x="304800" y="76200"/>
            <a:ext cx="8686800" cy="533400"/>
          </a:xfrm>
          <a:prstGeom prst="rect">
            <a:avLst/>
          </a:prstGeom>
        </p:spPr>
        <p:txBody>
          <a:bodyPr wrap="none" fromWordArt="1">
            <a:prstTxWarp prst="textInflateTop">
              <a:avLst>
                <a:gd name="adj" fmla="val 31917"/>
              </a:avLst>
            </a:prstTxWarp>
          </a:bodyPr>
          <a:lstStyle/>
          <a:p>
            <a:pPr algn="ctr"/>
            <a:r>
              <a:rPr lang="en-US" b="1" kern="1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rPr>
              <a:t>VERTICAL AND HORIZONTAL INTEGRATION</a:t>
            </a:r>
          </a:p>
        </p:txBody>
      </p:sp>
      <p:pic>
        <p:nvPicPr>
          <p:cNvPr id="561206" name="Picture 54"/>
          <p:cNvPicPr>
            <a:picLocks noChangeAspect="1" noChangeArrowheads="1"/>
          </p:cNvPicPr>
          <p:nvPr/>
        </p:nvPicPr>
        <p:blipFill>
          <a:blip r:embed="rId5" cstate="print"/>
          <a:srcRect/>
          <a:stretch>
            <a:fillRect/>
          </a:stretch>
        </p:blipFill>
        <p:spPr bwMode="auto">
          <a:xfrm>
            <a:off x="2819400" y="2362200"/>
            <a:ext cx="3143250" cy="2192338"/>
          </a:xfrm>
          <a:prstGeom prst="rect">
            <a:avLst/>
          </a:prstGeom>
          <a:noFill/>
          <a:ln w="76200" cmpd="tri">
            <a:noFill/>
            <a:miter lim="800000"/>
            <a:headEnd/>
            <a:tailEnd/>
          </a:ln>
        </p:spPr>
      </p:pic>
      <p:sp>
        <p:nvSpPr>
          <p:cNvPr id="561207" name="WordArt 55"/>
          <p:cNvSpPr>
            <a:spLocks noChangeArrowheads="1" noChangeShapeType="1" noTextEdit="1"/>
          </p:cNvSpPr>
          <p:nvPr/>
        </p:nvSpPr>
        <p:spPr bwMode="auto">
          <a:xfrm>
            <a:off x="228600" y="6248400"/>
            <a:ext cx="8915400" cy="457200"/>
          </a:xfrm>
          <a:prstGeom prst="rect">
            <a:avLst/>
          </a:prstGeom>
        </p:spPr>
        <p:txBody>
          <a:bodyPr wrap="none" fromWordArt="1">
            <a:prstTxWarp prst="textInflateTop">
              <a:avLst>
                <a:gd name="adj" fmla="val 31917"/>
              </a:avLst>
            </a:prstTxWarp>
          </a:bodyPr>
          <a:lstStyle/>
          <a:p>
            <a:pPr algn="ctr"/>
            <a:r>
              <a:rPr lang="en-US" sz="3600" b="1" kern="10" normalizeH="1">
                <a:ln w="12700">
                  <a:solidFill>
                    <a:schemeClr val="tx1"/>
                  </a:solidFill>
                  <a:round/>
                  <a:headEnd/>
                  <a:tailEnd/>
                </a:ln>
                <a:solidFill>
                  <a:srgbClr val="FF9900"/>
                </a:solidFill>
                <a:effectLst>
                  <a:outerShdw dist="45791" dir="7421404" algn="ctr" rotWithShape="0">
                    <a:schemeClr val="tx1"/>
                  </a:outerShdw>
                </a:effectLst>
                <a:latin typeface="Times New Roman"/>
                <a:cs typeface="Times New Roman"/>
              </a:rPr>
              <a:t>MONOPOLY</a:t>
            </a:r>
          </a:p>
        </p:txBody>
      </p:sp>
      <p:sp>
        <p:nvSpPr>
          <p:cNvPr id="561208" name="Text Box 56"/>
          <p:cNvSpPr txBox="1">
            <a:spLocks noChangeArrowheads="1"/>
          </p:cNvSpPr>
          <p:nvPr/>
        </p:nvSpPr>
        <p:spPr bwMode="auto">
          <a:xfrm>
            <a:off x="457200" y="898525"/>
            <a:ext cx="4419600" cy="1190625"/>
          </a:xfrm>
          <a:prstGeom prst="rect">
            <a:avLst/>
          </a:prstGeom>
          <a:noFill/>
          <a:ln w="9525">
            <a:noFill/>
            <a:miter lim="800000"/>
            <a:headEnd/>
            <a:tailEnd/>
          </a:ln>
          <a:effectLst/>
        </p:spPr>
        <p:txBody>
          <a:bodyPr>
            <a:spAutoFit/>
          </a:bodyPr>
          <a:lstStyle/>
          <a:p>
            <a:pPr algn="ctr">
              <a:lnSpc>
                <a:spcPct val="90000"/>
              </a:lnSpc>
              <a:spcBef>
                <a:spcPct val="50000"/>
              </a:spcBef>
            </a:pPr>
            <a:r>
              <a:rPr lang="en-US" sz="2000" b="1" i="1" u="sng">
                <a:solidFill>
                  <a:srgbClr val="006666"/>
                </a:solidFill>
                <a:effectLst>
                  <a:outerShdw blurRad="38100" dist="38100" dir="2700000" algn="tl">
                    <a:srgbClr val="000000"/>
                  </a:outerShdw>
                </a:effectLst>
                <a:latin typeface="Tahoma" pitchFamily="34" charset="0"/>
              </a:rPr>
              <a:t>Vertical Integration</a:t>
            </a:r>
            <a:br>
              <a:rPr lang="en-US" sz="2000" b="1" i="1" u="sng">
                <a:solidFill>
                  <a:srgbClr val="006666"/>
                </a:solidFill>
                <a:effectLst>
                  <a:outerShdw blurRad="38100" dist="38100" dir="2700000" algn="tl">
                    <a:srgbClr val="000000"/>
                  </a:outerShdw>
                </a:effectLst>
                <a:latin typeface="Tahoma" pitchFamily="34" charset="0"/>
              </a:rPr>
            </a:br>
            <a:r>
              <a:rPr lang="en-US" sz="2000" b="1">
                <a:latin typeface="Tahoma" pitchFamily="34" charset="0"/>
              </a:rPr>
              <a:t>  You control all phases of production from the raw material to the finished product</a:t>
            </a:r>
          </a:p>
        </p:txBody>
      </p:sp>
      <p:sp>
        <p:nvSpPr>
          <p:cNvPr id="561209" name="Text Box 57"/>
          <p:cNvSpPr txBox="1">
            <a:spLocks noChangeArrowheads="1"/>
          </p:cNvSpPr>
          <p:nvPr/>
        </p:nvSpPr>
        <p:spPr bwMode="auto">
          <a:xfrm>
            <a:off x="381000" y="4752975"/>
            <a:ext cx="4572000" cy="1190625"/>
          </a:xfrm>
          <a:prstGeom prst="rect">
            <a:avLst/>
          </a:prstGeom>
          <a:noFill/>
          <a:ln w="9525">
            <a:noFill/>
            <a:miter lim="800000"/>
            <a:headEnd/>
            <a:tailEnd/>
          </a:ln>
          <a:effectLst/>
        </p:spPr>
        <p:txBody>
          <a:bodyPr>
            <a:spAutoFit/>
          </a:bodyPr>
          <a:lstStyle/>
          <a:p>
            <a:pPr algn="ctr">
              <a:lnSpc>
                <a:spcPct val="90000"/>
              </a:lnSpc>
              <a:spcBef>
                <a:spcPct val="50000"/>
              </a:spcBef>
            </a:pPr>
            <a:r>
              <a:rPr lang="en-US" sz="2000" b="1" i="1" u="sng">
                <a:solidFill>
                  <a:srgbClr val="006666"/>
                </a:solidFill>
                <a:effectLst>
                  <a:outerShdw blurRad="38100" dist="38100" dir="2700000" algn="tl">
                    <a:srgbClr val="000000"/>
                  </a:outerShdw>
                </a:effectLst>
                <a:latin typeface="Tahoma" pitchFamily="34" charset="0"/>
              </a:rPr>
              <a:t>Horizontal Integration</a:t>
            </a:r>
            <a:r>
              <a:rPr lang="en-US" sz="2000" b="1">
                <a:solidFill>
                  <a:srgbClr val="008080"/>
                </a:solidFill>
                <a:latin typeface="Tahoma" pitchFamily="34" charset="0"/>
              </a:rPr>
              <a:t>  </a:t>
            </a:r>
            <a:br>
              <a:rPr lang="en-US" sz="2000" b="1">
                <a:solidFill>
                  <a:srgbClr val="008080"/>
                </a:solidFill>
                <a:latin typeface="Tahoma" pitchFamily="34" charset="0"/>
              </a:rPr>
            </a:br>
            <a:r>
              <a:rPr lang="en-US" sz="2000" b="1">
                <a:latin typeface="Tahoma" pitchFamily="34" charset="0"/>
              </a:rPr>
              <a:t>Buy out your competition until you have control of a single area of industry</a:t>
            </a:r>
          </a:p>
        </p:txBody>
      </p:sp>
      <p:sp>
        <p:nvSpPr>
          <p:cNvPr id="561210" name="AutoShape 58"/>
          <p:cNvSpPr>
            <a:spLocks noChangeArrowheads="1"/>
          </p:cNvSpPr>
          <p:nvPr/>
        </p:nvSpPr>
        <p:spPr bwMode="auto">
          <a:xfrm>
            <a:off x="4648200" y="1295400"/>
            <a:ext cx="8382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0000"/>
          </a:solidFill>
          <a:ln w="38100" cap="sq">
            <a:solidFill>
              <a:schemeClr val="tx1"/>
            </a:solidFill>
            <a:miter lim="800000"/>
            <a:headEnd type="none" w="sm" len="sm"/>
            <a:tailEnd type="none" w="sm" len="sm"/>
          </a:ln>
          <a:effectLst/>
        </p:spPr>
        <p:txBody>
          <a:bodyPr wrap="none" anchor="ctr"/>
          <a:lstStyle/>
          <a:p>
            <a:endParaRPr lang="en-US"/>
          </a:p>
        </p:txBody>
      </p:sp>
      <p:sp>
        <p:nvSpPr>
          <p:cNvPr id="561212" name="AutoShape 60"/>
          <p:cNvSpPr>
            <a:spLocks noChangeArrowheads="1"/>
          </p:cNvSpPr>
          <p:nvPr/>
        </p:nvSpPr>
        <p:spPr bwMode="auto">
          <a:xfrm>
            <a:off x="4953000" y="4800600"/>
            <a:ext cx="533400" cy="685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C0000"/>
          </a:solidFill>
          <a:ln w="76200" cap="sq" cmpd="tri">
            <a:solidFill>
              <a:schemeClr val="tx1"/>
            </a:solidFill>
            <a:miter lim="800000"/>
            <a:headEnd type="none" w="sm" len="sm"/>
            <a:tailEnd type="none" w="sm" len="sm"/>
          </a:ln>
          <a:effec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56115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561156"/>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561157"/>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561158"/>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000"/>
                                  </p:stCondLst>
                                  <p:childTnLst>
                                    <p:set>
                                      <p:cBhvr>
                                        <p:cTn id="18" dur="1" fill="hold">
                                          <p:stCondLst>
                                            <p:cond delay="499"/>
                                          </p:stCondLst>
                                        </p:cTn>
                                        <p:tgtEl>
                                          <p:spTgt spid="561161"/>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000"/>
                                  </p:stCondLst>
                                  <p:childTnLst>
                                    <p:set>
                                      <p:cBhvr>
                                        <p:cTn id="21" dur="1" fill="hold">
                                          <p:stCondLst>
                                            <p:cond delay="499"/>
                                          </p:stCondLst>
                                        </p:cTn>
                                        <p:tgtEl>
                                          <p:spTgt spid="561162"/>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000"/>
                                  </p:stCondLst>
                                  <p:childTnLst>
                                    <p:set>
                                      <p:cBhvr>
                                        <p:cTn id="24" dur="1" fill="hold">
                                          <p:stCondLst>
                                            <p:cond delay="499"/>
                                          </p:stCondLst>
                                        </p:cTn>
                                        <p:tgtEl>
                                          <p:spTgt spid="561159"/>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nodeType="afterEffect">
                                  <p:stCondLst>
                                    <p:cond delay="1000"/>
                                  </p:stCondLst>
                                  <p:childTnLst>
                                    <p:set>
                                      <p:cBhvr>
                                        <p:cTn id="27" dur="1" fill="hold">
                                          <p:stCondLst>
                                            <p:cond delay="499"/>
                                          </p:stCondLst>
                                        </p:cTn>
                                        <p:tgtEl>
                                          <p:spTgt spid="561160"/>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nodeType="afterEffect">
                                  <p:stCondLst>
                                    <p:cond delay="1000"/>
                                  </p:stCondLst>
                                  <p:childTnLst>
                                    <p:set>
                                      <p:cBhvr>
                                        <p:cTn id="30" dur="1" fill="hold">
                                          <p:stCondLst>
                                            <p:cond delay="499"/>
                                          </p:stCondLst>
                                        </p:cTn>
                                        <p:tgtEl>
                                          <p:spTgt spid="5611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561206"/>
                                        </p:tgtEl>
                                        <p:attrNameLst>
                                          <p:attrName>style.visibility</p:attrName>
                                        </p:attrNameLst>
                                      </p:cBhvr>
                                      <p:to>
                                        <p:strVal val="visible"/>
                                      </p:to>
                                    </p:set>
                                    <p:animEffect transition="in" filter="blinds(horizontal)">
                                      <p:cBhvr>
                                        <p:cTn id="35" dur="500"/>
                                        <p:tgtEl>
                                          <p:spTgt spid="561206"/>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561209"/>
                                        </p:tgtEl>
                                        <p:attrNameLst>
                                          <p:attrName>style.visibility</p:attrName>
                                        </p:attrNameLst>
                                      </p:cBhvr>
                                      <p:to>
                                        <p:strVal val="visible"/>
                                      </p:to>
                                    </p:set>
                                    <p:animEffect transition="in" filter="box(in)">
                                      <p:cBhvr>
                                        <p:cTn id="40" dur="500"/>
                                        <p:tgtEl>
                                          <p:spTgt spid="561209"/>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561208"/>
                                        </p:tgtEl>
                                        <p:attrNameLst>
                                          <p:attrName>style.visibility</p:attrName>
                                        </p:attrNameLst>
                                      </p:cBhvr>
                                      <p:to>
                                        <p:strVal val="visible"/>
                                      </p:to>
                                    </p:set>
                                    <p:animEffect transition="in" filter="box(in)">
                                      <p:cBhvr>
                                        <p:cTn id="45" dur="500"/>
                                        <p:tgtEl>
                                          <p:spTgt spid="56120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499"/>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499"/>
                                          </p:stCondLst>
                                        </p:cTn>
                                        <p:tgtEl>
                                          <p:spTgt spid="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499"/>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499"/>
                                          </p:stCondLst>
                                        </p:cTn>
                                        <p:tgtEl>
                                          <p:spTgt spid="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499"/>
                                          </p:stCondLst>
                                        </p:cTn>
                                        <p:tgtEl>
                                          <p:spTgt spid="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61164"/>
                                        </p:tgtEl>
                                        <p:attrNameLst>
                                          <p:attrName>style.visibility</p:attrName>
                                        </p:attrNameLst>
                                      </p:cBhvr>
                                      <p:to>
                                        <p:strVal val="visible"/>
                                      </p:to>
                                    </p:set>
                                    <p:animEffect transition="in" filter="wipe(up)">
                                      <p:cBhvr>
                                        <p:cTn id="70" dur="500"/>
                                        <p:tgtEl>
                                          <p:spTgt spid="56116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grpId="0" nodeType="clickEffect">
                                  <p:stCondLst>
                                    <p:cond delay="0"/>
                                  </p:stCondLst>
                                  <p:childTnLst>
                                    <p:set>
                                      <p:cBhvr>
                                        <p:cTn id="74" dur="1" fill="hold">
                                          <p:stCondLst>
                                            <p:cond delay="0"/>
                                          </p:stCondLst>
                                        </p:cTn>
                                        <p:tgtEl>
                                          <p:spTgt spid="561207"/>
                                        </p:tgtEl>
                                        <p:attrNameLst>
                                          <p:attrName>style.visibility</p:attrName>
                                        </p:attrNameLst>
                                      </p:cBhvr>
                                      <p:to>
                                        <p:strVal val="visible"/>
                                      </p:to>
                                    </p:set>
                                    <p:animEffect transition="in" filter="barn(inHorizontal)">
                                      <p:cBhvr>
                                        <p:cTn id="75" dur="500"/>
                                        <p:tgtEl>
                                          <p:spTgt spid="56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207" grpId="0" animBg="1"/>
      <p:bldP spid="561208" grpId="0"/>
      <p:bldP spid="56120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smtClean="0"/>
              <a:t>In Trusts We Trust?</a:t>
            </a:r>
          </a:p>
        </p:txBody>
      </p:sp>
      <p:sp>
        <p:nvSpPr>
          <p:cNvPr id="81923" name="Rectangle 3"/>
          <p:cNvSpPr>
            <a:spLocks noGrp="1" noChangeArrowheads="1"/>
          </p:cNvSpPr>
          <p:nvPr>
            <p:ph sz="quarter" idx="1"/>
          </p:nvPr>
        </p:nvSpPr>
        <p:spPr/>
        <p:txBody>
          <a:bodyPr/>
          <a:lstStyle/>
          <a:p>
            <a:pPr eaLnBrk="1" hangingPunct="1"/>
            <a:r>
              <a:rPr lang="en-US" smtClean="0"/>
              <a:t>Everyone eventually start to notice that systems like trusts (when many companies are under one person or board), cartels and monopolies were giving unfair advantages.</a:t>
            </a:r>
          </a:p>
          <a:p>
            <a:pPr eaLnBrk="1" hangingPunct="1"/>
            <a:r>
              <a:rPr lang="en-US" smtClean="0"/>
              <a:t>FINALLY! In 1890 the Senate passes the SHERMAN ANTI-TRUST ACT </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mtClean="0"/>
              <a:t>Sherman Anti-Trust Act – 1890 </a:t>
            </a:r>
          </a:p>
        </p:txBody>
      </p:sp>
      <p:pic>
        <p:nvPicPr>
          <p:cNvPr id="82947" name="Picture 4" descr="http://www.insidesocal.com/tomhoffarth/files/2013/04/Sherman-Antitrust-Act-Sign.jpg"/>
          <p:cNvPicPr>
            <a:picLocks noChangeAspect="1" noChangeArrowheads="1"/>
          </p:cNvPicPr>
          <p:nvPr/>
        </p:nvPicPr>
        <p:blipFill>
          <a:blip r:embed="rId2" cstate="print"/>
          <a:srcRect/>
          <a:stretch>
            <a:fillRect/>
          </a:stretch>
        </p:blipFill>
        <p:spPr bwMode="auto">
          <a:xfrm>
            <a:off x="1600200" y="1790700"/>
            <a:ext cx="5943600" cy="5067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fontAlgn="auto" hangingPunct="1">
              <a:spcAft>
                <a:spcPts val="0"/>
              </a:spcAft>
              <a:defRPr/>
            </a:pPr>
            <a:r>
              <a:rPr lang="en-US" u="sng">
                <a:effectLst>
                  <a:outerShdw blurRad="38100" dist="38100" dir="2700000" algn="tl">
                    <a:srgbClr val="C0C0C0"/>
                  </a:outerShdw>
                </a:effectLst>
              </a:rPr>
              <a:t>Government or No Government?</a:t>
            </a:r>
          </a:p>
        </p:txBody>
      </p:sp>
      <p:sp>
        <p:nvSpPr>
          <p:cNvPr id="8195" name="Rectangle 3"/>
          <p:cNvSpPr>
            <a:spLocks noGrp="1" noChangeArrowheads="1"/>
          </p:cNvSpPr>
          <p:nvPr>
            <p:ph sz="quarter" idx="1"/>
          </p:nvPr>
        </p:nvSpPr>
        <p:spPr/>
        <p:txBody>
          <a:bodyPr>
            <a:normAutofit/>
          </a:bodyPr>
          <a:lstStyle/>
          <a:p>
            <a:pPr marL="274320" indent="-274320" eaLnBrk="1" fontAlgn="auto" hangingPunct="1">
              <a:spcBef>
                <a:spcPts val="580"/>
              </a:spcBef>
              <a:spcAft>
                <a:spcPts val="0"/>
              </a:spcAft>
              <a:buFont typeface="Wingdings 2"/>
              <a:buChar char=""/>
              <a:defRPr/>
            </a:pPr>
            <a:r>
              <a:rPr lang="en-US" b="1">
                <a:effectLst>
                  <a:outerShdw blurRad="38100" dist="38100" dir="2700000" algn="tl">
                    <a:srgbClr val="C0C0C0"/>
                  </a:outerShdw>
                </a:effectLst>
              </a:rPr>
              <a:t>Should the Government interfere with Business????</a:t>
            </a:r>
          </a:p>
          <a:p>
            <a:pPr marL="274320" indent="-274320" eaLnBrk="1" fontAlgn="auto" hangingPunct="1">
              <a:spcBef>
                <a:spcPts val="580"/>
              </a:spcBef>
              <a:spcAft>
                <a:spcPts val="0"/>
              </a:spcAft>
              <a:buFontTx/>
              <a:buNone/>
              <a:defRPr/>
            </a:pPr>
            <a:r>
              <a:rPr lang="en-US" b="1">
                <a:effectLst>
                  <a:outerShdw blurRad="38100" dist="38100" dir="2700000" algn="tl">
                    <a:srgbClr val="C0C0C0"/>
                  </a:outerShdw>
                </a:effectLst>
              </a:rPr>
              <a:t>		-By 1880 many Social Darwinists</a:t>
            </a:r>
          </a:p>
          <a:p>
            <a:pPr marL="274320" indent="-274320" eaLnBrk="1" fontAlgn="auto" hangingPunct="1">
              <a:spcBef>
                <a:spcPts val="580"/>
              </a:spcBef>
              <a:spcAft>
                <a:spcPts val="0"/>
              </a:spcAft>
              <a:buFontTx/>
              <a:buNone/>
              <a:defRPr/>
            </a:pPr>
            <a:r>
              <a:rPr lang="en-US" b="1">
                <a:effectLst>
                  <a:outerShdw blurRad="38100" dist="38100" dir="2700000" algn="tl">
                    <a:srgbClr val="C0C0C0"/>
                  </a:outerShdw>
                </a:effectLst>
              </a:rPr>
              <a:t>         were saying “NO”?!?!?</a:t>
            </a:r>
          </a:p>
          <a:p>
            <a:pPr marL="274320" indent="-274320" eaLnBrk="1" fontAlgn="auto" hangingPunct="1">
              <a:spcBef>
                <a:spcPts val="580"/>
              </a:spcBef>
              <a:spcAft>
                <a:spcPts val="0"/>
              </a:spcAft>
              <a:buFont typeface="Wingdings 2"/>
              <a:buChar char=""/>
              <a:defRPr/>
            </a:pPr>
            <a:endParaRPr lang="en-US" b="1">
              <a:effectLst>
                <a:outerShdw blurRad="38100" dist="38100" dir="2700000" algn="tl">
                  <a:srgbClr val="C0C0C0"/>
                </a:outerShdw>
              </a:effectLst>
            </a:endParaRPr>
          </a:p>
          <a:p>
            <a:pPr marL="274320" indent="-274320" eaLnBrk="1" fontAlgn="auto" hangingPunct="1">
              <a:spcBef>
                <a:spcPts val="580"/>
              </a:spcBef>
              <a:spcAft>
                <a:spcPts val="0"/>
              </a:spcAft>
              <a:buFont typeface="Wingdings 2"/>
              <a:buChar char=""/>
              <a:defRPr/>
            </a:pPr>
            <a:r>
              <a:rPr lang="en-US" b="1">
                <a:effectLst>
                  <a:outerShdw blurRad="38100" dist="38100" dir="2700000" algn="tl">
                    <a:srgbClr val="C0C0C0"/>
                  </a:outerShdw>
                </a:effectLst>
              </a:rPr>
              <a:t>Others wanted the Government to get more involved in promoting Social Darwinism and </a:t>
            </a:r>
            <a:r>
              <a:rPr lang="en-US" b="1" i="1" u="sng">
                <a:effectLst>
                  <a:outerShdw blurRad="38100" dist="38100" dir="2700000" algn="tl">
                    <a:srgbClr val="C0C0C0"/>
                  </a:outerShdw>
                </a:effectLst>
              </a:rPr>
              <a:t>Laissez-faire</a:t>
            </a:r>
            <a:r>
              <a:rPr lang="en-US" b="1">
                <a:effectLst>
                  <a:outerShdw blurRad="38100" dist="38100" dir="2700000" algn="tl">
                    <a:srgbClr val="C0C0C0"/>
                  </a:outerShdw>
                </a:effectLst>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Effect transition="in" filter="strips(downLeft)">
                                      <p:cBhvr>
                                        <p:cTn id="7" dur="500"/>
                                        <p:tgtEl>
                                          <p:spTgt spid="8195">
                                            <p:txEl>
                                              <p:pRg st="1" end="1"/>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8195">
                                            <p:txEl>
                                              <p:pRg st="2" end="2"/>
                                            </p:txEl>
                                          </p:spTgt>
                                        </p:tgtEl>
                                        <p:attrNameLst>
                                          <p:attrName>style.visibility</p:attrName>
                                        </p:attrNameLst>
                                      </p:cBhvr>
                                      <p:to>
                                        <p:strVal val="visible"/>
                                      </p:to>
                                    </p:set>
                                    <p:animEffect transition="in" filter="strips(downLeft)">
                                      <p:cBhvr>
                                        <p:cTn id="10" dur="500"/>
                                        <p:tgtEl>
                                          <p:spTgt spid="819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animEffect transition="in" filter="strips(downLeft)">
                                      <p:cBhvr>
                                        <p:cTn id="15" dur="5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b="1" smtClean="0"/>
              <a:t>Government Response</a:t>
            </a:r>
            <a:endParaRPr lang="en-US" smtClean="0"/>
          </a:p>
        </p:txBody>
      </p:sp>
      <p:sp>
        <p:nvSpPr>
          <p:cNvPr id="83971" name="Content Placeholder 2"/>
          <p:cNvSpPr>
            <a:spLocks noGrp="1"/>
          </p:cNvSpPr>
          <p:nvPr>
            <p:ph sz="quarter" idx="1"/>
          </p:nvPr>
        </p:nvSpPr>
        <p:spPr/>
        <p:txBody>
          <a:bodyPr/>
          <a:lstStyle/>
          <a:p>
            <a:pPr eaLnBrk="1" hangingPunct="1"/>
            <a:r>
              <a:rPr lang="en-US" sz="2800" smtClean="0"/>
              <a:t>Americans  began to fear Trust afraid they would limit industrial competition</a:t>
            </a:r>
          </a:p>
          <a:p>
            <a:pPr lvl="1" eaLnBrk="1" hangingPunct="1"/>
            <a:r>
              <a:rPr lang="en-US" b="1" smtClean="0"/>
              <a:t>1890 Sherman Anti-Trust Act: </a:t>
            </a:r>
            <a:r>
              <a:rPr lang="en-US" smtClean="0"/>
              <a:t>outlawed any combination of companies that restrained interstate trade or commerce. Very vague &amp; ineffective. The courts were pro-business---worked mainly against labor unions to break strikes.</a:t>
            </a:r>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p:txBody>
          <a:bodyPr>
            <a:normAutofit fontScale="90000"/>
          </a:bodyPr>
          <a:lstStyle/>
          <a:p>
            <a:pPr eaLnBrk="1" fontAlgn="auto" hangingPunct="1">
              <a:spcAft>
                <a:spcPts val="0"/>
              </a:spcAft>
              <a:defRPr/>
            </a:pPr>
            <a:r>
              <a:rPr lang="en-US" dirty="0" smtClean="0"/>
              <a:t>The Sherman Anti-Trust Act of 1890</a:t>
            </a:r>
          </a:p>
        </p:txBody>
      </p:sp>
      <p:sp>
        <p:nvSpPr>
          <p:cNvPr id="84995" name="Rectangle 5"/>
          <p:cNvSpPr>
            <a:spLocks noGrp="1" noChangeArrowheads="1"/>
          </p:cNvSpPr>
          <p:nvPr>
            <p:ph sz="quarter" idx="1"/>
          </p:nvPr>
        </p:nvSpPr>
        <p:spPr>
          <a:xfrm>
            <a:off x="914400" y="1447800"/>
            <a:ext cx="3749675" cy="4572000"/>
          </a:xfrm>
        </p:spPr>
        <p:txBody>
          <a:bodyPr/>
          <a:lstStyle/>
          <a:p>
            <a:pPr eaLnBrk="1" hangingPunct="1">
              <a:lnSpc>
                <a:spcPct val="90000"/>
              </a:lnSpc>
            </a:pPr>
            <a:r>
              <a:rPr lang="en-US" smtClean="0"/>
              <a:t>This act outlawed any trust that operated in restraint of trade or commerce among several states</a:t>
            </a:r>
          </a:p>
          <a:p>
            <a:pPr eaLnBrk="1" hangingPunct="1">
              <a:lnSpc>
                <a:spcPct val="90000"/>
              </a:lnSpc>
            </a:pPr>
            <a:r>
              <a:rPr lang="en-US" smtClean="0"/>
              <a:t>In common terms:</a:t>
            </a:r>
          </a:p>
          <a:p>
            <a:pPr eaLnBrk="1" hangingPunct="1">
              <a:lnSpc>
                <a:spcPct val="90000"/>
              </a:lnSpc>
            </a:pPr>
            <a:r>
              <a:rPr lang="en-US" smtClean="0"/>
              <a:t>No one can operate a trust that harms business in another state </a:t>
            </a:r>
          </a:p>
        </p:txBody>
      </p:sp>
      <p:sp>
        <p:nvSpPr>
          <p:cNvPr id="84996" name="Rectangle 6"/>
          <p:cNvSpPr>
            <a:spLocks noGrp="1" noChangeArrowheads="1"/>
          </p:cNvSpPr>
          <p:nvPr>
            <p:ph sz="quarter" idx="2"/>
          </p:nvPr>
        </p:nvSpPr>
        <p:spPr>
          <a:xfrm>
            <a:off x="4933950" y="1447800"/>
            <a:ext cx="3749675" cy="4572000"/>
          </a:xfrm>
        </p:spPr>
        <p:txBody>
          <a:bodyPr/>
          <a:lstStyle/>
          <a:p>
            <a:pPr eaLnBrk="1" hangingPunct="1">
              <a:lnSpc>
                <a:spcPct val="90000"/>
              </a:lnSpc>
            </a:pPr>
            <a:r>
              <a:rPr lang="en-US" smtClean="0"/>
              <a:t>The law never really says anything about one state</a:t>
            </a:r>
          </a:p>
          <a:p>
            <a:pPr eaLnBrk="1" hangingPunct="1">
              <a:lnSpc>
                <a:spcPct val="90000"/>
              </a:lnSpc>
            </a:pPr>
            <a:r>
              <a:rPr lang="en-US" smtClean="0"/>
              <a:t>And it never defines “restraint” </a:t>
            </a:r>
          </a:p>
          <a:p>
            <a:pPr eaLnBrk="1" hangingPunct="1">
              <a:lnSpc>
                <a:spcPct val="90000"/>
              </a:lnSpc>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US.14</a:t>
            </a:r>
          </a:p>
        </p:txBody>
      </p:sp>
      <p:sp>
        <p:nvSpPr>
          <p:cNvPr id="86019" name="Rectangle 3"/>
          <p:cNvSpPr>
            <a:spLocks noGrp="1" noChangeArrowheads="1"/>
          </p:cNvSpPr>
          <p:nvPr>
            <p:ph sz="quarter" idx="1"/>
          </p:nvPr>
        </p:nvSpPr>
        <p:spPr/>
        <p:txBody>
          <a:bodyPr/>
          <a:lstStyle/>
          <a:p>
            <a:pPr eaLnBrk="1" hangingPunct="1"/>
            <a:r>
              <a:rPr lang="en-US" smtClean="0"/>
              <a:t>Describe working conditions in industries, including the use of labor by women and children.</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50000">
              <a:srgbClr val="003366"/>
            </a:gs>
            <a:gs pos="100000">
              <a:schemeClr val="tx1"/>
            </a:gs>
          </a:gsLst>
          <a:lin ang="18900000" scaled="1"/>
        </a:gradFill>
        <a:effectLst/>
      </p:bgPr>
    </p:bg>
    <p:spTree>
      <p:nvGrpSpPr>
        <p:cNvPr id="1" name=""/>
        <p:cNvGrpSpPr/>
        <p:nvPr/>
      </p:nvGrpSpPr>
      <p:grpSpPr>
        <a:xfrm>
          <a:off x="0" y="0"/>
          <a:ext cx="0" cy="0"/>
          <a:chOff x="0" y="0"/>
          <a:chExt cx="0" cy="0"/>
        </a:xfrm>
      </p:grpSpPr>
      <p:sp>
        <p:nvSpPr>
          <p:cNvPr id="351235" name="Rectangle 1027"/>
          <p:cNvSpPr>
            <a:spLocks noGrp="1" noChangeArrowheads="1"/>
          </p:cNvSpPr>
          <p:nvPr>
            <p:ph type="title" idx="4294967295"/>
          </p:nvPr>
        </p:nvSpPr>
        <p:spPr>
          <a:xfrm>
            <a:off x="685800" y="6629400"/>
            <a:ext cx="7772400" cy="228600"/>
          </a:xfrm>
        </p:spPr>
        <p:txBody>
          <a:bodyPr/>
          <a:lstStyle/>
          <a:p>
            <a:r>
              <a:rPr lang="en-US" sz="100"/>
              <a:t>Picture: Workers vs Owner</a:t>
            </a:r>
          </a:p>
        </p:txBody>
      </p:sp>
      <p:sp>
        <p:nvSpPr>
          <p:cNvPr id="351239" name="Text Box 1031"/>
          <p:cNvSpPr txBox="1">
            <a:spLocks noChangeArrowheads="1"/>
          </p:cNvSpPr>
          <p:nvPr/>
        </p:nvSpPr>
        <p:spPr bwMode="auto">
          <a:xfrm>
            <a:off x="0" y="1066800"/>
            <a:ext cx="8991600" cy="5816600"/>
          </a:xfrm>
          <a:prstGeom prst="rect">
            <a:avLst/>
          </a:prstGeom>
          <a:noFill/>
          <a:ln w="9525">
            <a:noFill/>
            <a:miter lim="800000"/>
            <a:headEnd/>
            <a:tailEnd/>
          </a:ln>
          <a:effectLst/>
        </p:spPr>
        <p:txBody>
          <a:bodyPr>
            <a:spAutoFit/>
          </a:bodyPr>
          <a:lstStyle/>
          <a:p>
            <a:pPr algn="ctr">
              <a:lnSpc>
                <a:spcPct val="75000"/>
              </a:lnSpc>
              <a:spcBef>
                <a:spcPct val="25000"/>
              </a:spcBef>
            </a:pPr>
            <a:r>
              <a:rPr lang="en-US" sz="3600" b="1" i="1">
                <a:solidFill>
                  <a:srgbClr val="FFFFFF"/>
                </a:solidFill>
                <a:latin typeface="Georgia" pitchFamily="18" charset="0"/>
              </a:rPr>
              <a:t>“The old familiar relations between employer and employee were passing.  A few generations before, the boss had known every man in his shop.  He called his men by their first names, asked about the family and swapped jokes and stories with them.  Today, you have large factories, the personal touch is gone!”</a:t>
            </a:r>
            <a:r>
              <a:rPr lang="en-US" sz="3200" b="1">
                <a:solidFill>
                  <a:srgbClr val="FFFFFF"/>
                </a:solidFill>
                <a:latin typeface="Georgia" pitchFamily="18" charset="0"/>
              </a:rPr>
              <a:t>       </a:t>
            </a:r>
          </a:p>
          <a:p>
            <a:pPr algn="ctr">
              <a:lnSpc>
                <a:spcPct val="75000"/>
              </a:lnSpc>
              <a:spcBef>
                <a:spcPct val="10000"/>
              </a:spcBef>
            </a:pPr>
            <a:r>
              <a:rPr lang="en-US" sz="4000" b="1">
                <a:solidFill>
                  <a:srgbClr val="FFFFFF"/>
                </a:solidFill>
                <a:latin typeface="Georgia" pitchFamily="18" charset="0"/>
              </a:rPr>
              <a:t>Theodore Roosevelt</a:t>
            </a:r>
            <a:br>
              <a:rPr lang="en-US" sz="4000" b="1">
                <a:solidFill>
                  <a:srgbClr val="FFFFFF"/>
                </a:solidFill>
                <a:latin typeface="Georgia" pitchFamily="18" charset="0"/>
              </a:rPr>
            </a:br>
            <a:endParaRPr lang="en-US" sz="4000" b="1">
              <a:solidFill>
                <a:srgbClr val="FFFFFF"/>
              </a:solidFill>
              <a:latin typeface="Georgia" pitchFamily="18" charset="0"/>
            </a:endParaRPr>
          </a:p>
          <a:p>
            <a:pPr algn="ctr">
              <a:lnSpc>
                <a:spcPct val="75000"/>
              </a:lnSpc>
              <a:spcBef>
                <a:spcPct val="10000"/>
              </a:spcBef>
            </a:pPr>
            <a:r>
              <a:rPr lang="en-US" sz="4800">
                <a:solidFill>
                  <a:srgbClr val="FFFFFF"/>
                </a:solidFill>
                <a:effectLst>
                  <a:outerShdw blurRad="38100" dist="38100" dir="2700000" algn="tl">
                    <a:srgbClr val="808080"/>
                  </a:outerShdw>
                </a:effectLst>
                <a:latin typeface="Impact" pitchFamily="34" charset="0"/>
              </a:rPr>
              <a:t>“IMPERSONALIZATION”</a:t>
            </a:r>
          </a:p>
        </p:txBody>
      </p:sp>
      <p:sp>
        <p:nvSpPr>
          <p:cNvPr id="351240" name="WordArt 1032"/>
          <p:cNvSpPr>
            <a:spLocks noChangeArrowheads="1" noChangeShapeType="1" noTextEdit="1"/>
          </p:cNvSpPr>
          <p:nvPr/>
        </p:nvSpPr>
        <p:spPr bwMode="auto">
          <a:xfrm>
            <a:off x="457200" y="152400"/>
            <a:ext cx="8305800" cy="685800"/>
          </a:xfrm>
          <a:prstGeom prst="rect">
            <a:avLst/>
          </a:prstGeom>
        </p:spPr>
        <p:txBody>
          <a:bodyPr wrap="none" fromWordArt="1">
            <a:prstTxWarp prst="textCanUp">
              <a:avLst>
                <a:gd name="adj" fmla="val 85713"/>
              </a:avLst>
            </a:prstTxWarp>
          </a:bodyPr>
          <a:lstStyle/>
          <a:p>
            <a:pPr algn="ctr"/>
            <a:r>
              <a:rPr lang="en-US" sz="3600" kern="10">
                <a:ln w="19050">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000000"/>
                  </a:outerShdw>
                </a:effectLst>
                <a:latin typeface="Impact"/>
              </a:rPr>
              <a:t>WORKER  VS  EMPLOYER</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50000">
              <a:srgbClr val="003366"/>
            </a:gs>
            <a:gs pos="100000">
              <a:schemeClr val="tx1"/>
            </a:gs>
          </a:gsLst>
          <a:lin ang="18900000" scaled="1"/>
        </a:gradFill>
        <a:effectLst/>
      </p:bgPr>
    </p:bg>
    <p:spTree>
      <p:nvGrpSpPr>
        <p:cNvPr id="1" name=""/>
        <p:cNvGrpSpPr/>
        <p:nvPr/>
      </p:nvGrpSpPr>
      <p:grpSpPr>
        <a:xfrm>
          <a:off x="0" y="0"/>
          <a:ext cx="0" cy="0"/>
          <a:chOff x="0" y="0"/>
          <a:chExt cx="0" cy="0"/>
        </a:xfrm>
      </p:grpSpPr>
      <p:sp>
        <p:nvSpPr>
          <p:cNvPr id="296971" name="Text Box 11"/>
          <p:cNvSpPr txBox="1">
            <a:spLocks noChangeArrowheads="1"/>
          </p:cNvSpPr>
          <p:nvPr/>
        </p:nvSpPr>
        <p:spPr bwMode="auto">
          <a:xfrm>
            <a:off x="152400" y="1066800"/>
            <a:ext cx="8763000" cy="5086350"/>
          </a:xfrm>
          <a:prstGeom prst="rect">
            <a:avLst/>
          </a:prstGeom>
          <a:noFill/>
          <a:ln w="76200" cmpd="tri">
            <a:noFill/>
            <a:miter lim="800000"/>
            <a:headEnd/>
            <a:tailEnd/>
          </a:ln>
          <a:effectLst/>
        </p:spPr>
        <p:txBody>
          <a:bodyPr>
            <a:spAutoFit/>
          </a:bodyPr>
          <a:lstStyle/>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Poor working conditions</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Unfriendliness/impersonalization</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Immigrants taking jobs</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Decrease work day </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Machines replacing workers</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Child labor</a:t>
            </a:r>
          </a:p>
          <a:p>
            <a:pPr algn="ctr">
              <a:lnSpc>
                <a:spcPct val="70000"/>
              </a:lnSpc>
              <a:buClr>
                <a:srgbClr val="0000FF"/>
              </a:buClr>
              <a:buSzPct val="60000"/>
              <a:buFont typeface="Symbol" pitchFamily="18" charset="2"/>
              <a:buChar char="¨"/>
            </a:pPr>
            <a:endParaRPr lang="en-US" sz="3600">
              <a:solidFill>
                <a:srgbClr val="FFFFFF"/>
              </a:solidFill>
              <a:latin typeface="Impact" pitchFamily="34" charset="0"/>
            </a:endParaRPr>
          </a:p>
          <a:p>
            <a:pPr algn="ctr">
              <a:lnSpc>
                <a:spcPct val="70000"/>
              </a:lnSpc>
              <a:buClr>
                <a:srgbClr val="0000FF"/>
              </a:buClr>
              <a:buSzPct val="60000"/>
              <a:buFont typeface="Symbol" pitchFamily="18" charset="2"/>
              <a:buChar char="¨"/>
            </a:pPr>
            <a:r>
              <a:rPr lang="en-US" sz="3600">
                <a:solidFill>
                  <a:srgbClr val="FFFFFF"/>
                </a:solidFill>
                <a:latin typeface="Impact" pitchFamily="34" charset="0"/>
              </a:rPr>
              <a:t>Job security </a:t>
            </a:r>
          </a:p>
        </p:txBody>
      </p:sp>
      <p:sp>
        <p:nvSpPr>
          <p:cNvPr id="296972" name="WordArt 12"/>
          <p:cNvSpPr>
            <a:spLocks noChangeArrowheads="1" noChangeShapeType="1" noTextEdit="1"/>
          </p:cNvSpPr>
          <p:nvPr/>
        </p:nvSpPr>
        <p:spPr bwMode="auto">
          <a:xfrm>
            <a:off x="304800" y="152400"/>
            <a:ext cx="8534400" cy="533400"/>
          </a:xfrm>
          <a:prstGeom prst="rect">
            <a:avLst/>
          </a:prstGeom>
        </p:spPr>
        <p:txBody>
          <a:bodyPr wrap="none" fromWordArt="1">
            <a:prstTxWarp prst="textInflateTop">
              <a:avLst>
                <a:gd name="adj" fmla="val 31917"/>
              </a:avLst>
            </a:prstTxWarp>
          </a:bodyPr>
          <a:lstStyle/>
          <a:p>
            <a:pPr algn="ctr"/>
            <a:r>
              <a:rPr lang="en-US" sz="3600" b="1" kern="10">
                <a:ln w="19050">
                  <a:solidFill>
                    <a:srgbClr val="00000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000000"/>
                  </a:outerShdw>
                </a:effectLst>
                <a:latin typeface="Arial Black"/>
              </a:rPr>
              <a:t>INDUSTRALIZATION</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9939" name="Rectangle 3"/>
          <p:cNvSpPr>
            <a:spLocks noGrp="1" noChangeArrowheads="1"/>
          </p:cNvSpPr>
          <p:nvPr>
            <p:ph type="body" idx="1"/>
          </p:nvPr>
        </p:nvSpPr>
        <p:spPr>
          <a:xfrm>
            <a:off x="0" y="1143000"/>
            <a:ext cx="4648200" cy="4114800"/>
          </a:xfrm>
        </p:spPr>
        <p:txBody>
          <a:bodyPr/>
          <a:lstStyle/>
          <a:p>
            <a:pPr algn="ctr">
              <a:lnSpc>
                <a:spcPct val="75000"/>
              </a:lnSpc>
              <a:spcBef>
                <a:spcPct val="40000"/>
              </a:spcBef>
              <a:buClr>
                <a:srgbClr val="006666"/>
              </a:buClr>
              <a:buSzPct val="90000"/>
              <a:buFont typeface="Wingdings" pitchFamily="2" charset="2"/>
              <a:buBlip>
                <a:blip r:embed="rId3"/>
              </a:buBlip>
            </a:pPr>
            <a:r>
              <a:rPr lang="en-US" altLang="en-US" dirty="0">
                <a:latin typeface="Arial Narrow" pitchFamily="34" charset="0"/>
              </a:rPr>
              <a:t>In the 1880s, children made up more than </a:t>
            </a:r>
            <a:r>
              <a:rPr lang="en-US" altLang="en-US" b="1" u="sng" dirty="0">
                <a:solidFill>
                  <a:srgbClr val="0000CC"/>
                </a:solidFill>
                <a:latin typeface="Arial Narrow" pitchFamily="34" charset="0"/>
              </a:rPr>
              <a:t>5 percent</a:t>
            </a:r>
            <a:r>
              <a:rPr lang="en-US" altLang="en-US" dirty="0">
                <a:latin typeface="Arial Narrow" pitchFamily="34" charset="0"/>
              </a:rPr>
              <a:t> of the industrial labor force.</a:t>
            </a:r>
          </a:p>
          <a:p>
            <a:pPr algn="ctr">
              <a:lnSpc>
                <a:spcPct val="75000"/>
              </a:lnSpc>
              <a:spcBef>
                <a:spcPct val="40000"/>
              </a:spcBef>
              <a:buClr>
                <a:srgbClr val="006666"/>
              </a:buClr>
              <a:buSzPct val="90000"/>
              <a:buFont typeface="Wingdings" pitchFamily="2" charset="2"/>
              <a:buBlip>
                <a:blip r:embed="rId3"/>
              </a:buBlip>
            </a:pPr>
            <a:r>
              <a:rPr lang="en-US" altLang="en-US" dirty="0">
                <a:latin typeface="Arial Narrow" pitchFamily="34" charset="0"/>
              </a:rPr>
              <a:t>Children often left school at the age of 12 or 13 to work.</a:t>
            </a:r>
          </a:p>
          <a:p>
            <a:pPr algn="ctr">
              <a:lnSpc>
                <a:spcPct val="75000"/>
              </a:lnSpc>
              <a:spcBef>
                <a:spcPct val="40000"/>
              </a:spcBef>
              <a:buClr>
                <a:srgbClr val="006666"/>
              </a:buClr>
              <a:buSzPct val="90000"/>
              <a:buFont typeface="Wingdings" pitchFamily="2" charset="2"/>
              <a:buBlip>
                <a:blip r:embed="rId3"/>
              </a:buBlip>
            </a:pPr>
            <a:r>
              <a:rPr lang="en-US" altLang="en-US" dirty="0">
                <a:latin typeface="Arial Narrow" pitchFamily="34" charset="0"/>
              </a:rPr>
              <a:t>Girls sometimes took factory jobs so that their brothers could stay in school.</a:t>
            </a:r>
          </a:p>
          <a:p>
            <a:pPr algn="ctr">
              <a:lnSpc>
                <a:spcPct val="75000"/>
              </a:lnSpc>
              <a:spcBef>
                <a:spcPct val="40000"/>
              </a:spcBef>
              <a:buClr>
                <a:srgbClr val="006666"/>
              </a:buClr>
              <a:buSzPct val="90000"/>
              <a:buFont typeface="Wingdings" pitchFamily="2" charset="2"/>
              <a:buBlip>
                <a:blip r:embed="rId3"/>
              </a:buBlip>
            </a:pPr>
            <a:r>
              <a:rPr lang="en-US" altLang="en-US" dirty="0">
                <a:latin typeface="Arial Narrow" pitchFamily="34" charset="0"/>
              </a:rPr>
              <a:t>If an adult became too ill to work, children as young as 6 or 7 had to work.</a:t>
            </a:r>
          </a:p>
          <a:p>
            <a:pPr algn="ctr">
              <a:lnSpc>
                <a:spcPct val="75000"/>
              </a:lnSpc>
              <a:spcBef>
                <a:spcPct val="40000"/>
              </a:spcBef>
              <a:buClr>
                <a:srgbClr val="006666"/>
              </a:buClr>
              <a:buSzPct val="90000"/>
              <a:buFont typeface="Wingdings" pitchFamily="2" charset="2"/>
              <a:buBlip>
                <a:blip r:embed="rId3"/>
              </a:buBlip>
            </a:pPr>
            <a:endParaRPr lang="en-US" altLang="en-US" dirty="0">
              <a:latin typeface="Arial Narrow" pitchFamily="34" charset="0"/>
            </a:endParaRPr>
          </a:p>
        </p:txBody>
      </p:sp>
      <p:sp>
        <p:nvSpPr>
          <p:cNvPr id="679940" name="Rectangle 4"/>
          <p:cNvSpPr>
            <a:spLocks noChangeArrowheads="1"/>
          </p:cNvSpPr>
          <p:nvPr/>
        </p:nvSpPr>
        <p:spPr bwMode="auto">
          <a:xfrm>
            <a:off x="4724400" y="1143000"/>
            <a:ext cx="4419600" cy="4114800"/>
          </a:xfrm>
          <a:prstGeom prst="rect">
            <a:avLst/>
          </a:prstGeom>
          <a:noFill/>
          <a:ln w="9525">
            <a:noFill/>
            <a:miter lim="800000"/>
            <a:headEnd/>
            <a:tailEnd/>
          </a:ln>
          <a:effectLst/>
        </p:spPr>
        <p:txBody>
          <a:bodyPr/>
          <a:lstStyle/>
          <a:p>
            <a:pPr marL="342900" indent="-342900" algn="ctr" eaLnBrk="1" hangingPunct="1">
              <a:lnSpc>
                <a:spcPct val="75000"/>
              </a:lnSpc>
              <a:spcBef>
                <a:spcPct val="40000"/>
              </a:spcBef>
              <a:buClr>
                <a:srgbClr val="006666"/>
              </a:buClr>
              <a:buSzPct val="90000"/>
              <a:buFont typeface="Wingdings" pitchFamily="2" charset="2"/>
              <a:buBlip>
                <a:blip r:embed="rId3"/>
              </a:buBlip>
            </a:pPr>
            <a:r>
              <a:rPr lang="en-US" altLang="en-US" sz="3200">
                <a:solidFill>
                  <a:srgbClr val="000000"/>
                </a:solidFill>
                <a:latin typeface="Arial Narrow" pitchFamily="34" charset="0"/>
              </a:rPr>
              <a:t>Rarely did the government provide public assistance, and unemployment insurance didn’t exist.</a:t>
            </a:r>
          </a:p>
          <a:p>
            <a:pPr marL="342900" indent="-342900" algn="ctr" eaLnBrk="1" hangingPunct="1">
              <a:lnSpc>
                <a:spcPct val="75000"/>
              </a:lnSpc>
              <a:spcBef>
                <a:spcPct val="40000"/>
              </a:spcBef>
              <a:buClr>
                <a:srgbClr val="006666"/>
              </a:buClr>
              <a:buSzPct val="90000"/>
              <a:buFont typeface="Wingdings" pitchFamily="2" charset="2"/>
              <a:buBlip>
                <a:blip r:embed="rId3"/>
              </a:buBlip>
            </a:pPr>
            <a:r>
              <a:rPr lang="en-US" altLang="en-US" sz="3200">
                <a:solidFill>
                  <a:srgbClr val="000000"/>
                </a:solidFill>
                <a:latin typeface="Arial Narrow" pitchFamily="34" charset="0"/>
              </a:rPr>
              <a:t>The theory of Social Darwinism held that poverty resulted from personal weakness. </a:t>
            </a:r>
          </a:p>
          <a:p>
            <a:pPr marL="342900" indent="-342900" algn="ctr" eaLnBrk="1" hangingPunct="1">
              <a:lnSpc>
                <a:spcPct val="75000"/>
              </a:lnSpc>
              <a:spcBef>
                <a:spcPct val="40000"/>
              </a:spcBef>
              <a:buClr>
                <a:srgbClr val="006666"/>
              </a:buClr>
              <a:buSzPct val="90000"/>
              <a:buFont typeface="Wingdings" pitchFamily="2" charset="2"/>
              <a:buBlip>
                <a:blip r:embed="rId3"/>
              </a:buBlip>
            </a:pPr>
            <a:r>
              <a:rPr lang="en-US" altLang="en-US" sz="3200">
                <a:solidFill>
                  <a:srgbClr val="000000"/>
                </a:solidFill>
                <a:latin typeface="Arial Narrow" pitchFamily="34" charset="0"/>
              </a:rPr>
              <a:t>Many thought that offering relief to the unemployed would encourage idleness.</a:t>
            </a:r>
          </a:p>
        </p:txBody>
      </p:sp>
      <p:sp>
        <p:nvSpPr>
          <p:cNvPr id="679941" name="WordArt 5"/>
          <p:cNvSpPr>
            <a:spLocks noChangeArrowheads="1" noChangeShapeType="1" noTextEdit="1"/>
          </p:cNvSpPr>
          <p:nvPr/>
        </p:nvSpPr>
        <p:spPr bwMode="auto">
          <a:xfrm>
            <a:off x="457200" y="228600"/>
            <a:ext cx="8305800" cy="533400"/>
          </a:xfrm>
          <a:prstGeom prst="rect">
            <a:avLst/>
          </a:prstGeom>
        </p:spPr>
        <p:txBody>
          <a:bodyPr wrap="none" fromWordArt="1">
            <a:prstTxWarp prst="textCanUp">
              <a:avLst>
                <a:gd name="adj" fmla="val 85713"/>
              </a:avLst>
            </a:prstTxWarp>
          </a:bodyPr>
          <a:lstStyle/>
          <a:p>
            <a:pPr algn="ctr"/>
            <a:r>
              <a:rPr lang="en-US" sz="3600" kern="10">
                <a:ln w="12700" cap="sq">
                  <a:solidFill>
                    <a:srgbClr val="CC0000"/>
                  </a:solidFill>
                  <a:round/>
                  <a:headEnd type="none" w="sm" len="sm"/>
                  <a:tailEnd type="none" w="sm" len="sm"/>
                </a:ln>
                <a:solidFill>
                  <a:srgbClr val="33CCFF"/>
                </a:solidFill>
                <a:effectLst>
                  <a:outerShdw dist="53882" dir="2700000" algn="ctr" rotWithShape="0">
                    <a:srgbClr val="000000"/>
                  </a:outerShdw>
                </a:effectLst>
                <a:latin typeface="Impact"/>
              </a:rPr>
              <a:t>WORKING FAMILIES</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79939">
                                            <p:txEl>
                                              <p:pRg st="0" end="0"/>
                                            </p:txEl>
                                          </p:spTgt>
                                        </p:tgtEl>
                                        <p:attrNameLst>
                                          <p:attrName>style.visibility</p:attrName>
                                        </p:attrNameLst>
                                      </p:cBhvr>
                                      <p:to>
                                        <p:strVal val="visible"/>
                                      </p:to>
                                    </p:set>
                                    <p:anim calcmode="lin" valueType="num">
                                      <p:cBhvr>
                                        <p:cTn id="7" dur="1000" fill="hold"/>
                                        <p:tgtEl>
                                          <p:spTgt spid="6799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99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99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79939">
                                            <p:txEl>
                                              <p:pRg st="1" end="1"/>
                                            </p:txEl>
                                          </p:spTgt>
                                        </p:tgtEl>
                                        <p:attrNameLst>
                                          <p:attrName>style.visibility</p:attrName>
                                        </p:attrNameLst>
                                      </p:cBhvr>
                                      <p:to>
                                        <p:strVal val="visible"/>
                                      </p:to>
                                    </p:set>
                                    <p:anim calcmode="lin" valueType="num">
                                      <p:cBhvr>
                                        <p:cTn id="14" dur="1000" fill="hold"/>
                                        <p:tgtEl>
                                          <p:spTgt spid="67993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7993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799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79939">
                                            <p:txEl>
                                              <p:pRg st="2" end="2"/>
                                            </p:txEl>
                                          </p:spTgt>
                                        </p:tgtEl>
                                        <p:attrNameLst>
                                          <p:attrName>style.visibility</p:attrName>
                                        </p:attrNameLst>
                                      </p:cBhvr>
                                      <p:to>
                                        <p:strVal val="visible"/>
                                      </p:to>
                                    </p:set>
                                    <p:anim calcmode="lin" valueType="num">
                                      <p:cBhvr>
                                        <p:cTn id="21" dur="1000" fill="hold"/>
                                        <p:tgtEl>
                                          <p:spTgt spid="67993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7993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799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79939">
                                            <p:txEl>
                                              <p:pRg st="3" end="3"/>
                                            </p:txEl>
                                          </p:spTgt>
                                        </p:tgtEl>
                                        <p:attrNameLst>
                                          <p:attrName>style.visibility</p:attrName>
                                        </p:attrNameLst>
                                      </p:cBhvr>
                                      <p:to>
                                        <p:strVal val="visible"/>
                                      </p:to>
                                    </p:set>
                                    <p:anim calcmode="lin" valueType="num">
                                      <p:cBhvr>
                                        <p:cTn id="28" dur="1000" fill="hold"/>
                                        <p:tgtEl>
                                          <p:spTgt spid="67993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67993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6799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79940">
                                            <p:txEl>
                                              <p:pRg st="0" end="0"/>
                                            </p:txEl>
                                          </p:spTgt>
                                        </p:tgtEl>
                                        <p:attrNameLst>
                                          <p:attrName>style.visibility</p:attrName>
                                        </p:attrNameLst>
                                      </p:cBhvr>
                                      <p:to>
                                        <p:strVal val="visible"/>
                                      </p:to>
                                    </p:set>
                                    <p:anim calcmode="lin" valueType="num">
                                      <p:cBhvr>
                                        <p:cTn id="35" dur="1000" fill="hold"/>
                                        <p:tgtEl>
                                          <p:spTgt spid="679940">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679940">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67994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79940">
                                            <p:txEl>
                                              <p:pRg st="1" end="1"/>
                                            </p:txEl>
                                          </p:spTgt>
                                        </p:tgtEl>
                                        <p:attrNameLst>
                                          <p:attrName>style.visibility</p:attrName>
                                        </p:attrNameLst>
                                      </p:cBhvr>
                                      <p:to>
                                        <p:strVal val="visible"/>
                                      </p:to>
                                    </p:set>
                                    <p:anim calcmode="lin" valueType="num">
                                      <p:cBhvr>
                                        <p:cTn id="42" dur="1000" fill="hold"/>
                                        <p:tgtEl>
                                          <p:spTgt spid="679940">
                                            <p:txEl>
                                              <p:pRg st="1" end="1"/>
                                            </p:txEl>
                                          </p:spTgt>
                                        </p:tgtEl>
                                        <p:attrNameLst>
                                          <p:attrName>ppt_w</p:attrName>
                                        </p:attrNameLst>
                                      </p:cBhvr>
                                      <p:tavLst>
                                        <p:tav tm="0">
                                          <p:val>
                                            <p:strVal val="#ppt_w*0.70"/>
                                          </p:val>
                                        </p:tav>
                                        <p:tav tm="100000">
                                          <p:val>
                                            <p:strVal val="#ppt_w"/>
                                          </p:val>
                                        </p:tav>
                                      </p:tavLst>
                                    </p:anim>
                                    <p:anim calcmode="lin" valueType="num">
                                      <p:cBhvr>
                                        <p:cTn id="43" dur="1000" fill="hold"/>
                                        <p:tgtEl>
                                          <p:spTgt spid="679940">
                                            <p:txEl>
                                              <p:pRg st="1" end="1"/>
                                            </p:txEl>
                                          </p:spTgt>
                                        </p:tgtEl>
                                        <p:attrNameLst>
                                          <p:attrName>ppt_h</p:attrName>
                                        </p:attrNameLst>
                                      </p:cBhvr>
                                      <p:tavLst>
                                        <p:tav tm="0">
                                          <p:val>
                                            <p:strVal val="#ppt_h"/>
                                          </p:val>
                                        </p:tav>
                                        <p:tav tm="100000">
                                          <p:val>
                                            <p:strVal val="#ppt_h"/>
                                          </p:val>
                                        </p:tav>
                                      </p:tavLst>
                                    </p:anim>
                                    <p:animEffect transition="in" filter="fade">
                                      <p:cBhvr>
                                        <p:cTn id="44" dur="1000"/>
                                        <p:tgtEl>
                                          <p:spTgt spid="67994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679940">
                                            <p:txEl>
                                              <p:pRg st="2" end="2"/>
                                            </p:txEl>
                                          </p:spTgt>
                                        </p:tgtEl>
                                        <p:attrNameLst>
                                          <p:attrName>style.visibility</p:attrName>
                                        </p:attrNameLst>
                                      </p:cBhvr>
                                      <p:to>
                                        <p:strVal val="visible"/>
                                      </p:to>
                                    </p:set>
                                    <p:anim calcmode="lin" valueType="num">
                                      <p:cBhvr>
                                        <p:cTn id="49" dur="1000" fill="hold"/>
                                        <p:tgtEl>
                                          <p:spTgt spid="679940">
                                            <p:txEl>
                                              <p:pRg st="2" end="2"/>
                                            </p:txEl>
                                          </p:spTgt>
                                        </p:tgtEl>
                                        <p:attrNameLst>
                                          <p:attrName>ppt_w</p:attrName>
                                        </p:attrNameLst>
                                      </p:cBhvr>
                                      <p:tavLst>
                                        <p:tav tm="0">
                                          <p:val>
                                            <p:strVal val="#ppt_w*0.70"/>
                                          </p:val>
                                        </p:tav>
                                        <p:tav tm="100000">
                                          <p:val>
                                            <p:strVal val="#ppt_w"/>
                                          </p:val>
                                        </p:tav>
                                      </p:tavLst>
                                    </p:anim>
                                    <p:anim calcmode="lin" valueType="num">
                                      <p:cBhvr>
                                        <p:cTn id="50" dur="1000" fill="hold"/>
                                        <p:tgtEl>
                                          <p:spTgt spid="679940">
                                            <p:txEl>
                                              <p:pRg st="2" end="2"/>
                                            </p:txEl>
                                          </p:spTgt>
                                        </p:tgtEl>
                                        <p:attrNameLst>
                                          <p:attrName>ppt_h</p:attrName>
                                        </p:attrNameLst>
                                      </p:cBhvr>
                                      <p:tavLst>
                                        <p:tav tm="0">
                                          <p:val>
                                            <p:strVal val="#ppt_h"/>
                                          </p:val>
                                        </p:tav>
                                        <p:tav tm="100000">
                                          <p:val>
                                            <p:strVal val="#ppt_h"/>
                                          </p:val>
                                        </p:tav>
                                      </p:tavLst>
                                    </p:anim>
                                    <p:animEffect transition="in" filter="fade">
                                      <p:cBhvr>
                                        <p:cTn id="51" dur="1000"/>
                                        <p:tgtEl>
                                          <p:spTgt spid="6799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39" grpId="0" build="p"/>
      <p:bldP spid="67994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000000"/>
                </a:solidFill>
              </a:rPr>
              <a:t>©2003 www.BeaconLearningCenter.com</a:t>
            </a:r>
          </a:p>
        </p:txBody>
      </p:sp>
      <p:sp>
        <p:nvSpPr>
          <p:cNvPr id="6" name="Slide Number Placeholder 5"/>
          <p:cNvSpPr>
            <a:spLocks noGrp="1"/>
          </p:cNvSpPr>
          <p:nvPr>
            <p:ph type="sldNum" sz="quarter" idx="12"/>
          </p:nvPr>
        </p:nvSpPr>
        <p:spPr/>
        <p:txBody>
          <a:bodyPr/>
          <a:lstStyle/>
          <a:p>
            <a:fld id="{8DD3F84C-8B9C-468E-9BF4-2B476DEA84D3}" type="slidenum">
              <a:rPr lang="en-US">
                <a:solidFill>
                  <a:srgbClr val="000000"/>
                </a:solidFill>
              </a:rPr>
              <a:pPr/>
              <a:t>86</a:t>
            </a:fld>
            <a:endParaRPr lang="en-US">
              <a:solidFill>
                <a:srgbClr val="000000"/>
              </a:solidFill>
            </a:endParaRPr>
          </a:p>
        </p:txBody>
      </p:sp>
      <p:sp>
        <p:nvSpPr>
          <p:cNvPr id="17410" name="Rectangle 2"/>
          <p:cNvSpPr>
            <a:spLocks noGrp="1" noChangeArrowheads="1"/>
          </p:cNvSpPr>
          <p:nvPr>
            <p:ph type="title"/>
          </p:nvPr>
        </p:nvSpPr>
        <p:spPr/>
        <p:txBody>
          <a:bodyPr/>
          <a:lstStyle/>
          <a:p>
            <a:r>
              <a:rPr lang="en-US"/>
              <a:t>Working Conditions</a:t>
            </a:r>
          </a:p>
        </p:txBody>
      </p:sp>
      <p:sp>
        <p:nvSpPr>
          <p:cNvPr id="17411" name="Rectangle 3"/>
          <p:cNvSpPr>
            <a:spLocks noGrp="1" noChangeArrowheads="1"/>
          </p:cNvSpPr>
          <p:nvPr>
            <p:ph type="body" idx="1"/>
          </p:nvPr>
        </p:nvSpPr>
        <p:spPr/>
        <p:txBody>
          <a:bodyPr/>
          <a:lstStyle/>
          <a:p>
            <a:r>
              <a:rPr lang="en-US" sz="3600"/>
              <a:t>Working conditions were poor in the factories.</a:t>
            </a:r>
          </a:p>
          <a:p>
            <a:r>
              <a:rPr lang="en-US" sz="3600"/>
              <a:t>They were poorly ventilated, lighted, and heated.</a:t>
            </a:r>
          </a:p>
          <a:p>
            <a:r>
              <a:rPr lang="en-US" sz="3600"/>
              <a:t>Hours were long.</a:t>
            </a:r>
          </a:p>
          <a:p>
            <a:r>
              <a:rPr lang="en-US" sz="3600"/>
              <a:t>Wages were low.</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533400" y="533400"/>
            <a:ext cx="8077200" cy="530225"/>
          </a:xfrm>
          <a:noFill/>
        </p:spPr>
        <p:txBody>
          <a:bodyPr/>
          <a:lstStyle/>
          <a:p>
            <a:r>
              <a:rPr lang="en-US" sz="2400" smtClean="0"/>
              <a:t>Poor Working Conditions</a:t>
            </a:r>
          </a:p>
        </p:txBody>
      </p:sp>
      <p:sp>
        <p:nvSpPr>
          <p:cNvPr id="87043" name="Rectangle 3"/>
          <p:cNvSpPr>
            <a:spLocks noGrp="1" noChangeArrowheads="1"/>
          </p:cNvSpPr>
          <p:nvPr>
            <p:ph type="body" idx="1"/>
          </p:nvPr>
        </p:nvSpPr>
        <p:spPr>
          <a:xfrm>
            <a:off x="533400" y="1447800"/>
            <a:ext cx="8077200" cy="4038600"/>
          </a:xfrm>
          <a:solidFill>
            <a:srgbClr val="FFFF99"/>
          </a:solidFill>
          <a:ln>
            <a:solidFill>
              <a:srgbClr val="FFFF99"/>
            </a:solidFill>
          </a:ln>
        </p:spPr>
        <p:txBody>
          <a:bodyPr/>
          <a:lstStyle/>
          <a:p>
            <a:pPr>
              <a:spcBef>
                <a:spcPct val="50000"/>
              </a:spcBef>
            </a:pPr>
            <a:r>
              <a:rPr lang="en-US" sz="2000" smtClean="0">
                <a:solidFill>
                  <a:srgbClr val="003300"/>
                </a:solidFill>
              </a:rPr>
              <a:t>Small, crowded rooms</a:t>
            </a:r>
          </a:p>
          <a:p>
            <a:pPr>
              <a:spcBef>
                <a:spcPct val="50000"/>
              </a:spcBef>
            </a:pPr>
            <a:r>
              <a:rPr lang="en-US" sz="2000" smtClean="0">
                <a:solidFill>
                  <a:srgbClr val="003300"/>
                </a:solidFill>
              </a:rPr>
              <a:t>Specialization made workers tired, bored, and more likely to be injured.</a:t>
            </a:r>
          </a:p>
          <a:p>
            <a:pPr>
              <a:spcBef>
                <a:spcPct val="50000"/>
              </a:spcBef>
            </a:pPr>
            <a:r>
              <a:rPr lang="en-US" sz="2000" smtClean="0">
                <a:solidFill>
                  <a:srgbClr val="003300"/>
                </a:solidFill>
              </a:rPr>
              <a:t>Managers paid less attention to working conditions.</a:t>
            </a:r>
          </a:p>
          <a:p>
            <a:pPr>
              <a:spcBef>
                <a:spcPct val="50000"/>
              </a:spcBef>
            </a:pPr>
            <a:r>
              <a:rPr lang="en-US" sz="2000" smtClean="0">
                <a:solidFill>
                  <a:srgbClr val="003300"/>
                </a:solidFill>
              </a:rPr>
              <a:t>Stuffy air</a:t>
            </a:r>
          </a:p>
          <a:p>
            <a:pPr>
              <a:spcBef>
                <a:spcPct val="50000"/>
              </a:spcBef>
            </a:pPr>
            <a:r>
              <a:rPr lang="en-US" sz="2000" smtClean="0">
                <a:solidFill>
                  <a:srgbClr val="003300"/>
                </a:solidFill>
              </a:rPr>
              <a:t>Unsafe workplaces</a:t>
            </a:r>
          </a:p>
          <a:p>
            <a:pPr>
              <a:spcBef>
                <a:spcPct val="50000"/>
              </a:spcBef>
            </a:pPr>
            <a:r>
              <a:rPr lang="en-US" sz="2000" smtClean="0">
                <a:solidFill>
                  <a:srgbClr val="003300"/>
                </a:solidFill>
              </a:rPr>
              <a:t>Long hours</a:t>
            </a:r>
          </a:p>
          <a:p>
            <a:pPr>
              <a:spcBef>
                <a:spcPct val="50000"/>
              </a:spcBef>
            </a:pPr>
            <a:r>
              <a:rPr lang="en-US" sz="2000" smtClean="0">
                <a:solidFill>
                  <a:srgbClr val="003300"/>
                </a:solidFill>
              </a:rPr>
              <a:t>Low wages</a:t>
            </a:r>
          </a:p>
          <a:p>
            <a:pPr>
              <a:spcBef>
                <a:spcPct val="50000"/>
              </a:spcBef>
            </a:pPr>
            <a:r>
              <a:rPr lang="en-US" sz="2000" smtClean="0">
                <a:solidFill>
                  <a:srgbClr val="003300"/>
                </a:solidFill>
              </a:rPr>
              <a:t>No job security</a:t>
            </a: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b="1" smtClean="0"/>
              <a:t>Unsafe working conditions:</a:t>
            </a:r>
            <a:endParaRPr lang="en-US" smtClean="0"/>
          </a:p>
        </p:txBody>
      </p:sp>
      <p:sp>
        <p:nvSpPr>
          <p:cNvPr id="88067" name="Content Placeholder 2"/>
          <p:cNvSpPr>
            <a:spLocks noGrp="1"/>
          </p:cNvSpPr>
          <p:nvPr>
            <p:ph sz="quarter" idx="1"/>
          </p:nvPr>
        </p:nvSpPr>
        <p:spPr/>
        <p:txBody>
          <a:bodyPr/>
          <a:lstStyle/>
          <a:p>
            <a:pPr eaLnBrk="1" hangingPunct="1"/>
            <a:r>
              <a:rPr lang="en-US" sz="2800" smtClean="0"/>
              <a:t>late 1800’s on average about 675 people died per week in factories</a:t>
            </a:r>
          </a:p>
          <a:p>
            <a:pPr lvl="1" eaLnBrk="1" hangingPunct="1"/>
            <a:r>
              <a:rPr lang="en-US" smtClean="0"/>
              <a:t>Noise was deafening</a:t>
            </a:r>
          </a:p>
          <a:p>
            <a:pPr lvl="1" eaLnBrk="1" hangingPunct="1"/>
            <a:r>
              <a:rPr lang="en-US" smtClean="0"/>
              <a:t>Lighting &amp; ventilation poor</a:t>
            </a:r>
          </a:p>
          <a:p>
            <a:pPr lvl="1" eaLnBrk="1" hangingPunct="1"/>
            <a:r>
              <a:rPr lang="en-US" smtClean="0"/>
              <a:t>Lack of training &amp; fatigue</a:t>
            </a:r>
          </a:p>
          <a:p>
            <a:pPr lvl="1" eaLnBrk="1" hangingPunct="1"/>
            <a:r>
              <a:rPr lang="en-US" smtClean="0"/>
              <a:t>Frequent fires</a:t>
            </a:r>
          </a:p>
          <a:p>
            <a:pPr lvl="1" eaLnBrk="1" hangingPunct="1"/>
            <a:r>
              <a:rPr lang="en-US" smtClean="0"/>
              <a:t>OSHA does not exist</a:t>
            </a:r>
            <a:r>
              <a:rPr lang="en-US" b="1" smtClean="0"/>
              <a:t> </a:t>
            </a:r>
            <a:endParaRPr lang="en-US" smtClean="0"/>
          </a:p>
          <a:p>
            <a:pPr eaLnBrk="1" hangingPunct="1"/>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b="1" smtClean="0"/>
              <a:t>Life in the Factory</a:t>
            </a:r>
            <a:endParaRPr lang="en-US" smtClean="0"/>
          </a:p>
        </p:txBody>
      </p:sp>
      <p:sp>
        <p:nvSpPr>
          <p:cNvPr id="90115" name="Content Placeholder 2"/>
          <p:cNvSpPr>
            <a:spLocks noGrp="1"/>
          </p:cNvSpPr>
          <p:nvPr>
            <p:ph sz="quarter" idx="1"/>
          </p:nvPr>
        </p:nvSpPr>
        <p:spPr/>
        <p:txBody>
          <a:bodyPr/>
          <a:lstStyle/>
          <a:p>
            <a:pPr eaLnBrk="1" hangingPunct="1"/>
            <a:r>
              <a:rPr lang="en-US" sz="2000" b="1" smtClean="0"/>
              <a:t>Family Affair: </a:t>
            </a:r>
            <a:endParaRPr lang="en-US" sz="2000" smtClean="0"/>
          </a:p>
          <a:p>
            <a:pPr eaLnBrk="1" hangingPunct="1"/>
            <a:r>
              <a:rPr lang="en-US" sz="2000" smtClean="0"/>
              <a:t>There are still women in workplace---most single but some working mothers</a:t>
            </a:r>
          </a:p>
          <a:p>
            <a:pPr eaLnBrk="1" hangingPunct="1"/>
            <a:r>
              <a:rPr lang="en-US" sz="2000" b="1" smtClean="0"/>
              <a:t>Children could be found in the workplace:</a:t>
            </a:r>
            <a:r>
              <a:rPr lang="en-US" sz="2000" smtClean="0"/>
              <a:t> as young as 6yrs old. 1 out of 5 workers (20%) were working</a:t>
            </a:r>
          </a:p>
          <a:p>
            <a:pPr eaLnBrk="1" hangingPunct="1"/>
            <a:r>
              <a:rPr lang="en-US" sz="2000" smtClean="0"/>
              <a:t>By the end of 1800’s children between ages of 10 &amp; 16 employed</a:t>
            </a:r>
          </a:p>
          <a:p>
            <a:pPr eaLnBrk="1" hangingPunct="1"/>
            <a:r>
              <a:rPr lang="en-US" sz="2000" smtClean="0"/>
              <a:t>Education ignored: boys generally received more education</a:t>
            </a:r>
          </a:p>
          <a:p>
            <a:pPr eaLnBrk="1" hangingPunct="1"/>
            <a:r>
              <a:rPr lang="en-US" sz="2000" smtClean="0"/>
              <a:t>Children had to work so the family could survive</a:t>
            </a:r>
          </a:p>
          <a:p>
            <a:pPr eaLnBrk="1" hangingPunct="1"/>
            <a:r>
              <a:rPr lang="en-US" sz="2000" smtClean="0"/>
              <a:t>Many lives destroyed</a:t>
            </a:r>
          </a:p>
          <a:p>
            <a:pPr eaLnBrk="1" hangingPunct="1"/>
            <a:r>
              <a:rPr lang="en-US" sz="2000" b="1" smtClean="0"/>
              <a:t>1892 Jacob Riis—</a:t>
            </a:r>
            <a:r>
              <a:rPr lang="en-US" sz="2000" b="1" u="sng" smtClean="0"/>
              <a:t>Children of the Poor</a:t>
            </a:r>
            <a:r>
              <a:rPr lang="en-US" sz="2000" smtClean="0"/>
              <a:t> ATTACKED CHILD LABOR</a:t>
            </a:r>
          </a:p>
          <a:p>
            <a:pPr lvl="1" eaLnBrk="1" hangingPunct="1"/>
            <a:r>
              <a:rPr lang="en-US" sz="2000" smtClean="0"/>
              <a:t>Explained impact on Children</a:t>
            </a:r>
          </a:p>
          <a:p>
            <a:pPr lvl="1" eaLnBrk="1" hangingPunct="1"/>
            <a:r>
              <a:rPr lang="en-US" sz="2000" smtClean="0"/>
              <a:t>Changes start in 1890’s</a:t>
            </a:r>
          </a:p>
          <a:p>
            <a:pPr eaLnBrk="1" hangingPunct="1"/>
            <a:r>
              <a:rPr lang="en-US" sz="2000" smtClean="0"/>
              <a:t>No welfare or government support system</a:t>
            </a:r>
          </a:p>
          <a:p>
            <a:pPr eaLnBrk="1" hangingPunct="1"/>
            <a:endParaRPr lang="en-US" sz="2000" smtClean="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normAutofit/>
          </a:bodyPr>
          <a:lstStyle/>
          <a:p>
            <a:pPr eaLnBrk="1" fontAlgn="auto" hangingPunct="1">
              <a:spcAft>
                <a:spcPts val="0"/>
              </a:spcAft>
              <a:defRPr/>
            </a:pPr>
            <a:r>
              <a:rPr lang="en-US" b="1" u="sng">
                <a:solidFill>
                  <a:schemeClr val="bg1"/>
                </a:solidFill>
                <a:effectLst>
                  <a:outerShdw blurRad="38100" dist="38100" dir="2700000" algn="tl">
                    <a:srgbClr val="808080"/>
                  </a:outerShdw>
                </a:effectLst>
              </a:rPr>
              <a:t>Social Darwinism and Business</a:t>
            </a:r>
          </a:p>
        </p:txBody>
      </p:sp>
      <p:sp>
        <p:nvSpPr>
          <p:cNvPr id="13315" name="Rectangle 3"/>
          <p:cNvSpPr>
            <a:spLocks noGrp="1" noChangeArrowheads="1"/>
          </p:cNvSpPr>
          <p:nvPr>
            <p:ph sz="quarter" idx="1"/>
          </p:nvPr>
        </p:nvSpPr>
        <p:spPr>
          <a:xfrm>
            <a:off x="228600" y="1219200"/>
            <a:ext cx="8915400" cy="4525963"/>
          </a:xfrm>
        </p:spPr>
        <p:txBody>
          <a:bodyPr>
            <a:normAutofit/>
          </a:bodyPr>
          <a:lstStyle/>
          <a:p>
            <a:pPr marL="274320" indent="-274320" eaLnBrk="1" fontAlgn="auto" hangingPunct="1">
              <a:spcBef>
                <a:spcPts val="580"/>
              </a:spcBef>
              <a:spcAft>
                <a:spcPts val="0"/>
              </a:spcAft>
              <a:buFont typeface="Wingdings 2"/>
              <a:buChar char=""/>
              <a:defRPr/>
            </a:pPr>
            <a:r>
              <a:rPr lang="en-US" sz="3600" b="1" dirty="0">
                <a:solidFill>
                  <a:srgbClr val="C00000"/>
                </a:solidFill>
              </a:rPr>
              <a:t>Natural Competition controls the economy.</a:t>
            </a:r>
          </a:p>
          <a:p>
            <a:pPr marL="274320" indent="-274320" eaLnBrk="1" fontAlgn="auto" hangingPunct="1">
              <a:spcBef>
                <a:spcPts val="580"/>
              </a:spcBef>
              <a:spcAft>
                <a:spcPts val="0"/>
              </a:spcAft>
              <a:buFont typeface="Wingdings 2"/>
              <a:buChar char=""/>
              <a:defRPr/>
            </a:pPr>
            <a:endParaRPr lang="en-US" sz="1200" b="1" dirty="0">
              <a:solidFill>
                <a:srgbClr val="C00000"/>
              </a:solidFill>
            </a:endParaRPr>
          </a:p>
          <a:p>
            <a:pPr marL="274320" indent="-274320" eaLnBrk="1" fontAlgn="auto" hangingPunct="1">
              <a:spcBef>
                <a:spcPts val="580"/>
              </a:spcBef>
              <a:spcAft>
                <a:spcPts val="0"/>
              </a:spcAft>
              <a:buFont typeface="Wingdings 2"/>
              <a:buChar char=""/>
              <a:defRPr/>
            </a:pPr>
            <a:r>
              <a:rPr lang="en-US" sz="3600" b="1" dirty="0">
                <a:solidFill>
                  <a:srgbClr val="C00000"/>
                </a:solidFill>
              </a:rPr>
              <a:t>Government is not there to help people, but to support business.</a:t>
            </a:r>
          </a:p>
          <a:p>
            <a:pPr marL="274320" indent="-274320" eaLnBrk="1" fontAlgn="auto" hangingPunct="1">
              <a:spcBef>
                <a:spcPts val="580"/>
              </a:spcBef>
              <a:spcAft>
                <a:spcPts val="0"/>
              </a:spcAft>
              <a:buFont typeface="Wingdings 2"/>
              <a:buChar char=""/>
              <a:defRPr/>
            </a:pPr>
            <a:endParaRPr lang="en-US" sz="1200" b="1" dirty="0">
              <a:solidFill>
                <a:srgbClr val="C00000"/>
              </a:solidFill>
            </a:endParaRPr>
          </a:p>
          <a:p>
            <a:pPr marL="274320" indent="-274320" eaLnBrk="1" fontAlgn="auto" hangingPunct="1">
              <a:spcBef>
                <a:spcPts val="580"/>
              </a:spcBef>
              <a:spcAft>
                <a:spcPts val="0"/>
              </a:spcAft>
              <a:buFont typeface="Wingdings 2"/>
              <a:buChar char=""/>
              <a:defRPr/>
            </a:pPr>
            <a:r>
              <a:rPr lang="en-US" sz="3600" b="1" dirty="0">
                <a:solidFill>
                  <a:srgbClr val="C00000"/>
                </a:solidFill>
              </a:rPr>
              <a:t>Big business can take over small business.</a:t>
            </a:r>
          </a:p>
          <a:p>
            <a:pPr marL="274320" indent="-274320" eaLnBrk="1" fontAlgn="auto" hangingPunct="1">
              <a:spcBef>
                <a:spcPts val="580"/>
              </a:spcBef>
              <a:spcAft>
                <a:spcPts val="0"/>
              </a:spcAft>
              <a:buFont typeface="Wingdings 2"/>
              <a:buChar char=""/>
              <a:defRPr/>
            </a:pPr>
            <a:endParaRPr lang="en-US" sz="1200" b="1" dirty="0">
              <a:solidFill>
                <a:srgbClr val="C00000"/>
              </a:solidFill>
            </a:endParaRPr>
          </a:p>
          <a:p>
            <a:pPr marL="274320" indent="-274320" eaLnBrk="1" fontAlgn="auto" hangingPunct="1">
              <a:spcBef>
                <a:spcPts val="580"/>
              </a:spcBef>
              <a:spcAft>
                <a:spcPts val="0"/>
              </a:spcAft>
              <a:buFont typeface="Wingdings 2"/>
              <a:buChar char=""/>
              <a:defRPr/>
            </a:pPr>
            <a:r>
              <a:rPr lang="en-US" sz="3600" b="1" dirty="0">
                <a:solidFill>
                  <a:srgbClr val="C00000"/>
                </a:solidFill>
              </a:rPr>
              <a:t>Ruthless methods are OK.</a:t>
            </a:r>
          </a:p>
          <a:p>
            <a:pPr marL="274320" indent="-274320" eaLnBrk="1" fontAlgn="auto" hangingPunct="1">
              <a:spcBef>
                <a:spcPts val="580"/>
              </a:spcBef>
              <a:spcAft>
                <a:spcPts val="0"/>
              </a:spcAft>
              <a:buFont typeface="Wingdings 2"/>
              <a:buChar char=""/>
              <a:defRPr/>
            </a:pPr>
            <a:endParaRPr lang="en-US" sz="3600" b="1" dirty="0">
              <a:solidFill>
                <a:srgbClr val="C00000"/>
              </a:solidFill>
              <a:effectLst>
                <a:outerShdw blurRad="38100" dist="38100" dir="2700000" algn="tl">
                  <a:srgbClr val="808080"/>
                </a:outerShdw>
              </a:effectLst>
            </a:endParaRPr>
          </a:p>
          <a:p>
            <a:pPr marL="274320" indent="-274320" eaLnBrk="1" fontAlgn="auto" hangingPunct="1">
              <a:spcBef>
                <a:spcPts val="580"/>
              </a:spcBef>
              <a:spcAft>
                <a:spcPts val="0"/>
              </a:spcAft>
              <a:buFont typeface="Wingdings 2"/>
              <a:buChar char=""/>
              <a:defRPr/>
            </a:pPr>
            <a:endParaRPr lang="en-US" sz="3600" b="1" dirty="0">
              <a:effectLst>
                <a:outerShdw blurRad="38100" dist="38100" dir="2700000" algn="tl">
                  <a:srgbClr val="FFFFFF"/>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400" decel="100000"/>
                                        <p:tgtEl>
                                          <p:spTgt spid="13315">
                                            <p:txEl>
                                              <p:pRg st="0" end="0"/>
                                            </p:txEl>
                                          </p:spTgt>
                                        </p:tgtEl>
                                      </p:cBhvr>
                                    </p:animEffect>
                                    <p:anim calcmode="lin" valueType="num">
                                      <p:cBhvr>
                                        <p:cTn id="8" dur="400" decel="100000" fill="hold"/>
                                        <p:tgtEl>
                                          <p:spTgt spid="13315">
                                            <p:txEl>
                                              <p:pRg st="0" end="0"/>
                                            </p:txEl>
                                          </p:spTgt>
                                        </p:tgtEl>
                                        <p:attrNameLst>
                                          <p:attrName>style.rotation</p:attrName>
                                        </p:attrNameLst>
                                      </p:cBhvr>
                                      <p:tavLst>
                                        <p:tav tm="0">
                                          <p:val>
                                            <p:fltVal val="-90"/>
                                          </p:val>
                                        </p:tav>
                                        <p:tav tm="100000">
                                          <p:val>
                                            <p:fltVal val="0"/>
                                          </p:val>
                                        </p:tav>
                                      </p:tavLst>
                                    </p:anim>
                                    <p:anim calcmode="lin" valueType="num">
                                      <p:cBhvr>
                                        <p:cTn id="9" dur="400" decel="100000" fill="hold"/>
                                        <p:tgtEl>
                                          <p:spTgt spid="13315">
                                            <p:txEl>
                                              <p:pRg st="0" end="0"/>
                                            </p:txEl>
                                          </p:spTgt>
                                        </p:tgtEl>
                                        <p:attrNameLst>
                                          <p:attrName>ppt_x</p:attrName>
                                        </p:attrNameLst>
                                      </p:cBhvr>
                                      <p:tavLst>
                                        <p:tav tm="0">
                                          <p:val>
                                            <p:strVal val="#ppt_x+0.4"/>
                                          </p:val>
                                        </p:tav>
                                        <p:tav tm="100000">
                                          <p:val>
                                            <p:strVal val="#ppt_x-0.05"/>
                                          </p:val>
                                        </p:tav>
                                      </p:tavLst>
                                    </p:anim>
                                    <p:anim calcmode="lin" valueType="num">
                                      <p:cBhvr>
                                        <p:cTn id="10" dur="400" decel="100000" fill="hold"/>
                                        <p:tgtEl>
                                          <p:spTgt spid="13315">
                                            <p:txEl>
                                              <p:pRg st="0" end="0"/>
                                            </p:txEl>
                                          </p:spTgt>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13315">
                                            <p:txEl>
                                              <p:pRg st="0" end="0"/>
                                            </p:txEl>
                                          </p:spTgt>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133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400" decel="100000"/>
                                        <p:tgtEl>
                                          <p:spTgt spid="13315">
                                            <p:txEl>
                                              <p:pRg st="2" end="2"/>
                                            </p:txEl>
                                          </p:spTgt>
                                        </p:tgtEl>
                                      </p:cBhvr>
                                    </p:animEffect>
                                    <p:anim calcmode="lin" valueType="num">
                                      <p:cBhvr>
                                        <p:cTn id="18" dur="400" decel="100000" fill="hold"/>
                                        <p:tgtEl>
                                          <p:spTgt spid="13315">
                                            <p:txEl>
                                              <p:pRg st="2" end="2"/>
                                            </p:txEl>
                                          </p:spTgt>
                                        </p:tgtEl>
                                        <p:attrNameLst>
                                          <p:attrName>style.rotation</p:attrName>
                                        </p:attrNameLst>
                                      </p:cBhvr>
                                      <p:tavLst>
                                        <p:tav tm="0">
                                          <p:val>
                                            <p:fltVal val="-90"/>
                                          </p:val>
                                        </p:tav>
                                        <p:tav tm="100000">
                                          <p:val>
                                            <p:fltVal val="0"/>
                                          </p:val>
                                        </p:tav>
                                      </p:tavLst>
                                    </p:anim>
                                    <p:anim calcmode="lin" valueType="num">
                                      <p:cBhvr>
                                        <p:cTn id="19" dur="400" decel="100000" fill="hold"/>
                                        <p:tgtEl>
                                          <p:spTgt spid="13315">
                                            <p:txEl>
                                              <p:pRg st="2" end="2"/>
                                            </p:txEl>
                                          </p:spTgt>
                                        </p:tgtEl>
                                        <p:attrNameLst>
                                          <p:attrName>ppt_x</p:attrName>
                                        </p:attrNameLst>
                                      </p:cBhvr>
                                      <p:tavLst>
                                        <p:tav tm="0">
                                          <p:val>
                                            <p:strVal val="#ppt_x+0.4"/>
                                          </p:val>
                                        </p:tav>
                                        <p:tav tm="100000">
                                          <p:val>
                                            <p:strVal val="#ppt_x-0.05"/>
                                          </p:val>
                                        </p:tav>
                                      </p:tavLst>
                                    </p:anim>
                                    <p:anim calcmode="lin" valueType="num">
                                      <p:cBhvr>
                                        <p:cTn id="20" dur="400" decel="100000" fill="hold"/>
                                        <p:tgtEl>
                                          <p:spTgt spid="13315">
                                            <p:txEl>
                                              <p:pRg st="2" end="2"/>
                                            </p:txEl>
                                          </p:spTgt>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13315">
                                            <p:txEl>
                                              <p:pRg st="2" end="2"/>
                                            </p:txEl>
                                          </p:spTgt>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133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13315">
                                            <p:txEl>
                                              <p:pRg st="4" end="4"/>
                                            </p:txEl>
                                          </p:spTgt>
                                        </p:tgtEl>
                                        <p:attrNameLst>
                                          <p:attrName>style.visibility</p:attrName>
                                        </p:attrNameLst>
                                      </p:cBhvr>
                                      <p:to>
                                        <p:strVal val="visible"/>
                                      </p:to>
                                    </p:set>
                                    <p:animEffect transition="in" filter="fade">
                                      <p:cBhvr>
                                        <p:cTn id="27" dur="400" decel="100000"/>
                                        <p:tgtEl>
                                          <p:spTgt spid="13315">
                                            <p:txEl>
                                              <p:pRg st="4" end="4"/>
                                            </p:txEl>
                                          </p:spTgt>
                                        </p:tgtEl>
                                      </p:cBhvr>
                                    </p:animEffect>
                                    <p:anim calcmode="lin" valueType="num">
                                      <p:cBhvr>
                                        <p:cTn id="28" dur="400" decel="100000" fill="hold"/>
                                        <p:tgtEl>
                                          <p:spTgt spid="13315">
                                            <p:txEl>
                                              <p:pRg st="4" end="4"/>
                                            </p:txEl>
                                          </p:spTgt>
                                        </p:tgtEl>
                                        <p:attrNameLst>
                                          <p:attrName>style.rotation</p:attrName>
                                        </p:attrNameLst>
                                      </p:cBhvr>
                                      <p:tavLst>
                                        <p:tav tm="0">
                                          <p:val>
                                            <p:fltVal val="-90"/>
                                          </p:val>
                                        </p:tav>
                                        <p:tav tm="100000">
                                          <p:val>
                                            <p:fltVal val="0"/>
                                          </p:val>
                                        </p:tav>
                                      </p:tavLst>
                                    </p:anim>
                                    <p:anim calcmode="lin" valueType="num">
                                      <p:cBhvr>
                                        <p:cTn id="29" dur="400" decel="100000" fill="hold"/>
                                        <p:tgtEl>
                                          <p:spTgt spid="13315">
                                            <p:txEl>
                                              <p:pRg st="4" end="4"/>
                                            </p:txEl>
                                          </p:spTgt>
                                        </p:tgtEl>
                                        <p:attrNameLst>
                                          <p:attrName>ppt_x</p:attrName>
                                        </p:attrNameLst>
                                      </p:cBhvr>
                                      <p:tavLst>
                                        <p:tav tm="0">
                                          <p:val>
                                            <p:strVal val="#ppt_x+0.4"/>
                                          </p:val>
                                        </p:tav>
                                        <p:tav tm="100000">
                                          <p:val>
                                            <p:strVal val="#ppt_x-0.05"/>
                                          </p:val>
                                        </p:tav>
                                      </p:tavLst>
                                    </p:anim>
                                    <p:anim calcmode="lin" valueType="num">
                                      <p:cBhvr>
                                        <p:cTn id="30" dur="400" decel="100000" fill="hold"/>
                                        <p:tgtEl>
                                          <p:spTgt spid="13315">
                                            <p:txEl>
                                              <p:pRg st="4" end="4"/>
                                            </p:txEl>
                                          </p:spTgt>
                                        </p:tgtEl>
                                        <p:attrNameLst>
                                          <p:attrName>ppt_y</p:attrName>
                                        </p:attrNameLst>
                                      </p:cBhvr>
                                      <p:tavLst>
                                        <p:tav tm="0">
                                          <p:val>
                                            <p:strVal val="#ppt_y-0.4"/>
                                          </p:val>
                                        </p:tav>
                                        <p:tav tm="100000">
                                          <p:val>
                                            <p:strVal val="#ppt_y+0.1"/>
                                          </p:val>
                                        </p:tav>
                                      </p:tavLst>
                                    </p:anim>
                                    <p:anim calcmode="lin" valueType="num">
                                      <p:cBhvr>
                                        <p:cTn id="31" dur="100" accel="100000" fill="hold">
                                          <p:stCondLst>
                                            <p:cond delay="400"/>
                                          </p:stCondLst>
                                        </p:cTn>
                                        <p:tgtEl>
                                          <p:spTgt spid="13315">
                                            <p:txEl>
                                              <p:pRg st="4" end="4"/>
                                            </p:txEl>
                                          </p:spTgt>
                                        </p:tgtEl>
                                        <p:attrNameLst>
                                          <p:attrName>ppt_x</p:attrName>
                                        </p:attrNameLst>
                                      </p:cBhvr>
                                      <p:tavLst>
                                        <p:tav tm="0">
                                          <p:val>
                                            <p:strVal val="#ppt_x-0.05"/>
                                          </p:val>
                                        </p:tav>
                                        <p:tav tm="100000">
                                          <p:val>
                                            <p:strVal val="#ppt_x"/>
                                          </p:val>
                                        </p:tav>
                                      </p:tavLst>
                                    </p:anim>
                                    <p:anim calcmode="lin" valueType="num">
                                      <p:cBhvr>
                                        <p:cTn id="32" dur="100" accel="100000" fill="hold">
                                          <p:stCondLst>
                                            <p:cond delay="400"/>
                                          </p:stCondLst>
                                        </p:cTn>
                                        <p:tgtEl>
                                          <p:spTgt spid="1331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3315">
                                            <p:txEl>
                                              <p:pRg st="6" end="6"/>
                                            </p:txEl>
                                          </p:spTgt>
                                        </p:tgtEl>
                                        <p:attrNameLst>
                                          <p:attrName>style.visibility</p:attrName>
                                        </p:attrNameLst>
                                      </p:cBhvr>
                                      <p:to>
                                        <p:strVal val="visible"/>
                                      </p:to>
                                    </p:set>
                                    <p:animEffect transition="in" filter="fade">
                                      <p:cBhvr>
                                        <p:cTn id="37" dur="400" decel="100000"/>
                                        <p:tgtEl>
                                          <p:spTgt spid="13315">
                                            <p:txEl>
                                              <p:pRg st="6" end="6"/>
                                            </p:txEl>
                                          </p:spTgt>
                                        </p:tgtEl>
                                      </p:cBhvr>
                                    </p:animEffect>
                                    <p:anim calcmode="lin" valueType="num">
                                      <p:cBhvr>
                                        <p:cTn id="38" dur="400" decel="100000" fill="hold"/>
                                        <p:tgtEl>
                                          <p:spTgt spid="13315">
                                            <p:txEl>
                                              <p:pRg st="6" end="6"/>
                                            </p:txEl>
                                          </p:spTgt>
                                        </p:tgtEl>
                                        <p:attrNameLst>
                                          <p:attrName>style.rotation</p:attrName>
                                        </p:attrNameLst>
                                      </p:cBhvr>
                                      <p:tavLst>
                                        <p:tav tm="0">
                                          <p:val>
                                            <p:fltVal val="-90"/>
                                          </p:val>
                                        </p:tav>
                                        <p:tav tm="100000">
                                          <p:val>
                                            <p:fltVal val="0"/>
                                          </p:val>
                                        </p:tav>
                                      </p:tavLst>
                                    </p:anim>
                                    <p:anim calcmode="lin" valueType="num">
                                      <p:cBhvr>
                                        <p:cTn id="39" dur="400" decel="100000" fill="hold"/>
                                        <p:tgtEl>
                                          <p:spTgt spid="13315">
                                            <p:txEl>
                                              <p:pRg st="6" end="6"/>
                                            </p:txEl>
                                          </p:spTgt>
                                        </p:tgtEl>
                                        <p:attrNameLst>
                                          <p:attrName>ppt_x</p:attrName>
                                        </p:attrNameLst>
                                      </p:cBhvr>
                                      <p:tavLst>
                                        <p:tav tm="0">
                                          <p:val>
                                            <p:strVal val="#ppt_x+0.4"/>
                                          </p:val>
                                        </p:tav>
                                        <p:tav tm="100000">
                                          <p:val>
                                            <p:strVal val="#ppt_x-0.05"/>
                                          </p:val>
                                        </p:tav>
                                      </p:tavLst>
                                    </p:anim>
                                    <p:anim calcmode="lin" valueType="num">
                                      <p:cBhvr>
                                        <p:cTn id="40" dur="400" decel="100000" fill="hold"/>
                                        <p:tgtEl>
                                          <p:spTgt spid="13315">
                                            <p:txEl>
                                              <p:pRg st="6" end="6"/>
                                            </p:txEl>
                                          </p:spTgt>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3315">
                                            <p:txEl>
                                              <p:pRg st="6" end="6"/>
                                            </p:txEl>
                                          </p:spTgt>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3315">
                                            <p:txEl>
                                              <p:pRg st="6" end="6"/>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650248" name="AutoShape 8">
            <a:hlinkClick r:id="rId4" action="ppaction://hlinksldjump"/>
          </p:cNvPr>
          <p:cNvSpPr>
            <a:spLocks noChangeArrowheads="1"/>
          </p:cNvSpPr>
          <p:nvPr/>
        </p:nvSpPr>
        <p:spPr bwMode="auto">
          <a:xfrm>
            <a:off x="8686800" y="6477000"/>
            <a:ext cx="304800" cy="304800"/>
          </a:xfrm>
          <a:prstGeom prst="irregularSeal1">
            <a:avLst/>
          </a:prstGeom>
          <a:solidFill>
            <a:srgbClr val="FF0000"/>
          </a:solidFill>
          <a:ln w="9525">
            <a:solidFill>
              <a:schemeClr val="tx1"/>
            </a:solidFill>
            <a:miter lim="800000"/>
            <a:headEnd/>
            <a:tailEnd/>
          </a:ln>
          <a:effectLst/>
        </p:spPr>
        <p:txBody>
          <a:bodyPr wrap="none" anchor="ctr"/>
          <a:lstStyle/>
          <a:p>
            <a:endParaRPr lang="en-US" sz="2400">
              <a:solidFill>
                <a:srgbClr val="000000"/>
              </a:solidFill>
              <a:latin typeface="Times New Roman" pitchFamily="18" charset="0"/>
            </a:endParaRPr>
          </a:p>
        </p:txBody>
      </p:sp>
      <p:sp>
        <p:nvSpPr>
          <p:cNvPr id="650250" name="Rectangle 10"/>
          <p:cNvSpPr>
            <a:spLocks noChangeArrowheads="1"/>
          </p:cNvSpPr>
          <p:nvPr/>
        </p:nvSpPr>
        <p:spPr bwMode="auto">
          <a:xfrm>
            <a:off x="0" y="914400"/>
            <a:ext cx="4267200" cy="3108325"/>
          </a:xfrm>
          <a:prstGeom prst="rect">
            <a:avLst/>
          </a:prstGeom>
          <a:noFill/>
          <a:ln w="9525">
            <a:noFill/>
            <a:miter lim="800000"/>
            <a:headEnd/>
            <a:tailEnd/>
          </a:ln>
          <a:effectLst/>
        </p:spPr>
        <p:txBody>
          <a:bodyPr/>
          <a:lstStyle/>
          <a:p>
            <a:pPr marL="342900" indent="-342900" algn="ctr">
              <a:lnSpc>
                <a:spcPct val="85000"/>
              </a:lnSpc>
              <a:spcBef>
                <a:spcPct val="50000"/>
              </a:spcBef>
              <a:buClr>
                <a:srgbClr val="006666"/>
              </a:buClr>
              <a:buSzPct val="90000"/>
              <a:buFont typeface="Wingdings" pitchFamily="2" charset="2"/>
              <a:buNone/>
            </a:pPr>
            <a:r>
              <a:rPr lang="en-US" altLang="en-US" sz="3200" u="sng">
                <a:solidFill>
                  <a:srgbClr val="000000"/>
                </a:solidFill>
                <a:latin typeface="Impact" pitchFamily="34" charset="0"/>
              </a:rPr>
              <a:t>Division of Labor</a:t>
            </a:r>
          </a:p>
          <a:p>
            <a:pPr marL="342900" indent="-342900">
              <a:lnSpc>
                <a:spcPct val="85000"/>
              </a:lnSpc>
              <a:spcBef>
                <a:spcPct val="50000"/>
              </a:spcBef>
              <a:buClr>
                <a:srgbClr val="006666"/>
              </a:buClr>
              <a:buSzPct val="90000"/>
              <a:buFont typeface="Wingdings" pitchFamily="2" charset="2"/>
              <a:buChar char="v"/>
            </a:pPr>
            <a:r>
              <a:rPr lang="en-US" altLang="en-US" sz="2400" b="1">
                <a:solidFill>
                  <a:srgbClr val="000000"/>
                </a:solidFill>
                <a:latin typeface="Georgia" pitchFamily="18" charset="0"/>
              </a:rPr>
              <a:t>Some owners viewed workers as parts of the machinery.</a:t>
            </a:r>
          </a:p>
          <a:p>
            <a:pPr marL="342900" indent="-342900">
              <a:lnSpc>
                <a:spcPct val="85000"/>
              </a:lnSpc>
              <a:spcBef>
                <a:spcPct val="50000"/>
              </a:spcBef>
              <a:buClr>
                <a:srgbClr val="006666"/>
              </a:buClr>
              <a:buSzPct val="90000"/>
              <a:buFont typeface="Wingdings" pitchFamily="2" charset="2"/>
              <a:buChar char="v"/>
            </a:pPr>
            <a:r>
              <a:rPr lang="en-US" altLang="en-US" sz="2400" b="1">
                <a:solidFill>
                  <a:srgbClr val="000000"/>
                </a:solidFill>
                <a:latin typeface="Georgia" pitchFamily="18" charset="0"/>
              </a:rPr>
              <a:t>Unlike smaller and older businesses, most owners never interacted with workers.</a:t>
            </a:r>
          </a:p>
          <a:p>
            <a:pPr marL="742950" lvl="1" indent="-285750">
              <a:lnSpc>
                <a:spcPct val="85000"/>
              </a:lnSpc>
              <a:spcBef>
                <a:spcPct val="50000"/>
              </a:spcBef>
              <a:buClr>
                <a:srgbClr val="000000"/>
              </a:buClr>
              <a:buFont typeface="Wingdings" pitchFamily="2" charset="2"/>
              <a:buChar char="§"/>
            </a:pPr>
            <a:r>
              <a:rPr lang="en-US" altLang="en-US" sz="2400" b="1" i="1">
                <a:solidFill>
                  <a:srgbClr val="0000CC"/>
                </a:solidFill>
                <a:latin typeface="Georgia" pitchFamily="18" charset="0"/>
              </a:rPr>
              <a:t>impersonalization</a:t>
            </a:r>
            <a:endParaRPr lang="en-US" altLang="en-US" sz="2400">
              <a:solidFill>
                <a:srgbClr val="0000CC"/>
              </a:solidFill>
              <a:latin typeface="Georgia" pitchFamily="18" charset="0"/>
            </a:endParaRPr>
          </a:p>
        </p:txBody>
      </p:sp>
      <p:sp>
        <p:nvSpPr>
          <p:cNvPr id="650251" name="Rectangle 11"/>
          <p:cNvSpPr>
            <a:spLocks noChangeArrowheads="1"/>
          </p:cNvSpPr>
          <p:nvPr/>
        </p:nvSpPr>
        <p:spPr bwMode="auto">
          <a:xfrm>
            <a:off x="4343400" y="950913"/>
            <a:ext cx="4800600" cy="4459287"/>
          </a:xfrm>
          <a:prstGeom prst="rect">
            <a:avLst/>
          </a:prstGeom>
          <a:noFill/>
          <a:ln w="9525">
            <a:noFill/>
            <a:miter lim="800000"/>
            <a:headEnd/>
            <a:tailEnd/>
          </a:ln>
          <a:effectLst/>
        </p:spPr>
        <p:txBody>
          <a:bodyPr/>
          <a:lstStyle/>
          <a:p>
            <a:pPr marL="342900" indent="-342900" algn="ctr">
              <a:lnSpc>
                <a:spcPct val="75000"/>
              </a:lnSpc>
              <a:spcBef>
                <a:spcPct val="40000"/>
              </a:spcBef>
              <a:buClr>
                <a:srgbClr val="006666"/>
              </a:buClr>
              <a:buSzPct val="85000"/>
              <a:buFont typeface="Wingdings" pitchFamily="2" charset="2"/>
              <a:buNone/>
            </a:pPr>
            <a:r>
              <a:rPr lang="en-US" altLang="en-US" sz="3200" u="sng">
                <a:solidFill>
                  <a:srgbClr val="000000"/>
                </a:solidFill>
                <a:latin typeface="Impact" pitchFamily="34" charset="0"/>
              </a:rPr>
              <a:t>Work Environment</a:t>
            </a:r>
          </a:p>
          <a:p>
            <a:pPr marL="342900" indent="-342900">
              <a:lnSpc>
                <a:spcPct val="80000"/>
              </a:lnSpc>
              <a:spcBef>
                <a:spcPct val="30000"/>
              </a:spcBef>
              <a:buClr>
                <a:srgbClr val="006666"/>
              </a:buClr>
              <a:buSzPct val="85000"/>
              <a:buFont typeface="Wingdings" pitchFamily="2" charset="2"/>
              <a:buChar char="v"/>
            </a:pPr>
            <a:r>
              <a:rPr lang="en-US" altLang="en-US" sz="2400" b="1">
                <a:solidFill>
                  <a:srgbClr val="000000"/>
                </a:solidFill>
                <a:latin typeface="Georgia" pitchFamily="18" charset="0"/>
              </a:rPr>
              <a:t>Factory workers worked by the clock.</a:t>
            </a:r>
          </a:p>
          <a:p>
            <a:pPr marL="342900" indent="-342900">
              <a:lnSpc>
                <a:spcPct val="80000"/>
              </a:lnSpc>
              <a:spcBef>
                <a:spcPct val="30000"/>
              </a:spcBef>
              <a:buClr>
                <a:srgbClr val="006666"/>
              </a:buClr>
              <a:buSzPct val="85000"/>
              <a:buFont typeface="Wingdings" pitchFamily="2" charset="2"/>
              <a:buChar char="v"/>
            </a:pPr>
            <a:r>
              <a:rPr lang="en-US" altLang="en-US" sz="2400" b="1">
                <a:solidFill>
                  <a:srgbClr val="000000"/>
                </a:solidFill>
                <a:latin typeface="Georgia" pitchFamily="18" charset="0"/>
              </a:rPr>
              <a:t>Workers could be fired for being late, talking, or refusing to do a task.</a:t>
            </a:r>
          </a:p>
          <a:p>
            <a:pPr marL="342900" indent="-342900">
              <a:lnSpc>
                <a:spcPct val="80000"/>
              </a:lnSpc>
              <a:spcBef>
                <a:spcPct val="30000"/>
              </a:spcBef>
              <a:buClr>
                <a:srgbClr val="006666"/>
              </a:buClr>
              <a:buSzPct val="85000"/>
              <a:buFont typeface="Wingdings" pitchFamily="2" charset="2"/>
              <a:buChar char="v"/>
            </a:pPr>
            <a:r>
              <a:rPr lang="en-US" altLang="en-US" sz="2400" b="1">
                <a:solidFill>
                  <a:srgbClr val="000000"/>
                </a:solidFill>
                <a:latin typeface="Georgia" pitchFamily="18" charset="0"/>
              </a:rPr>
              <a:t>Workplaces were not safe.</a:t>
            </a:r>
          </a:p>
          <a:p>
            <a:pPr marL="342900" indent="-342900">
              <a:lnSpc>
                <a:spcPct val="80000"/>
              </a:lnSpc>
              <a:spcBef>
                <a:spcPct val="30000"/>
              </a:spcBef>
              <a:buClr>
                <a:srgbClr val="006666"/>
              </a:buClr>
              <a:buSzPct val="85000"/>
              <a:buFont typeface="Wingdings" pitchFamily="2" charset="2"/>
              <a:buChar char="v"/>
            </a:pPr>
            <a:r>
              <a:rPr lang="en-US" altLang="en-US" sz="2400" b="1">
                <a:solidFill>
                  <a:srgbClr val="000000"/>
                </a:solidFill>
                <a:latin typeface="Georgia" pitchFamily="18" charset="0"/>
              </a:rPr>
              <a:t>Children performed unsafe work and worked in dangerously unhealthy conditions.</a:t>
            </a:r>
          </a:p>
          <a:p>
            <a:pPr marL="342900" indent="-342900">
              <a:lnSpc>
                <a:spcPct val="80000"/>
              </a:lnSpc>
              <a:spcBef>
                <a:spcPct val="30000"/>
              </a:spcBef>
              <a:buClr>
                <a:srgbClr val="006666"/>
              </a:buClr>
              <a:buSzPct val="85000"/>
              <a:buFont typeface="Wingdings" pitchFamily="2" charset="2"/>
              <a:buChar char="v"/>
            </a:pPr>
            <a:r>
              <a:rPr lang="en-US" altLang="en-US" sz="2400" b="1">
                <a:solidFill>
                  <a:srgbClr val="000000"/>
                </a:solidFill>
                <a:latin typeface="Georgia" pitchFamily="18" charset="0"/>
              </a:rPr>
              <a:t>In the 1890s and early 1900s states began legislating child labor</a:t>
            </a:r>
            <a:r>
              <a:rPr lang="en-US" altLang="en-US" sz="2000">
                <a:solidFill>
                  <a:srgbClr val="000000"/>
                </a:solidFill>
                <a:latin typeface="Georgia" pitchFamily="18" charset="0"/>
              </a:rPr>
              <a:t>. </a:t>
            </a:r>
          </a:p>
        </p:txBody>
      </p:sp>
      <p:sp>
        <p:nvSpPr>
          <p:cNvPr id="650252" name="Line 12"/>
          <p:cNvSpPr>
            <a:spLocks noChangeShapeType="1"/>
          </p:cNvSpPr>
          <p:nvPr/>
        </p:nvSpPr>
        <p:spPr bwMode="auto">
          <a:xfrm>
            <a:off x="4267200" y="1295400"/>
            <a:ext cx="0" cy="5334000"/>
          </a:xfrm>
          <a:prstGeom prst="line">
            <a:avLst/>
          </a:prstGeom>
          <a:noFill/>
          <a:ln w="76200" cap="sq" cmpd="tri">
            <a:solidFill>
              <a:srgbClr val="A50021"/>
            </a:solidFill>
            <a:round/>
            <a:headEnd type="none" w="sm" len="sm"/>
            <a:tailEnd type="none" w="sm" len="sm"/>
          </a:ln>
          <a:effectLst/>
        </p:spPr>
        <p:txBody>
          <a:bodyPr wrap="none"/>
          <a:lstStyle/>
          <a:p>
            <a:endParaRPr lang="en-US" sz="2400">
              <a:solidFill>
                <a:srgbClr val="000000"/>
              </a:solidFill>
              <a:latin typeface="Times New Roman" pitchFamily="18" charset="0"/>
            </a:endParaRPr>
          </a:p>
        </p:txBody>
      </p:sp>
      <p:sp>
        <p:nvSpPr>
          <p:cNvPr id="650253" name="Line 13"/>
          <p:cNvSpPr>
            <a:spLocks noChangeShapeType="1"/>
          </p:cNvSpPr>
          <p:nvPr/>
        </p:nvSpPr>
        <p:spPr bwMode="auto">
          <a:xfrm>
            <a:off x="4343400" y="1295400"/>
            <a:ext cx="0" cy="5334000"/>
          </a:xfrm>
          <a:prstGeom prst="line">
            <a:avLst/>
          </a:prstGeom>
          <a:noFill/>
          <a:ln w="76200" cap="sq" cmpd="tri">
            <a:solidFill>
              <a:srgbClr val="0000CC"/>
            </a:solidFill>
            <a:round/>
            <a:headEnd type="none" w="sm" len="sm"/>
            <a:tailEnd type="none" w="sm" len="sm"/>
          </a:ln>
          <a:effectLst/>
        </p:spPr>
        <p:txBody>
          <a:bodyPr wrap="none"/>
          <a:lstStyle/>
          <a:p>
            <a:endParaRPr lang="en-US" sz="2400">
              <a:solidFill>
                <a:srgbClr val="000000"/>
              </a:solidFill>
              <a:latin typeface="Times New Roman" pitchFamily="18" charset="0"/>
            </a:endParaRPr>
          </a:p>
        </p:txBody>
      </p:sp>
      <p:sp>
        <p:nvSpPr>
          <p:cNvPr id="650254" name="WordArt 14"/>
          <p:cNvSpPr>
            <a:spLocks noChangeArrowheads="1" noChangeShapeType="1" noTextEdit="1"/>
          </p:cNvSpPr>
          <p:nvPr/>
        </p:nvSpPr>
        <p:spPr bwMode="auto">
          <a:xfrm>
            <a:off x="457200" y="152400"/>
            <a:ext cx="8305800" cy="533400"/>
          </a:xfrm>
          <a:prstGeom prst="rect">
            <a:avLst/>
          </a:prstGeom>
        </p:spPr>
        <p:txBody>
          <a:bodyPr wrap="none" fromWordArt="1">
            <a:prstTxWarp prst="textCanUp">
              <a:avLst>
                <a:gd name="adj" fmla="val 85713"/>
              </a:avLst>
            </a:prstTxWarp>
          </a:bodyPr>
          <a:lstStyle/>
          <a:p>
            <a:pPr algn="ctr"/>
            <a:r>
              <a:rPr lang="en-US" sz="3600" kern="10">
                <a:ln w="12700" cap="sq">
                  <a:solidFill>
                    <a:srgbClr val="CC0000"/>
                  </a:solidFill>
                  <a:round/>
                  <a:headEnd type="none" w="sm" len="sm"/>
                  <a:tailEnd type="none" w="sm" len="sm"/>
                </a:ln>
                <a:solidFill>
                  <a:srgbClr val="33CCFF"/>
                </a:solidFill>
                <a:effectLst>
                  <a:outerShdw dist="53882" dir="2700000" algn="ctr" rotWithShape="0">
                    <a:srgbClr val="000000"/>
                  </a:outerShdw>
                </a:effectLst>
                <a:latin typeface="Impact"/>
              </a:rPr>
              <a:t>THE WORK ENVIRONMENT</a:t>
            </a:r>
          </a:p>
        </p:txBody>
      </p:sp>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0250">
                                            <p:txEl>
                                              <p:pRg st="0" end="0"/>
                                            </p:txEl>
                                          </p:spTgt>
                                        </p:tgtEl>
                                        <p:attrNameLst>
                                          <p:attrName>style.visibility</p:attrName>
                                        </p:attrNameLst>
                                      </p:cBhvr>
                                      <p:to>
                                        <p:strVal val="visible"/>
                                      </p:to>
                                    </p:set>
                                    <p:animEffect transition="in" filter="box(in)">
                                      <p:cBhvr>
                                        <p:cTn id="7" dur="500"/>
                                        <p:tgtEl>
                                          <p:spTgt spid="650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50250">
                                            <p:txEl>
                                              <p:pRg st="1" end="1"/>
                                            </p:txEl>
                                          </p:spTgt>
                                        </p:tgtEl>
                                        <p:attrNameLst>
                                          <p:attrName>style.visibility</p:attrName>
                                        </p:attrNameLst>
                                      </p:cBhvr>
                                      <p:to>
                                        <p:strVal val="visible"/>
                                      </p:to>
                                    </p:set>
                                    <p:animEffect transition="in" filter="box(in)">
                                      <p:cBhvr>
                                        <p:cTn id="12" dur="500"/>
                                        <p:tgtEl>
                                          <p:spTgt spid="650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50250">
                                            <p:txEl>
                                              <p:pRg st="2" end="2"/>
                                            </p:txEl>
                                          </p:spTgt>
                                        </p:tgtEl>
                                        <p:attrNameLst>
                                          <p:attrName>style.visibility</p:attrName>
                                        </p:attrNameLst>
                                      </p:cBhvr>
                                      <p:to>
                                        <p:strVal val="visible"/>
                                      </p:to>
                                    </p:set>
                                    <p:animEffect transition="in" filter="box(in)">
                                      <p:cBhvr>
                                        <p:cTn id="17" dur="500"/>
                                        <p:tgtEl>
                                          <p:spTgt spid="650250">
                                            <p:txEl>
                                              <p:pRg st="2" end="2"/>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650250">
                                            <p:txEl>
                                              <p:pRg st="3" end="3"/>
                                            </p:txEl>
                                          </p:spTgt>
                                        </p:tgtEl>
                                        <p:attrNameLst>
                                          <p:attrName>style.visibility</p:attrName>
                                        </p:attrNameLst>
                                      </p:cBhvr>
                                      <p:to>
                                        <p:strVal val="visible"/>
                                      </p:to>
                                    </p:set>
                                    <p:animEffect transition="in" filter="box(in)">
                                      <p:cBhvr>
                                        <p:cTn id="20" dur="500"/>
                                        <p:tgtEl>
                                          <p:spTgt spid="65025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650251">
                                            <p:txEl>
                                              <p:pRg st="0" end="0"/>
                                            </p:txEl>
                                          </p:spTgt>
                                        </p:tgtEl>
                                        <p:attrNameLst>
                                          <p:attrName>style.visibility</p:attrName>
                                        </p:attrNameLst>
                                      </p:cBhvr>
                                      <p:to>
                                        <p:strVal val="visible"/>
                                      </p:to>
                                    </p:set>
                                    <p:anim calcmode="lin" valueType="num">
                                      <p:cBhvr>
                                        <p:cTn id="25" dur="1000" fill="hold"/>
                                        <p:tgtEl>
                                          <p:spTgt spid="650251">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650251">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65025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650251">
                                            <p:txEl>
                                              <p:pRg st="1" end="1"/>
                                            </p:txEl>
                                          </p:spTgt>
                                        </p:tgtEl>
                                        <p:attrNameLst>
                                          <p:attrName>style.visibility</p:attrName>
                                        </p:attrNameLst>
                                      </p:cBhvr>
                                      <p:to>
                                        <p:strVal val="visible"/>
                                      </p:to>
                                    </p:set>
                                    <p:anim calcmode="lin" valueType="num">
                                      <p:cBhvr>
                                        <p:cTn id="32" dur="1000" fill="hold"/>
                                        <p:tgtEl>
                                          <p:spTgt spid="650251">
                                            <p:txEl>
                                              <p:pRg st="1" end="1"/>
                                            </p:txEl>
                                          </p:spTgt>
                                        </p:tgtEl>
                                        <p:attrNameLst>
                                          <p:attrName>ppt_w</p:attrName>
                                        </p:attrNameLst>
                                      </p:cBhvr>
                                      <p:tavLst>
                                        <p:tav tm="0">
                                          <p:val>
                                            <p:strVal val="#ppt_w*0.70"/>
                                          </p:val>
                                        </p:tav>
                                        <p:tav tm="100000">
                                          <p:val>
                                            <p:strVal val="#ppt_w"/>
                                          </p:val>
                                        </p:tav>
                                      </p:tavLst>
                                    </p:anim>
                                    <p:anim calcmode="lin" valueType="num">
                                      <p:cBhvr>
                                        <p:cTn id="33" dur="1000" fill="hold"/>
                                        <p:tgtEl>
                                          <p:spTgt spid="650251">
                                            <p:txEl>
                                              <p:pRg st="1" end="1"/>
                                            </p:txEl>
                                          </p:spTgt>
                                        </p:tgtEl>
                                        <p:attrNameLst>
                                          <p:attrName>ppt_h</p:attrName>
                                        </p:attrNameLst>
                                      </p:cBhvr>
                                      <p:tavLst>
                                        <p:tav tm="0">
                                          <p:val>
                                            <p:strVal val="#ppt_h"/>
                                          </p:val>
                                        </p:tav>
                                        <p:tav tm="100000">
                                          <p:val>
                                            <p:strVal val="#ppt_h"/>
                                          </p:val>
                                        </p:tav>
                                      </p:tavLst>
                                    </p:anim>
                                    <p:animEffect transition="in" filter="fade">
                                      <p:cBhvr>
                                        <p:cTn id="34" dur="1000"/>
                                        <p:tgtEl>
                                          <p:spTgt spid="65025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650251">
                                            <p:txEl>
                                              <p:pRg st="2" end="2"/>
                                            </p:txEl>
                                          </p:spTgt>
                                        </p:tgtEl>
                                        <p:attrNameLst>
                                          <p:attrName>style.visibility</p:attrName>
                                        </p:attrNameLst>
                                      </p:cBhvr>
                                      <p:to>
                                        <p:strVal val="visible"/>
                                      </p:to>
                                    </p:set>
                                    <p:anim calcmode="lin" valueType="num">
                                      <p:cBhvr>
                                        <p:cTn id="39" dur="1000" fill="hold"/>
                                        <p:tgtEl>
                                          <p:spTgt spid="650251">
                                            <p:txEl>
                                              <p:pRg st="2" end="2"/>
                                            </p:txEl>
                                          </p:spTgt>
                                        </p:tgtEl>
                                        <p:attrNameLst>
                                          <p:attrName>ppt_w</p:attrName>
                                        </p:attrNameLst>
                                      </p:cBhvr>
                                      <p:tavLst>
                                        <p:tav tm="0">
                                          <p:val>
                                            <p:strVal val="#ppt_w*0.70"/>
                                          </p:val>
                                        </p:tav>
                                        <p:tav tm="100000">
                                          <p:val>
                                            <p:strVal val="#ppt_w"/>
                                          </p:val>
                                        </p:tav>
                                      </p:tavLst>
                                    </p:anim>
                                    <p:anim calcmode="lin" valueType="num">
                                      <p:cBhvr>
                                        <p:cTn id="40" dur="1000" fill="hold"/>
                                        <p:tgtEl>
                                          <p:spTgt spid="650251">
                                            <p:txEl>
                                              <p:pRg st="2" end="2"/>
                                            </p:txEl>
                                          </p:spTgt>
                                        </p:tgtEl>
                                        <p:attrNameLst>
                                          <p:attrName>ppt_h</p:attrName>
                                        </p:attrNameLst>
                                      </p:cBhvr>
                                      <p:tavLst>
                                        <p:tav tm="0">
                                          <p:val>
                                            <p:strVal val="#ppt_h"/>
                                          </p:val>
                                        </p:tav>
                                        <p:tav tm="100000">
                                          <p:val>
                                            <p:strVal val="#ppt_h"/>
                                          </p:val>
                                        </p:tav>
                                      </p:tavLst>
                                    </p:anim>
                                    <p:animEffect transition="in" filter="fade">
                                      <p:cBhvr>
                                        <p:cTn id="41" dur="1000"/>
                                        <p:tgtEl>
                                          <p:spTgt spid="65025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650251">
                                            <p:txEl>
                                              <p:pRg st="3" end="3"/>
                                            </p:txEl>
                                          </p:spTgt>
                                        </p:tgtEl>
                                        <p:attrNameLst>
                                          <p:attrName>style.visibility</p:attrName>
                                        </p:attrNameLst>
                                      </p:cBhvr>
                                      <p:to>
                                        <p:strVal val="visible"/>
                                      </p:to>
                                    </p:set>
                                    <p:anim calcmode="lin" valueType="num">
                                      <p:cBhvr>
                                        <p:cTn id="46" dur="1000" fill="hold"/>
                                        <p:tgtEl>
                                          <p:spTgt spid="650251">
                                            <p:txEl>
                                              <p:pRg st="3" end="3"/>
                                            </p:txEl>
                                          </p:spTgt>
                                        </p:tgtEl>
                                        <p:attrNameLst>
                                          <p:attrName>ppt_w</p:attrName>
                                        </p:attrNameLst>
                                      </p:cBhvr>
                                      <p:tavLst>
                                        <p:tav tm="0">
                                          <p:val>
                                            <p:strVal val="#ppt_w*0.70"/>
                                          </p:val>
                                        </p:tav>
                                        <p:tav tm="100000">
                                          <p:val>
                                            <p:strVal val="#ppt_w"/>
                                          </p:val>
                                        </p:tav>
                                      </p:tavLst>
                                    </p:anim>
                                    <p:anim calcmode="lin" valueType="num">
                                      <p:cBhvr>
                                        <p:cTn id="47" dur="1000" fill="hold"/>
                                        <p:tgtEl>
                                          <p:spTgt spid="650251">
                                            <p:txEl>
                                              <p:pRg st="3" end="3"/>
                                            </p:txEl>
                                          </p:spTgt>
                                        </p:tgtEl>
                                        <p:attrNameLst>
                                          <p:attrName>ppt_h</p:attrName>
                                        </p:attrNameLst>
                                      </p:cBhvr>
                                      <p:tavLst>
                                        <p:tav tm="0">
                                          <p:val>
                                            <p:strVal val="#ppt_h"/>
                                          </p:val>
                                        </p:tav>
                                        <p:tav tm="100000">
                                          <p:val>
                                            <p:strVal val="#ppt_h"/>
                                          </p:val>
                                        </p:tav>
                                      </p:tavLst>
                                    </p:anim>
                                    <p:animEffect transition="in" filter="fade">
                                      <p:cBhvr>
                                        <p:cTn id="48" dur="1000"/>
                                        <p:tgtEl>
                                          <p:spTgt spid="650251">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650251">
                                            <p:txEl>
                                              <p:pRg st="4" end="4"/>
                                            </p:txEl>
                                          </p:spTgt>
                                        </p:tgtEl>
                                        <p:attrNameLst>
                                          <p:attrName>style.visibility</p:attrName>
                                        </p:attrNameLst>
                                      </p:cBhvr>
                                      <p:to>
                                        <p:strVal val="visible"/>
                                      </p:to>
                                    </p:set>
                                    <p:anim calcmode="lin" valueType="num">
                                      <p:cBhvr>
                                        <p:cTn id="53" dur="1000" fill="hold"/>
                                        <p:tgtEl>
                                          <p:spTgt spid="650251">
                                            <p:txEl>
                                              <p:pRg st="4" end="4"/>
                                            </p:txEl>
                                          </p:spTgt>
                                        </p:tgtEl>
                                        <p:attrNameLst>
                                          <p:attrName>ppt_w</p:attrName>
                                        </p:attrNameLst>
                                      </p:cBhvr>
                                      <p:tavLst>
                                        <p:tav tm="0">
                                          <p:val>
                                            <p:strVal val="#ppt_w*0.70"/>
                                          </p:val>
                                        </p:tav>
                                        <p:tav tm="100000">
                                          <p:val>
                                            <p:strVal val="#ppt_w"/>
                                          </p:val>
                                        </p:tav>
                                      </p:tavLst>
                                    </p:anim>
                                    <p:anim calcmode="lin" valueType="num">
                                      <p:cBhvr>
                                        <p:cTn id="54" dur="1000" fill="hold"/>
                                        <p:tgtEl>
                                          <p:spTgt spid="650251">
                                            <p:txEl>
                                              <p:pRg st="4" end="4"/>
                                            </p:txEl>
                                          </p:spTgt>
                                        </p:tgtEl>
                                        <p:attrNameLst>
                                          <p:attrName>ppt_h</p:attrName>
                                        </p:attrNameLst>
                                      </p:cBhvr>
                                      <p:tavLst>
                                        <p:tav tm="0">
                                          <p:val>
                                            <p:strVal val="#ppt_h"/>
                                          </p:val>
                                        </p:tav>
                                        <p:tav tm="100000">
                                          <p:val>
                                            <p:strVal val="#ppt_h"/>
                                          </p:val>
                                        </p:tav>
                                      </p:tavLst>
                                    </p:anim>
                                    <p:animEffect transition="in" filter="fade">
                                      <p:cBhvr>
                                        <p:cTn id="55" dur="1000"/>
                                        <p:tgtEl>
                                          <p:spTgt spid="650251">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650251">
                                            <p:txEl>
                                              <p:pRg st="5" end="5"/>
                                            </p:txEl>
                                          </p:spTgt>
                                        </p:tgtEl>
                                        <p:attrNameLst>
                                          <p:attrName>style.visibility</p:attrName>
                                        </p:attrNameLst>
                                      </p:cBhvr>
                                      <p:to>
                                        <p:strVal val="visible"/>
                                      </p:to>
                                    </p:set>
                                    <p:anim calcmode="lin" valueType="num">
                                      <p:cBhvr>
                                        <p:cTn id="60" dur="1000" fill="hold"/>
                                        <p:tgtEl>
                                          <p:spTgt spid="650251">
                                            <p:txEl>
                                              <p:pRg st="5" end="5"/>
                                            </p:txEl>
                                          </p:spTgt>
                                        </p:tgtEl>
                                        <p:attrNameLst>
                                          <p:attrName>ppt_w</p:attrName>
                                        </p:attrNameLst>
                                      </p:cBhvr>
                                      <p:tavLst>
                                        <p:tav tm="0">
                                          <p:val>
                                            <p:strVal val="#ppt_w*0.70"/>
                                          </p:val>
                                        </p:tav>
                                        <p:tav tm="100000">
                                          <p:val>
                                            <p:strVal val="#ppt_w"/>
                                          </p:val>
                                        </p:tav>
                                      </p:tavLst>
                                    </p:anim>
                                    <p:anim calcmode="lin" valueType="num">
                                      <p:cBhvr>
                                        <p:cTn id="61" dur="1000" fill="hold"/>
                                        <p:tgtEl>
                                          <p:spTgt spid="650251">
                                            <p:txEl>
                                              <p:pRg st="5" end="5"/>
                                            </p:txEl>
                                          </p:spTgt>
                                        </p:tgtEl>
                                        <p:attrNameLst>
                                          <p:attrName>ppt_h</p:attrName>
                                        </p:attrNameLst>
                                      </p:cBhvr>
                                      <p:tavLst>
                                        <p:tav tm="0">
                                          <p:val>
                                            <p:strVal val="#ppt_h"/>
                                          </p:val>
                                        </p:tav>
                                        <p:tav tm="100000">
                                          <p:val>
                                            <p:strVal val="#ppt_h"/>
                                          </p:val>
                                        </p:tav>
                                      </p:tavLst>
                                    </p:anim>
                                    <p:animEffect transition="in" filter="fade">
                                      <p:cBhvr>
                                        <p:cTn id="62" dur="1000"/>
                                        <p:tgtEl>
                                          <p:spTgt spid="6502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50" grpId="0" build="p"/>
      <p:bldP spid="65025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p:txBody>
          <a:bodyPr/>
          <a:lstStyle/>
          <a:p>
            <a:pPr eaLnBrk="1" hangingPunct="1"/>
            <a:r>
              <a:rPr lang="en-US" dirty="0" smtClean="0"/>
              <a:t>FACTORIES ON THE TIME </a:t>
            </a:r>
          </a:p>
        </p:txBody>
      </p:sp>
      <p:sp>
        <p:nvSpPr>
          <p:cNvPr id="101379" name="Rectangle 5"/>
          <p:cNvSpPr>
            <a:spLocks noGrp="1" noChangeArrowheads="1"/>
          </p:cNvSpPr>
          <p:nvPr>
            <p:ph sz="quarter" idx="1"/>
          </p:nvPr>
        </p:nvSpPr>
        <p:spPr>
          <a:xfrm>
            <a:off x="914400" y="1447800"/>
            <a:ext cx="3749675" cy="4572000"/>
          </a:xfrm>
        </p:spPr>
        <p:txBody>
          <a:bodyPr/>
          <a:lstStyle/>
          <a:p>
            <a:pPr eaLnBrk="1" hangingPunct="1"/>
            <a:r>
              <a:rPr lang="en-US" dirty="0" smtClean="0"/>
              <a:t>SEEKING TO MAXIMIZE PROFITS FACTORY OWNERS WOULD HIRE:</a:t>
            </a:r>
          </a:p>
          <a:p>
            <a:pPr eaLnBrk="1" hangingPunct="1"/>
            <a:endParaRPr lang="en-US" dirty="0" smtClean="0"/>
          </a:p>
          <a:p>
            <a:pPr eaLnBrk="1" hangingPunct="1"/>
            <a:r>
              <a:rPr lang="en-US" dirty="0" smtClean="0"/>
              <a:t>PEOPLE WHO WOULD WORK FOR LOW WAGES</a:t>
            </a:r>
          </a:p>
        </p:txBody>
      </p:sp>
      <p:sp>
        <p:nvSpPr>
          <p:cNvPr id="101380" name="Rectangle 6"/>
          <p:cNvSpPr>
            <a:spLocks noGrp="1" noChangeArrowheads="1"/>
          </p:cNvSpPr>
          <p:nvPr>
            <p:ph sz="quarter" idx="2"/>
          </p:nvPr>
        </p:nvSpPr>
        <p:spPr>
          <a:xfrm>
            <a:off x="4933950" y="1447800"/>
            <a:ext cx="3749675" cy="4572000"/>
          </a:xfrm>
        </p:spPr>
        <p:txBody>
          <a:bodyPr/>
          <a:lstStyle/>
          <a:p>
            <a:pPr eaLnBrk="1" hangingPunct="1"/>
            <a:r>
              <a:rPr lang="en-US" dirty="0" smtClean="0"/>
              <a:t> IMMIGRANTS </a:t>
            </a:r>
          </a:p>
          <a:p>
            <a:pPr eaLnBrk="1" hangingPunct="1"/>
            <a:endParaRPr lang="en-US" dirty="0" smtClean="0"/>
          </a:p>
          <a:p>
            <a:pPr eaLnBrk="1" hangingPunct="1"/>
            <a:r>
              <a:rPr lang="en-US" dirty="0" smtClean="0"/>
              <a:t>CHILDREN</a:t>
            </a:r>
          </a:p>
          <a:p>
            <a:pPr eaLnBrk="1" hangingPunct="1"/>
            <a:endParaRPr lang="en-US" dirty="0" smtClean="0"/>
          </a:p>
          <a:p>
            <a:pPr eaLnBrk="1" hangingPunct="1"/>
            <a:r>
              <a:rPr lang="en-US" dirty="0" smtClean="0"/>
              <a:t>HOMELESS</a:t>
            </a:r>
          </a:p>
          <a:p>
            <a:pPr eaLnBrk="1" hangingPunct="1"/>
            <a:endParaRPr lang="en-US" dirty="0" smtClean="0"/>
          </a:p>
          <a:p>
            <a:pPr eaLnBrk="1" hangingPunct="1"/>
            <a:r>
              <a:rPr lang="en-US" dirty="0" smtClean="0"/>
              <a:t>THE DISABLED</a:t>
            </a:r>
          </a:p>
          <a:p>
            <a:pPr eaLnBrk="1" hangingPunct="1"/>
            <a:endParaRPr lang="en-US" dirty="0" smtClean="0"/>
          </a:p>
          <a:p>
            <a:pPr eaLnBrk="1" hangingPunct="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dirty="0" smtClean="0"/>
              <a:t>FAMILIES IN THE WORKPLACE</a:t>
            </a:r>
          </a:p>
        </p:txBody>
      </p:sp>
      <p:sp>
        <p:nvSpPr>
          <p:cNvPr id="103427" name="Rectangle 3"/>
          <p:cNvSpPr>
            <a:spLocks noGrp="1" noChangeArrowheads="1"/>
          </p:cNvSpPr>
          <p:nvPr>
            <p:ph sz="quarter" idx="1"/>
          </p:nvPr>
        </p:nvSpPr>
        <p:spPr/>
        <p:txBody>
          <a:bodyPr/>
          <a:lstStyle/>
          <a:p>
            <a:pPr eaLnBrk="1" hangingPunct="1">
              <a:lnSpc>
                <a:spcPct val="90000"/>
              </a:lnSpc>
            </a:pPr>
            <a:r>
              <a:rPr lang="en-US" dirty="0" smtClean="0"/>
              <a:t>MORE JOBS FOR WOMEN WERE OPEN, BUT FOR THE MOST PART WORK WITH FAMILIES IN FACTORIES</a:t>
            </a:r>
          </a:p>
          <a:p>
            <a:pPr eaLnBrk="1" hangingPunct="1">
              <a:lnSpc>
                <a:spcPct val="90000"/>
              </a:lnSpc>
            </a:pPr>
            <a:endParaRPr lang="en-US" dirty="0" smtClean="0"/>
          </a:p>
          <a:p>
            <a:pPr eaLnBrk="1" hangingPunct="1">
              <a:lnSpc>
                <a:spcPct val="90000"/>
              </a:lnSpc>
            </a:pPr>
            <a:r>
              <a:rPr lang="en-US" dirty="0" smtClean="0"/>
              <a:t>LOW WAGES= BOTH PARENTS HAD TO WORK</a:t>
            </a:r>
          </a:p>
          <a:p>
            <a:pPr eaLnBrk="1" hangingPunct="1">
              <a:lnSpc>
                <a:spcPct val="90000"/>
              </a:lnSpc>
            </a:pPr>
            <a:endParaRPr lang="en-US" dirty="0" smtClean="0"/>
          </a:p>
          <a:p>
            <a:pPr eaLnBrk="1" hangingPunct="1">
              <a:lnSpc>
                <a:spcPct val="90000"/>
              </a:lnSpc>
            </a:pPr>
            <a:r>
              <a:rPr lang="en-US" dirty="0" smtClean="0"/>
              <a:t>WOULD HAVE TO BRING CHILDREN TO WORK WITH THEM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smtClean="0"/>
              <a:t>CONTINUED</a:t>
            </a:r>
            <a:br>
              <a:rPr lang="en-US" dirty="0" smtClean="0"/>
            </a:br>
            <a:endParaRPr lang="en-US" dirty="0" smtClean="0"/>
          </a:p>
        </p:txBody>
      </p:sp>
      <p:sp>
        <p:nvSpPr>
          <p:cNvPr id="104451" name="Rectangle 3"/>
          <p:cNvSpPr>
            <a:spLocks noGrp="1" noChangeArrowheads="1"/>
          </p:cNvSpPr>
          <p:nvPr>
            <p:ph sz="quarter" idx="1"/>
          </p:nvPr>
        </p:nvSpPr>
        <p:spPr/>
        <p:txBody>
          <a:bodyPr/>
          <a:lstStyle/>
          <a:p>
            <a:pPr eaLnBrk="1" hangingPunct="1">
              <a:lnSpc>
                <a:spcPct val="80000"/>
              </a:lnSpc>
            </a:pPr>
            <a:r>
              <a:rPr lang="en-US" sz="2800" dirty="0" smtClean="0"/>
              <a:t>CHILDREN IN THE FACTORIES MEANS THEY CAN EARN WAGE TOO</a:t>
            </a:r>
          </a:p>
          <a:p>
            <a:pPr eaLnBrk="1" hangingPunct="1">
              <a:lnSpc>
                <a:spcPct val="80000"/>
              </a:lnSpc>
            </a:pPr>
            <a:endParaRPr lang="en-US" sz="2800" dirty="0" smtClean="0"/>
          </a:p>
          <a:p>
            <a:pPr eaLnBrk="1" hangingPunct="1">
              <a:lnSpc>
                <a:spcPct val="80000"/>
              </a:lnSpc>
            </a:pPr>
            <a:r>
              <a:rPr lang="en-US" sz="2800" dirty="0" smtClean="0"/>
              <a:t>BY 1800’S- 1 IN 5 CHILDREN (AGE 10 TO 16) WORKED RATHER THAT ATTEND SCHOOL</a:t>
            </a:r>
          </a:p>
          <a:p>
            <a:pPr eaLnBrk="1" hangingPunct="1">
              <a:lnSpc>
                <a:spcPct val="80000"/>
              </a:lnSpc>
            </a:pPr>
            <a:endParaRPr lang="en-US" sz="2800" dirty="0" smtClean="0"/>
          </a:p>
          <a:p>
            <a:pPr eaLnBrk="1" hangingPunct="1">
              <a:lnSpc>
                <a:spcPct val="80000"/>
              </a:lnSpc>
            </a:pP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solidFill>
                  <a:srgbClr val="000000"/>
                </a:solidFill>
              </a:rPr>
              <a:t>©2003 www.BeaconLearningCenter.com</a:t>
            </a:r>
          </a:p>
        </p:txBody>
      </p:sp>
      <p:sp>
        <p:nvSpPr>
          <p:cNvPr id="7" name="Slide Number Placeholder 5"/>
          <p:cNvSpPr>
            <a:spLocks noGrp="1"/>
          </p:cNvSpPr>
          <p:nvPr>
            <p:ph type="sldNum" sz="quarter" idx="12"/>
          </p:nvPr>
        </p:nvSpPr>
        <p:spPr/>
        <p:txBody>
          <a:bodyPr/>
          <a:lstStyle/>
          <a:p>
            <a:fld id="{55950CCE-9B6D-42F0-9825-81306F2827E6}" type="slidenum">
              <a:rPr lang="en-US">
                <a:solidFill>
                  <a:srgbClr val="000000"/>
                </a:solidFill>
              </a:rPr>
              <a:pPr/>
              <a:t>94</a:t>
            </a:fld>
            <a:endParaRPr lang="en-US">
              <a:solidFill>
                <a:srgbClr val="000000"/>
              </a:solidFill>
            </a:endParaRPr>
          </a:p>
        </p:txBody>
      </p:sp>
      <p:sp>
        <p:nvSpPr>
          <p:cNvPr id="31746" name="Rectangle 2"/>
          <p:cNvSpPr>
            <a:spLocks noGrp="1" noChangeArrowheads="1"/>
          </p:cNvSpPr>
          <p:nvPr>
            <p:ph type="title"/>
          </p:nvPr>
        </p:nvSpPr>
        <p:spPr/>
        <p:txBody>
          <a:bodyPr/>
          <a:lstStyle/>
          <a:p>
            <a:r>
              <a:rPr lang="en-US"/>
              <a:t>Child Labor</a:t>
            </a:r>
          </a:p>
        </p:txBody>
      </p:sp>
      <p:pic>
        <p:nvPicPr>
          <p:cNvPr id="31749" name="Picture 5" descr="C:\Documents and Settings\rjohnson\Desktop\Beacon\Units\America Gears Up Unit\Misc images\childlabor.gif"/>
          <p:cNvPicPr>
            <a:picLocks noChangeAspect="1" noChangeArrowheads="1"/>
          </p:cNvPicPr>
          <p:nvPr/>
        </p:nvPicPr>
        <p:blipFill>
          <a:blip r:embed="rId3" cstate="print"/>
          <a:srcRect/>
          <a:stretch>
            <a:fillRect/>
          </a:stretch>
        </p:blipFill>
        <p:spPr bwMode="auto">
          <a:xfrm>
            <a:off x="762000" y="1219200"/>
            <a:ext cx="7467600" cy="5457825"/>
          </a:xfrm>
          <a:prstGeom prst="rect">
            <a:avLst/>
          </a:prstGeom>
          <a:noFill/>
          <a:effectLst>
            <a:outerShdw dist="107763" dir="2700000" algn="ctr" rotWithShape="0">
              <a:srgbClr val="808080"/>
            </a:outerShdw>
          </a:effectLst>
        </p:spPr>
      </p:pic>
      <p:sp>
        <p:nvSpPr>
          <p:cNvPr id="31747" name="Rectangle 3"/>
          <p:cNvSpPr>
            <a:spLocks noGrp="1" noChangeArrowheads="1"/>
          </p:cNvSpPr>
          <p:nvPr>
            <p:ph type="body" idx="1"/>
          </p:nvPr>
        </p:nvSpPr>
        <p:spPr/>
        <p:txBody>
          <a:bodyPr/>
          <a:lstStyle/>
          <a:p>
            <a:pPr>
              <a:lnSpc>
                <a:spcPct val="90000"/>
              </a:lnSpc>
            </a:pPr>
            <a:r>
              <a:rPr lang="en-US" sz="3600"/>
              <a:t>Scarce labor made factories turn to using children.</a:t>
            </a:r>
          </a:p>
          <a:p>
            <a:pPr>
              <a:lnSpc>
                <a:spcPct val="90000"/>
              </a:lnSpc>
            </a:pPr>
            <a:r>
              <a:rPr lang="en-US" sz="3600"/>
              <a:t>Half of the factory laborers were children under ten years old in 1820.</a:t>
            </a:r>
          </a:p>
          <a:p>
            <a:pPr>
              <a:lnSpc>
                <a:spcPct val="90000"/>
              </a:lnSpc>
            </a:pPr>
            <a:r>
              <a:rPr lang="en-US" sz="3600"/>
              <a:t>Conditions caused children to be mentally, emotionally, and physically stunted.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subTnLst>
                                    <p:animClr clrSpc="rgb" dir="cw">
                                      <p:cBhvr override="childStyle">
                                        <p:cTn dur="1" fill="hold" display="0" masterRel="nextClick" afterEffect="1"/>
                                        <p:tgtEl>
                                          <p:spTgt spid="31747">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subTnLst>
                                    <p:animClr clrSpc="rgb" dir="cw">
                                      <p:cBhvr override="childStyle">
                                        <p:cTn dur="1" fill="hold" display="0" masterRel="nextClick" afterEffect="1"/>
                                        <p:tgtEl>
                                          <p:spTgt spid="31747">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dissolve">
                                      <p:cBhvr>
                                        <p:cTn id="17" dur="500"/>
                                        <p:tgtEl>
                                          <p:spTgt spid="31747">
                                            <p:txEl>
                                              <p:pRg st="2" end="2"/>
                                            </p:txEl>
                                          </p:spTgt>
                                        </p:tgtEl>
                                      </p:cBhvr>
                                    </p:animEffect>
                                  </p:childTnLst>
                                  <p:subTnLst>
                                    <p:animClr clrSpc="rgb" dir="cw">
                                      <p:cBhvr override="childStyle">
                                        <p:cTn dur="1" fill="hold" display="0" masterRel="nextClick" afterEffect="1"/>
                                        <p:tgtEl>
                                          <p:spTgt spid="31747">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p:txBody>
          <a:bodyPr/>
          <a:lstStyle/>
          <a:p>
            <a:pPr eaLnBrk="1" hangingPunct="1"/>
            <a:r>
              <a:rPr lang="en-US" dirty="0" smtClean="0"/>
              <a:t>CHILDREN AT WORK </a:t>
            </a:r>
          </a:p>
        </p:txBody>
      </p:sp>
      <p:sp>
        <p:nvSpPr>
          <p:cNvPr id="105475" name="Rectangle 5"/>
          <p:cNvSpPr>
            <a:spLocks noGrp="1" noChangeArrowheads="1"/>
          </p:cNvSpPr>
          <p:nvPr>
            <p:ph sz="quarter" idx="1"/>
          </p:nvPr>
        </p:nvSpPr>
        <p:spPr>
          <a:xfrm>
            <a:off x="914400" y="1447800"/>
            <a:ext cx="3749675" cy="4572000"/>
          </a:xfrm>
        </p:spPr>
        <p:txBody>
          <a:bodyPr/>
          <a:lstStyle/>
          <a:p>
            <a:pPr eaLnBrk="1" hangingPunct="1"/>
            <a:endParaRPr lang="en-US" dirty="0" smtClean="0"/>
          </a:p>
        </p:txBody>
      </p:sp>
      <p:sp>
        <p:nvSpPr>
          <p:cNvPr id="105476" name="Rectangle 6"/>
          <p:cNvSpPr>
            <a:spLocks noGrp="1" noChangeArrowheads="1"/>
          </p:cNvSpPr>
          <p:nvPr>
            <p:ph sz="quarter" idx="2"/>
          </p:nvPr>
        </p:nvSpPr>
        <p:spPr>
          <a:xfrm>
            <a:off x="4933950" y="1447800"/>
            <a:ext cx="3749675" cy="4572000"/>
          </a:xfrm>
        </p:spPr>
        <p:txBody>
          <a:bodyPr/>
          <a:lstStyle/>
          <a:p>
            <a:pPr eaLnBrk="1" hangingPunct="1"/>
            <a:endParaRPr lang="en-US" dirty="0" smtClean="0"/>
          </a:p>
        </p:txBody>
      </p:sp>
      <p:pic>
        <p:nvPicPr>
          <p:cNvPr id="105477" name="Picture 8" descr="Brooklyn newsboys, 1908.">
            <a:hlinkClick r:id="rId2" tooltip="Brooklyn newsboys, 1908."/>
          </p:cNvPr>
          <p:cNvPicPr>
            <a:picLocks noChangeAspect="1" noChangeArrowheads="1"/>
          </p:cNvPicPr>
          <p:nvPr/>
        </p:nvPicPr>
        <p:blipFill>
          <a:blip r:embed="rId3" cstate="print"/>
          <a:srcRect/>
          <a:stretch>
            <a:fillRect/>
          </a:stretch>
        </p:blipFill>
        <p:spPr bwMode="auto">
          <a:xfrm>
            <a:off x="457200" y="1600200"/>
            <a:ext cx="3165475" cy="4495800"/>
          </a:xfrm>
          <a:prstGeom prst="rect">
            <a:avLst/>
          </a:prstGeom>
          <a:noFill/>
          <a:ln w="9525">
            <a:noFill/>
            <a:miter lim="800000"/>
            <a:headEnd/>
            <a:tailEnd/>
          </a:ln>
        </p:spPr>
      </p:pic>
      <p:pic>
        <p:nvPicPr>
          <p:cNvPr id="105478" name="Picture 10" descr="boysinfactory"/>
          <p:cNvPicPr>
            <a:picLocks noChangeAspect="1" noChangeArrowheads="1"/>
          </p:cNvPicPr>
          <p:nvPr/>
        </p:nvPicPr>
        <p:blipFill>
          <a:blip r:embed="rId4" cstate="print"/>
          <a:srcRect/>
          <a:stretch>
            <a:fillRect/>
          </a:stretch>
        </p:blipFill>
        <p:spPr bwMode="auto">
          <a:xfrm>
            <a:off x="4648200" y="1600200"/>
            <a:ext cx="4000500" cy="2679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historyplace.com/unitedstates/childlabor/full.jpg"/>
          <p:cNvPicPr>
            <a:picLocks noChangeAspect="1" noChangeArrowheads="1"/>
          </p:cNvPicPr>
          <p:nvPr/>
        </p:nvPicPr>
        <p:blipFill>
          <a:blip r:embed="rId2" cstate="print"/>
          <a:srcRect/>
          <a:stretch>
            <a:fillRect/>
          </a:stretch>
        </p:blipFill>
        <p:spPr bwMode="auto">
          <a:xfrm>
            <a:off x="304800" y="304800"/>
            <a:ext cx="4191000" cy="2913063"/>
          </a:xfrm>
          <a:prstGeom prst="rect">
            <a:avLst/>
          </a:prstGeom>
          <a:noFill/>
          <a:ln w="9525">
            <a:noFill/>
            <a:miter lim="800000"/>
            <a:headEnd/>
            <a:tailEnd/>
          </a:ln>
        </p:spPr>
      </p:pic>
      <p:pic>
        <p:nvPicPr>
          <p:cNvPr id="89091" name="Picture 4" descr="http://www.historyplace.com/unitedstates/childlabor/hughestown.jpg"/>
          <p:cNvPicPr>
            <a:picLocks noChangeAspect="1" noChangeArrowheads="1"/>
          </p:cNvPicPr>
          <p:nvPr/>
        </p:nvPicPr>
        <p:blipFill>
          <a:blip r:embed="rId3" cstate="print"/>
          <a:srcRect/>
          <a:stretch>
            <a:fillRect/>
          </a:stretch>
        </p:blipFill>
        <p:spPr bwMode="auto">
          <a:xfrm>
            <a:off x="4495800" y="3048000"/>
            <a:ext cx="4302125" cy="3001963"/>
          </a:xfrm>
          <a:prstGeom prst="rect">
            <a:avLst/>
          </a:prstGeom>
          <a:noFill/>
          <a:ln w="9525">
            <a:noFill/>
            <a:miter lim="800000"/>
            <a:headEnd/>
            <a:tailEnd/>
          </a:ln>
        </p:spPr>
      </p:pic>
      <p:pic>
        <p:nvPicPr>
          <p:cNvPr id="89092" name="Picture 8" descr="http://www.historyplace.com/unitedstates/childlabor/michael.jpg"/>
          <p:cNvPicPr>
            <a:picLocks noChangeAspect="1" noChangeArrowheads="1"/>
          </p:cNvPicPr>
          <p:nvPr/>
        </p:nvPicPr>
        <p:blipFill>
          <a:blip r:embed="rId4" cstate="print"/>
          <a:srcRect/>
          <a:stretch>
            <a:fillRect/>
          </a:stretch>
        </p:blipFill>
        <p:spPr bwMode="auto">
          <a:xfrm>
            <a:off x="4572000" y="304800"/>
            <a:ext cx="4267200" cy="2720975"/>
          </a:xfrm>
          <a:prstGeom prst="rect">
            <a:avLst/>
          </a:prstGeom>
          <a:noFill/>
          <a:ln w="9525">
            <a:noFill/>
            <a:miter lim="800000"/>
            <a:headEnd/>
            <a:tailEnd/>
          </a:ln>
        </p:spPr>
      </p:pic>
      <p:pic>
        <p:nvPicPr>
          <p:cNvPr id="89093" name="Picture 12" descr="http://www.historyplace.com/unitedstates/childlabor/candy.jpg"/>
          <p:cNvPicPr>
            <a:picLocks noChangeAspect="1" noChangeArrowheads="1"/>
          </p:cNvPicPr>
          <p:nvPr/>
        </p:nvPicPr>
        <p:blipFill>
          <a:blip r:embed="rId5" cstate="print"/>
          <a:srcRect/>
          <a:stretch>
            <a:fillRect/>
          </a:stretch>
        </p:blipFill>
        <p:spPr bwMode="auto">
          <a:xfrm>
            <a:off x="304800" y="3276600"/>
            <a:ext cx="4114800" cy="2771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dirty="0" smtClean="0"/>
              <a:t>Child Labor </a:t>
            </a:r>
          </a:p>
        </p:txBody>
      </p:sp>
      <p:sp>
        <p:nvSpPr>
          <p:cNvPr id="2" name="Rectangle 4"/>
          <p:cNvSpPr>
            <a:spLocks noGrp="1" noChangeArrowheads="1"/>
          </p:cNvSpPr>
          <p:nvPr>
            <p:ph sz="quarter" idx="1"/>
          </p:nvPr>
        </p:nvSpPr>
        <p:spPr>
          <a:xfrm>
            <a:off x="914400" y="1447800"/>
            <a:ext cx="3749675" cy="4572000"/>
          </a:xfrm>
        </p:spPr>
        <p:txBody>
          <a:bodyPr/>
          <a:lstStyle/>
          <a:p>
            <a:pPr eaLnBrk="1" hangingPunct="1"/>
            <a:r>
              <a:rPr lang="en-US" sz="2700" dirty="0" smtClean="0"/>
              <a:t>Legislation enacted to protect children in the workplace…</a:t>
            </a:r>
          </a:p>
        </p:txBody>
      </p:sp>
      <p:sp>
        <p:nvSpPr>
          <p:cNvPr id="92164" name="Rectangle 4"/>
          <p:cNvSpPr>
            <a:spLocks noGrp="1" noChangeArrowheads="1"/>
          </p:cNvSpPr>
          <p:nvPr>
            <p:ph sz="quarter" idx="2"/>
          </p:nvPr>
        </p:nvSpPr>
        <p:spPr>
          <a:xfrm>
            <a:off x="4933950" y="1447800"/>
            <a:ext cx="3749675" cy="4572000"/>
          </a:xfrm>
        </p:spPr>
        <p:txBody>
          <a:bodyPr/>
          <a:lstStyle/>
          <a:p>
            <a:pPr eaLnBrk="1" hangingPunct="1"/>
            <a:endParaRPr lang="en-US" sz="2700" dirty="0" smtClean="0"/>
          </a:p>
        </p:txBody>
      </p:sp>
      <p:pic>
        <p:nvPicPr>
          <p:cNvPr id="92165" name="Picture 12" descr="http://www.historyplace.com/unitedstates/childlabor/bowery.jpg"/>
          <p:cNvPicPr>
            <a:picLocks noChangeAspect="1" noChangeArrowheads="1"/>
          </p:cNvPicPr>
          <p:nvPr/>
        </p:nvPicPr>
        <p:blipFill>
          <a:blip r:embed="rId2" cstate="print"/>
          <a:srcRect/>
          <a:stretch>
            <a:fillRect/>
          </a:stretch>
        </p:blipFill>
        <p:spPr bwMode="auto">
          <a:xfrm>
            <a:off x="381000" y="3124200"/>
            <a:ext cx="2254250" cy="2859088"/>
          </a:xfrm>
          <a:prstGeom prst="rect">
            <a:avLst/>
          </a:prstGeom>
          <a:noFill/>
          <a:ln w="9525">
            <a:noFill/>
            <a:miter lim="800000"/>
            <a:headEnd/>
            <a:tailEnd/>
          </a:ln>
        </p:spPr>
      </p:pic>
      <p:pic>
        <p:nvPicPr>
          <p:cNvPr id="92166" name="Picture 14" descr="http://www.historyplace.com/unitedstates/childlabor/bowling.jpg"/>
          <p:cNvPicPr>
            <a:picLocks noChangeAspect="1" noChangeArrowheads="1"/>
          </p:cNvPicPr>
          <p:nvPr/>
        </p:nvPicPr>
        <p:blipFill>
          <a:blip r:embed="rId3" cstate="print"/>
          <a:srcRect/>
          <a:stretch>
            <a:fillRect/>
          </a:stretch>
        </p:blipFill>
        <p:spPr bwMode="auto">
          <a:xfrm>
            <a:off x="3200400" y="3276600"/>
            <a:ext cx="4876800" cy="2655888"/>
          </a:xfrm>
          <a:prstGeom prst="rect">
            <a:avLst/>
          </a:prstGeom>
          <a:noFill/>
          <a:ln w="9525">
            <a:noFill/>
            <a:miter lim="800000"/>
            <a:headEnd/>
            <a:tailEnd/>
          </a:ln>
        </p:spPr>
      </p:pic>
      <p:pic>
        <p:nvPicPr>
          <p:cNvPr id="92167" name="Picture 9" descr="http://www.historyplace.com/unitedstates/childlabor/empty.jpg"/>
          <p:cNvPicPr>
            <a:picLocks noChangeAspect="1" noChangeArrowheads="1"/>
          </p:cNvPicPr>
          <p:nvPr/>
        </p:nvPicPr>
        <p:blipFill>
          <a:blip r:embed="rId4" cstate="print"/>
          <a:srcRect/>
          <a:stretch>
            <a:fillRect/>
          </a:stretch>
        </p:blipFill>
        <p:spPr bwMode="auto">
          <a:xfrm>
            <a:off x="5029200" y="609600"/>
            <a:ext cx="3538538" cy="25368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b="1" smtClean="0"/>
              <a:t>Factory Work</a:t>
            </a:r>
            <a:endParaRPr lang="en-US" smtClean="0"/>
          </a:p>
        </p:txBody>
      </p:sp>
      <p:sp>
        <p:nvSpPr>
          <p:cNvPr id="91139" name="Content Placeholder 2"/>
          <p:cNvSpPr>
            <a:spLocks noGrp="1"/>
          </p:cNvSpPr>
          <p:nvPr>
            <p:ph sz="quarter" idx="1"/>
          </p:nvPr>
        </p:nvSpPr>
        <p:spPr/>
        <p:txBody>
          <a:bodyPr/>
          <a:lstStyle/>
          <a:p>
            <a:pPr eaLnBrk="1" hangingPunct="1"/>
            <a:r>
              <a:rPr lang="en-US" sz="1700" smtClean="0"/>
              <a:t>Most people work 12 hour days---6 days a week---some even more----only federal jobs regulated</a:t>
            </a:r>
          </a:p>
          <a:p>
            <a:pPr eaLnBrk="1" hangingPunct="1"/>
            <a:r>
              <a:rPr lang="en-US" sz="1700" b="1" smtClean="0"/>
              <a:t>Piecework system:</a:t>
            </a:r>
            <a:r>
              <a:rPr lang="en-US" sz="1700" smtClean="0"/>
              <a:t> workers were paid based on the number of goods they could produce</a:t>
            </a:r>
          </a:p>
          <a:p>
            <a:pPr lvl="1" eaLnBrk="1" hangingPunct="1"/>
            <a:r>
              <a:rPr lang="en-US" sz="1700" smtClean="0"/>
              <a:t>Favors young and strong</a:t>
            </a:r>
          </a:p>
          <a:p>
            <a:pPr lvl="1" eaLnBrk="1" hangingPunct="1"/>
            <a:r>
              <a:rPr lang="en-US" sz="1700" smtClean="0"/>
              <a:t>Most workers earn very little money</a:t>
            </a:r>
          </a:p>
          <a:p>
            <a:pPr lvl="2" eaLnBrk="1" hangingPunct="1"/>
            <a:r>
              <a:rPr lang="en-US" sz="1700" b="1" smtClean="0"/>
              <a:t>Example: </a:t>
            </a:r>
            <a:r>
              <a:rPr lang="en-US" sz="1700" smtClean="0"/>
              <a:t>Millworker NYC in 1880’s earned 1 dollar a week---5 minutes late fined 25 cents</a:t>
            </a:r>
          </a:p>
          <a:p>
            <a:pPr lvl="3" eaLnBrk="1" hangingPunct="1"/>
            <a:r>
              <a:rPr lang="en-US" sz="1700" smtClean="0"/>
              <a:t>Same time sheriff in wild west made $150.00</a:t>
            </a:r>
          </a:p>
          <a:p>
            <a:pPr lvl="3" eaLnBrk="1" hangingPunct="1"/>
            <a:r>
              <a:rPr lang="en-US" sz="1700" smtClean="0"/>
              <a:t>Cowhand earned about 30.00</a:t>
            </a:r>
          </a:p>
          <a:p>
            <a:pPr eaLnBrk="1" hangingPunct="1"/>
            <a:r>
              <a:rPr lang="en-US" sz="1700" smtClean="0"/>
              <a:t>Owner/worker relationship was not good</a:t>
            </a:r>
          </a:p>
          <a:p>
            <a:pPr lvl="1" eaLnBrk="1" hangingPunct="1"/>
            <a:r>
              <a:rPr lang="en-US" sz="1700" smtClean="0"/>
              <a:t>As business grew the relationship became more distant. “I regard my people as I regard my machinery. So long as they can do the work for what I choose to pay them, I keep them, getting out of them all I can</a:t>
            </a:r>
          </a:p>
          <a:p>
            <a:pPr lvl="1" eaLnBrk="1" hangingPunct="1"/>
            <a:r>
              <a:rPr lang="en-US" sz="1700" b="1" smtClean="0"/>
              <a:t>Discipline: </a:t>
            </a:r>
            <a:r>
              <a:rPr lang="en-US" sz="1700" smtClean="0"/>
              <a:t>fined or fired if late, no talking or talking back--- workers had to get used to less freedom (ruled by a clock)</a:t>
            </a:r>
          </a:p>
          <a:p>
            <a:pPr eaLnBrk="1" hangingPunct="1"/>
            <a:endParaRPr lang="en-US" sz="1700" smtClean="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dirty="0" smtClean="0"/>
              <a:t>Progressivism and Industrial Workers </a:t>
            </a:r>
          </a:p>
        </p:txBody>
      </p:sp>
      <p:sp>
        <p:nvSpPr>
          <p:cNvPr id="93187" name="Content Placeholder 2"/>
          <p:cNvSpPr>
            <a:spLocks noGrp="1"/>
          </p:cNvSpPr>
          <p:nvPr>
            <p:ph sz="quarter" idx="1"/>
          </p:nvPr>
        </p:nvSpPr>
        <p:spPr>
          <a:xfrm>
            <a:off x="914400" y="1447800"/>
            <a:ext cx="3749675" cy="4572000"/>
          </a:xfrm>
        </p:spPr>
        <p:txBody>
          <a:bodyPr/>
          <a:lstStyle/>
          <a:p>
            <a:pPr eaLnBrk="1" hangingPunct="1"/>
            <a:r>
              <a:rPr lang="en-US" dirty="0" smtClean="0"/>
              <a:t>In the 1900’s the U.S had the high rate of industrial accidents in the world </a:t>
            </a:r>
          </a:p>
          <a:p>
            <a:pPr eaLnBrk="1" hangingPunct="1"/>
            <a:r>
              <a:rPr lang="en-US" dirty="0" smtClean="0"/>
              <a:t>Each year some 30,000 worker died while on the job, and another half a million were injured</a:t>
            </a:r>
          </a:p>
        </p:txBody>
      </p:sp>
      <p:sp>
        <p:nvSpPr>
          <p:cNvPr id="93188" name="Content Placeholder 3"/>
          <p:cNvSpPr>
            <a:spLocks noGrp="1"/>
          </p:cNvSpPr>
          <p:nvPr>
            <p:ph sz="quarter" idx="2"/>
          </p:nvPr>
        </p:nvSpPr>
        <p:spPr>
          <a:xfrm>
            <a:off x="4270375" y="1600200"/>
            <a:ext cx="3657600" cy="4572000"/>
          </a:xfrm>
        </p:spPr>
        <p:txBody>
          <a:bodyPr/>
          <a:lstStyle/>
          <a:p>
            <a:pPr eaLnBrk="1" hangingPunct="1"/>
            <a:r>
              <a:rPr lang="en-US" dirty="0" smtClean="0"/>
              <a:t>One example is the 1911 fire at the Triangle Shirtwaist Factory in NYC </a:t>
            </a:r>
          </a:p>
          <a:p>
            <a:pPr eaLnBrk="1" hangingPunct="1"/>
            <a:r>
              <a:rPr lang="en-US" dirty="0" smtClean="0"/>
              <a:t>Worker did not stand a chance of getting out because the factory bosses had locked the doors of the factory </a:t>
            </a:r>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9.jpeg"/></Relationships>
</file>

<file path=ppt/theme/_rels/theme24.xml.rels><?xml version="1.0" encoding="UTF-8" standalone="yes"?>
<Relationships xmlns="http://schemas.openxmlformats.org/package/2006/relationships"><Relationship Id="rId1" Type="http://schemas.openxmlformats.org/officeDocument/2006/relationships/image" Target="../media/image10.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echalkboar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C Futura Casual"/>
        <a:ea typeface=""/>
        <a:cs typeface=""/>
      </a:majorFont>
      <a:minorFont>
        <a:latin typeface="CAC Futura Casu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chalkboar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C Futura Casual"/>
        <a:ea typeface=""/>
        <a:cs typeface=""/>
      </a:majorFont>
      <a:minorFont>
        <a:latin typeface="CAC Futura Casu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echalkboar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C Futura Casual"/>
        <a:ea typeface=""/>
        <a:cs typeface=""/>
      </a:majorFont>
      <a:minorFont>
        <a:latin typeface="CAC Futura Casu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echalkboar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C Futura Casual"/>
        <a:ea typeface=""/>
        <a:cs typeface=""/>
      </a:majorFont>
      <a:minorFont>
        <a:latin typeface="CAC Futura Casu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echalkboard">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C Futura Casual"/>
        <a:ea typeface=""/>
        <a:cs typeface=""/>
      </a:majorFont>
      <a:minorFont>
        <a:latin typeface="CAC Futura Casu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ganization Overview (Standard)">
  <a:themeElements>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rganization Overview (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rganization Overview (Standar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ganization Overview (Standard)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ganization Overview (Standard) 5">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rganization Overview (Standard) 6">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7">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ganization Overview (Standard)">
  <a:themeElements>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rganization Overview (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rganization Overview (Standar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ganization Overview (Standard)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ganization Overview (Standard) 5">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rganization Overview (Standard) 6">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7">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ganization Overview (Standard)">
  <a:themeElements>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rganization Overview (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rganization Overview (Standar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ganization Overview (Standard)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ganization Overview (Standard) 5">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rganization Overview (Standard) 6">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7">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ganization Overview (Standard)">
  <a:themeElements>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rganization Overview (Standar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cs typeface="Arial" pitchFamily="34" charset="0"/>
          </a:defRPr>
        </a:defPPr>
      </a:lstStyle>
    </a:lnDef>
  </a:objectDefaults>
  <a:extraClrSchemeLst>
    <a:extraClrScheme>
      <a:clrScheme name="Organization Overview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rganization Overview (Standard)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ganization Overview (Standard) 4">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rganization Overview (Standard) 5">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rganization Overview (Standard) 6">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rganization Overview (Standard) 7">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olstic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2.xml><?xml version="1.0" encoding="utf-8"?>
<a:theme xmlns:a="http://schemas.openxmlformats.org/drawingml/2006/main" name="1_Beam">
  <a:themeElements>
    <a:clrScheme name="Beam 11">
      <a:dk1>
        <a:srgbClr val="777777"/>
      </a:dk1>
      <a:lt1>
        <a:srgbClr val="FFFF00"/>
      </a:lt1>
      <a:dk2>
        <a:srgbClr val="000000"/>
      </a:dk2>
      <a:lt2>
        <a:srgbClr val="FF0066"/>
      </a:lt2>
      <a:accent1>
        <a:srgbClr val="FF0000"/>
      </a:accent1>
      <a:accent2>
        <a:srgbClr val="0066FF"/>
      </a:accent2>
      <a:accent3>
        <a:srgbClr val="AAAAAA"/>
      </a:accent3>
      <a:accent4>
        <a:srgbClr val="DADA00"/>
      </a:accent4>
      <a:accent5>
        <a:srgbClr val="FFAAAA"/>
      </a:accent5>
      <a:accent6>
        <a:srgbClr val="005CE7"/>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777777"/>
        </a:dk1>
        <a:lt1>
          <a:srgbClr val="FFFFFF"/>
        </a:lt1>
        <a:dk2>
          <a:srgbClr val="000000"/>
        </a:dk2>
        <a:lt2>
          <a:srgbClr val="FF0066"/>
        </a:lt2>
        <a:accent1>
          <a:srgbClr val="FFFF00"/>
        </a:accent1>
        <a:accent2>
          <a:srgbClr val="0066FF"/>
        </a:accent2>
        <a:accent3>
          <a:srgbClr val="AAAAAA"/>
        </a:accent3>
        <a:accent4>
          <a:srgbClr val="DADADA"/>
        </a:accent4>
        <a:accent5>
          <a:srgbClr val="FFFFAA"/>
        </a:accent5>
        <a:accent6>
          <a:srgbClr val="005CE7"/>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11">
        <a:dk1>
          <a:srgbClr val="777777"/>
        </a:dk1>
        <a:lt1>
          <a:srgbClr val="FFFF00"/>
        </a:lt1>
        <a:dk2>
          <a:srgbClr val="000000"/>
        </a:dk2>
        <a:lt2>
          <a:srgbClr val="FF0066"/>
        </a:lt2>
        <a:accent1>
          <a:srgbClr val="FF0000"/>
        </a:accent1>
        <a:accent2>
          <a:srgbClr val="0066FF"/>
        </a:accent2>
        <a:accent3>
          <a:srgbClr val="AAAAAA"/>
        </a:accent3>
        <a:accent4>
          <a:srgbClr val="DADA00"/>
        </a:accent4>
        <a:accent5>
          <a:srgbClr val="FFAAAA"/>
        </a:accent5>
        <a:accent6>
          <a:srgbClr val="005CE7"/>
        </a:accent6>
        <a:hlink>
          <a:srgbClr val="86D1EC"/>
        </a:hlink>
        <a:folHlink>
          <a:srgbClr val="45C98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6.xml><?xml version="1.0" encoding="utf-8"?>
<a:theme xmlns:a="http://schemas.openxmlformats.org/drawingml/2006/main" name="2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Equity</Template>
  <TotalTime>2766</TotalTime>
  <Words>13864</Words>
  <Application>Microsoft Macintosh PowerPoint</Application>
  <PresentationFormat>On-screen Show (4:3)</PresentationFormat>
  <Paragraphs>1641</Paragraphs>
  <Slides>352</Slides>
  <Notes>39</Notes>
  <HiddenSlides>1</HiddenSlides>
  <MMClips>0</MMClips>
  <ScaleCrop>false</ScaleCrop>
  <HeadingPairs>
    <vt:vector size="6" baseType="variant">
      <vt:variant>
        <vt:lpstr>Theme</vt:lpstr>
      </vt:variant>
      <vt:variant>
        <vt:i4>24</vt:i4>
      </vt:variant>
      <vt:variant>
        <vt:lpstr>Embedded OLE Servers</vt:lpstr>
      </vt:variant>
      <vt:variant>
        <vt:i4>1</vt:i4>
      </vt:variant>
      <vt:variant>
        <vt:lpstr>Slide Titles</vt:lpstr>
      </vt:variant>
      <vt:variant>
        <vt:i4>352</vt:i4>
      </vt:variant>
    </vt:vector>
  </HeadingPairs>
  <TitlesOfParts>
    <vt:vector size="377" baseType="lpstr">
      <vt:lpstr>Equity</vt:lpstr>
      <vt:lpstr>Blank Presentation</vt:lpstr>
      <vt:lpstr>1_Blank Presentation</vt:lpstr>
      <vt:lpstr>Default Design</vt:lpstr>
      <vt:lpstr>1_Equity</vt:lpstr>
      <vt:lpstr>2_Equity</vt:lpstr>
      <vt:lpstr>1_Default Design</vt:lpstr>
      <vt:lpstr>2_Default Design</vt:lpstr>
      <vt:lpstr>3_Default Design</vt:lpstr>
      <vt:lpstr>echalkboard</vt:lpstr>
      <vt:lpstr>1_echalkboard</vt:lpstr>
      <vt:lpstr>2_echalkboard</vt:lpstr>
      <vt:lpstr>3_echalkboard</vt:lpstr>
      <vt:lpstr>4_echalkboard</vt:lpstr>
      <vt:lpstr>Organization Overview (Standard)</vt:lpstr>
      <vt:lpstr>1_Organization Overview (Standard)</vt:lpstr>
      <vt:lpstr>2_Organization Overview (Standard)</vt:lpstr>
      <vt:lpstr>3_Organization Overview (Standard)</vt:lpstr>
      <vt:lpstr>Beam</vt:lpstr>
      <vt:lpstr>Refined</vt:lpstr>
      <vt:lpstr>Solstice</vt:lpstr>
      <vt:lpstr>1_Beam</vt:lpstr>
      <vt:lpstr>1_Refined</vt:lpstr>
      <vt:lpstr>Urban</vt:lpstr>
      <vt:lpstr>Photo Editor Photo</vt:lpstr>
      <vt:lpstr>The Progressive Era</vt:lpstr>
      <vt:lpstr>US.10</vt:lpstr>
      <vt:lpstr>Social Darwinism</vt:lpstr>
      <vt:lpstr>Social Darwinism</vt:lpstr>
      <vt:lpstr>Charles Darwin</vt:lpstr>
      <vt:lpstr>Herbert Spencer</vt:lpstr>
      <vt:lpstr>What is Social Darwinism?</vt:lpstr>
      <vt:lpstr>Government or No Government?</vt:lpstr>
      <vt:lpstr>Social Darwinism and Business</vt:lpstr>
      <vt:lpstr>Social Darwinism and Race</vt:lpstr>
      <vt:lpstr>America’s Reaction</vt:lpstr>
      <vt:lpstr>The Social Darwinists</vt:lpstr>
      <vt:lpstr>What comes of Social Darwinism?</vt:lpstr>
      <vt:lpstr>Social Gospel</vt:lpstr>
      <vt:lpstr>Progressives and Society </vt:lpstr>
      <vt:lpstr>Social Gospel</vt:lpstr>
      <vt:lpstr>Walter Rauschenbusch</vt:lpstr>
      <vt:lpstr>US.11</vt:lpstr>
      <vt:lpstr>Washington and Du Bois</vt:lpstr>
      <vt:lpstr>Booker T. Washington</vt:lpstr>
      <vt:lpstr>Booker T. Washington </vt:lpstr>
      <vt:lpstr>Booker T. Washington</vt:lpstr>
      <vt:lpstr>Booker T. Washington</vt:lpstr>
      <vt:lpstr>W. E. B. Dubois</vt:lpstr>
      <vt:lpstr>The Other Side of The Coin: W.E.B. Du Bois</vt:lpstr>
      <vt:lpstr>W.E.B. Dubois</vt:lpstr>
      <vt:lpstr>W.E.B. Dubois</vt:lpstr>
      <vt:lpstr>US.12</vt:lpstr>
      <vt:lpstr>Politics in the West:</vt:lpstr>
      <vt:lpstr>Oliver H. Kelley</vt:lpstr>
      <vt:lpstr>Grange</vt:lpstr>
      <vt:lpstr>Politics in the West:</vt:lpstr>
      <vt:lpstr>Farmers’ Alliance</vt:lpstr>
      <vt:lpstr>Politics in the West:</vt:lpstr>
      <vt:lpstr>King Cotton Losses His Crown</vt:lpstr>
      <vt:lpstr>PowerPoint Presentation</vt:lpstr>
      <vt:lpstr>PowerPoint Presentation</vt:lpstr>
      <vt:lpstr>The Boll Weevils Strike Back</vt:lpstr>
      <vt:lpstr>The Boll Weevil Monument  Enterprise, Alabama</vt:lpstr>
      <vt:lpstr>Farmers Band Together</vt:lpstr>
      <vt:lpstr>The Granger Movement</vt:lpstr>
      <vt:lpstr>A Grange Poster  </vt:lpstr>
      <vt:lpstr>Farmers Band Together</vt:lpstr>
      <vt:lpstr>The Populist Movement</vt:lpstr>
      <vt:lpstr>William McKinley</vt:lpstr>
      <vt:lpstr>William Jennings Bryan</vt:lpstr>
      <vt:lpstr>Populist Party</vt:lpstr>
      <vt:lpstr>Politics in the West:</vt:lpstr>
      <vt:lpstr>PowerPoint Presentation</vt:lpstr>
      <vt:lpstr>Populism and The Wizard of Oz</vt:lpstr>
      <vt:lpstr>Background Information</vt:lpstr>
      <vt:lpstr>Hidden Representations: </vt:lpstr>
      <vt:lpstr>Hidden Representations:</vt:lpstr>
      <vt:lpstr>Hidden Representations:</vt:lpstr>
      <vt:lpstr>Hidden Representations:</vt:lpstr>
      <vt:lpstr>Hidden Representations:</vt:lpstr>
      <vt:lpstr>Hidden Representations:</vt:lpstr>
      <vt:lpstr>Hidden Representations</vt:lpstr>
      <vt:lpstr>Hidden Representations</vt:lpstr>
      <vt:lpstr>Hidden Representations</vt:lpstr>
      <vt:lpstr>PowerPoint Presentation</vt:lpstr>
      <vt:lpstr>PowerPoint Presentation</vt:lpstr>
      <vt:lpstr>US.13</vt:lpstr>
      <vt:lpstr>PowerPoint Presentation</vt:lpstr>
      <vt:lpstr>Terms of the Era</vt:lpstr>
      <vt:lpstr>The Formation of the Trust </vt:lpstr>
      <vt:lpstr>Monopoly / Cartel</vt:lpstr>
      <vt:lpstr>Corporation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Trusts We Trust?</vt:lpstr>
      <vt:lpstr>Sherman Anti-Trust Act – 1890 </vt:lpstr>
      <vt:lpstr>Government Response</vt:lpstr>
      <vt:lpstr>The Sherman Anti-Trust Act of 1890</vt:lpstr>
      <vt:lpstr>US.14</vt:lpstr>
      <vt:lpstr>Picture: Workers vs Owner</vt:lpstr>
      <vt:lpstr>PowerPoint Presentation</vt:lpstr>
      <vt:lpstr>PowerPoint Presentation</vt:lpstr>
      <vt:lpstr>Working Conditions</vt:lpstr>
      <vt:lpstr>Poor Working Conditions</vt:lpstr>
      <vt:lpstr>Unsafe working conditions:</vt:lpstr>
      <vt:lpstr>Life in the Factory</vt:lpstr>
      <vt:lpstr>PowerPoint Presentation</vt:lpstr>
      <vt:lpstr>FACTORIES ON THE TIME </vt:lpstr>
      <vt:lpstr>FAMILIES IN THE WORKPLACE</vt:lpstr>
      <vt:lpstr>CONTINUED </vt:lpstr>
      <vt:lpstr>Child Labor</vt:lpstr>
      <vt:lpstr>CHILDREN AT WORK </vt:lpstr>
      <vt:lpstr>PowerPoint Presentation</vt:lpstr>
      <vt:lpstr>Child Labor </vt:lpstr>
      <vt:lpstr>Factory Work</vt:lpstr>
      <vt:lpstr>Progressivism and Industrial Workers </vt:lpstr>
      <vt:lpstr>PowerPoint Presentation</vt:lpstr>
      <vt:lpstr>A Modern Representation </vt:lpstr>
      <vt:lpstr>PowerPoint Presentation</vt:lpstr>
      <vt:lpstr>Triangle Shirtwaist Fire</vt:lpstr>
      <vt:lpstr>US.15</vt:lpstr>
      <vt:lpstr>The Labor Movement</vt:lpstr>
      <vt:lpstr>The Organized Labor Movement </vt:lpstr>
      <vt:lpstr>Two Different Worlds 1</vt:lpstr>
      <vt:lpstr>EARLY LABOR EFFORTS </vt:lpstr>
      <vt:lpstr>Tactics</vt:lpstr>
      <vt:lpstr>PowerPoint Presentation</vt:lpstr>
      <vt:lpstr>PowerPoint Presentation</vt:lpstr>
      <vt:lpstr>PowerPoint Presentation</vt:lpstr>
      <vt:lpstr>PowerPoint Presentation</vt:lpstr>
      <vt:lpstr>SOCIALISM AND COMMUNISM</vt:lpstr>
      <vt:lpstr>PowerPoint Presentation</vt:lpstr>
      <vt:lpstr>PowerPoint Presentation</vt:lpstr>
      <vt:lpstr>Eugene Debs</vt:lpstr>
      <vt:lpstr>PowerPoint Presentation</vt:lpstr>
      <vt:lpstr>Railroad Workers Organize</vt:lpstr>
      <vt:lpstr>PowerPoint Presentation</vt:lpstr>
      <vt:lpstr>PowerPoint Presentation</vt:lpstr>
      <vt:lpstr>PowerPoint Presentation</vt:lpstr>
      <vt:lpstr>Pullman Strike</vt:lpstr>
      <vt:lpstr>The Pullman Car Strike </vt:lpstr>
      <vt:lpstr>PowerPoint Presentation</vt:lpstr>
      <vt:lpstr>Here Come Eugene Debs To The Rescue </vt:lpstr>
      <vt:lpstr>PowerPoint Presentation</vt:lpstr>
      <vt:lpstr>Cleveland to the aid of……….... Well, the rich </vt:lpstr>
      <vt:lpstr>Strikes Rock the Nation </vt:lpstr>
      <vt:lpstr>PowerPoint Presentation</vt:lpstr>
      <vt:lpstr>Uriah Smith  Terence V. Powderly </vt:lpstr>
      <vt:lpstr>Knights of Labor (KOL)</vt:lpstr>
      <vt:lpstr>KOL CONTINUED </vt:lpstr>
      <vt:lpstr>Haymarket Affair</vt:lpstr>
      <vt:lpstr>PowerPoint Presentation</vt:lpstr>
      <vt:lpstr>Come One! Come All</vt:lpstr>
      <vt:lpstr>PowerPoint Presentation</vt:lpstr>
      <vt:lpstr>Picture: Workers vs Owner</vt:lpstr>
      <vt:lpstr>PowerPoint Presentation</vt:lpstr>
      <vt:lpstr>PowerPoint Presentation</vt:lpstr>
      <vt:lpstr>Samuel Gompers</vt:lpstr>
      <vt:lpstr>AMERICAN FEDERATION OF LABOR </vt:lpstr>
      <vt:lpstr>PowerPoint Presentation</vt:lpstr>
      <vt:lpstr>PowerPoint Presentation</vt:lpstr>
      <vt:lpstr>PowerPoint Presentation</vt:lpstr>
      <vt:lpstr>  Labor strikes often turned violent and failed to accomplish their goals.</vt:lpstr>
      <vt:lpstr>  Workers began to organize and demand improvements in working conditions and pay.</vt:lpstr>
      <vt:lpstr>COAL MINING &amp;  FACTORY WORK </vt:lpstr>
      <vt:lpstr>COMPANY TOWNS</vt:lpstr>
      <vt:lpstr>CONTINUED  </vt:lpstr>
      <vt:lpstr>HAVE NOTS</vt:lpstr>
      <vt:lpstr>HAVES </vt:lpstr>
      <vt:lpstr>PowerPoint Presentation</vt:lpstr>
      <vt:lpstr>PowerPoint Presentation</vt:lpstr>
      <vt:lpstr>Coal Creek Labor Saga</vt:lpstr>
      <vt:lpstr>Coal Creek War</vt:lpstr>
      <vt:lpstr>Coal Creek War</vt:lpstr>
      <vt:lpstr>Reaction of Employers</vt:lpstr>
      <vt:lpstr>What Do You Think?</vt:lpstr>
      <vt:lpstr>US.16</vt:lpstr>
      <vt:lpstr>Problems America Faced in 1900</vt:lpstr>
      <vt:lpstr>Rise of Progressivism</vt:lpstr>
      <vt:lpstr>1890-1920 Progressive Era:</vt:lpstr>
      <vt:lpstr>Why It Matters?</vt:lpstr>
      <vt:lpstr>Progressives wanted reform in 4 areas:</vt:lpstr>
      <vt:lpstr>Common Beliefs </vt:lpstr>
      <vt:lpstr>Progressives v. Populist </vt:lpstr>
      <vt:lpstr>Progressives We’ve Already Talked About </vt:lpstr>
      <vt:lpstr>A List of Reforms Progressives Sought With Examples Of Efforts At Reform</vt:lpstr>
      <vt:lpstr>More Reforms </vt:lpstr>
      <vt:lpstr>Goals and Beliefs</vt:lpstr>
      <vt:lpstr>The Progressive Presidents</vt:lpstr>
      <vt:lpstr>Theodore Roosevelt </vt:lpstr>
      <vt:lpstr>Theodore Roosevelt Quick Facts</vt:lpstr>
      <vt:lpstr>Theodore Roosevelt </vt:lpstr>
      <vt:lpstr>PowerPoint Presentation</vt:lpstr>
      <vt:lpstr>HARVARD</vt:lpstr>
      <vt:lpstr>PowerPoint Presentation</vt:lpstr>
      <vt:lpstr>TR AS PRESIDENT </vt:lpstr>
      <vt:lpstr>The Many Lives Of TR</vt:lpstr>
      <vt:lpstr>Teddy Roosevelt – The Progressive </vt:lpstr>
      <vt:lpstr>Teddy Roosevelt – The Progressive </vt:lpstr>
      <vt:lpstr>TR’S REFORMS </vt:lpstr>
      <vt:lpstr>The Bully Pulpit</vt:lpstr>
      <vt:lpstr>Dusting off the Sherman Anti-Trust Act </vt:lpstr>
      <vt:lpstr>PowerPoint Presentation</vt:lpstr>
      <vt:lpstr>Good and Bad Trusts </vt:lpstr>
      <vt:lpstr>TR THE HUNTER </vt:lpstr>
      <vt:lpstr>PowerPoint Presentation</vt:lpstr>
      <vt:lpstr>Roosevelt and Taft </vt:lpstr>
      <vt:lpstr>William Howard Taft </vt:lpstr>
      <vt:lpstr>Progressivism under President Taft</vt:lpstr>
      <vt:lpstr>Taft </vt:lpstr>
      <vt:lpstr>PowerPoint Presentation</vt:lpstr>
      <vt:lpstr>Taft Loses Power</vt:lpstr>
      <vt:lpstr>Taft Displeases TR </vt:lpstr>
      <vt:lpstr>1912 Election </vt:lpstr>
      <vt:lpstr>PowerPoint Presentation</vt:lpstr>
      <vt:lpstr>Election of 1912</vt:lpstr>
      <vt:lpstr>Election of 1912</vt:lpstr>
      <vt:lpstr>Election of 1912</vt:lpstr>
      <vt:lpstr>Election of 1912</vt:lpstr>
      <vt:lpstr>TR’s feeling like a “Bull Moose”</vt:lpstr>
      <vt:lpstr>PowerPoint Presentation</vt:lpstr>
      <vt:lpstr>Woodrow Wilson</vt:lpstr>
      <vt:lpstr>Wilson’s New Freedom</vt:lpstr>
      <vt:lpstr>Muckrakers And Reform</vt:lpstr>
      <vt:lpstr>Muckrakers:</vt:lpstr>
      <vt:lpstr>Igniting Reform</vt:lpstr>
      <vt:lpstr>Ida Tarbell</vt:lpstr>
      <vt:lpstr>Muckraker: Ida Tarbell</vt:lpstr>
      <vt:lpstr>The Muckrakers </vt:lpstr>
      <vt:lpstr>Lincoln Steffens </vt:lpstr>
      <vt:lpstr>Jacob Riis: - How the Other Half Lives &amp; Children of the Poor</vt:lpstr>
      <vt:lpstr>Muckraker: Jacob Riis</vt:lpstr>
      <vt:lpstr>The Muckrakers </vt:lpstr>
      <vt:lpstr>Upton Sinclair: The Jungle</vt:lpstr>
      <vt:lpstr>The Reformers:</vt:lpstr>
      <vt:lpstr>PowerPoint Presentation</vt:lpstr>
      <vt:lpstr>Muckraker: Upton Sinclair</vt:lpstr>
      <vt:lpstr>The Muckrakers </vt:lpstr>
      <vt:lpstr>The Jungle</vt:lpstr>
      <vt:lpstr>The Muckrakers </vt:lpstr>
      <vt:lpstr>PowerPoint Presentation</vt:lpstr>
      <vt:lpstr>Progressive Reforms State Government</vt:lpstr>
      <vt:lpstr>Progressive Reforms State Government</vt:lpstr>
      <vt:lpstr>Robert Lafollette</vt:lpstr>
      <vt:lpstr>US.17</vt:lpstr>
      <vt:lpstr>Social welfare</vt:lpstr>
      <vt:lpstr> </vt:lpstr>
      <vt:lpstr>16th Amendment</vt:lpstr>
      <vt:lpstr>Reform Accomplishments</vt:lpstr>
      <vt:lpstr>Government Reforms of The Progressives </vt:lpstr>
      <vt:lpstr> La Follette &amp; Direct Democracy Initiatives Referendums and Recalls</vt:lpstr>
      <vt:lpstr>Election Reform</vt:lpstr>
      <vt:lpstr>PowerPoint Presentation</vt:lpstr>
      <vt:lpstr>Direct Election Of Senators</vt:lpstr>
      <vt:lpstr>US.18</vt:lpstr>
      <vt:lpstr>PowerPoint Presentation</vt:lpstr>
      <vt:lpstr>Progressive Era Women Traditional Views of Women</vt:lpstr>
      <vt:lpstr>Progressive Era Women Traditional Views of Women</vt:lpstr>
      <vt:lpstr>All For The Big Bucks, Right?! </vt:lpstr>
      <vt:lpstr>PowerPoint Presentation</vt:lpstr>
      <vt:lpstr>Progressive Era Women SIR: New Jobs</vt:lpstr>
      <vt:lpstr>Progressive Era Women SIR: New Jobs</vt:lpstr>
      <vt:lpstr>Progressive Era Women SIR: New Jobs</vt:lpstr>
      <vt:lpstr>Progressive Era Women SIR: New Jobs</vt:lpstr>
      <vt:lpstr>Women Of The Early 1900’s</vt:lpstr>
      <vt:lpstr>Women’s Colleges </vt:lpstr>
      <vt:lpstr>MAWA</vt:lpstr>
      <vt:lpstr>Progressive Era Women Consumer Protection</vt:lpstr>
      <vt:lpstr>Muller v. Oregon </vt:lpstr>
      <vt:lpstr>Continued </vt:lpstr>
      <vt:lpstr>National Consumer League </vt:lpstr>
      <vt:lpstr>Women’s Trade Union League</vt:lpstr>
      <vt:lpstr>NCL AND WTUL ARE THE REFORM CANDIDATES </vt:lpstr>
      <vt:lpstr>PowerPoint Presentation</vt:lpstr>
      <vt:lpstr>Progressive Era Women Resistance in the Antebellum Era</vt:lpstr>
      <vt:lpstr>End Women’s Suffering Start Women’s Suffrage </vt:lpstr>
      <vt:lpstr>Progressive Era Women Key Reformers</vt:lpstr>
      <vt:lpstr>Progressive Era Women Seneca Falls Convention, 1848</vt:lpstr>
      <vt:lpstr>Review Seneca Falls 1848 </vt:lpstr>
      <vt:lpstr>Reformer: Susan B. Anthony</vt:lpstr>
      <vt:lpstr>Progressive Era Women Impact of the Early Reformers</vt:lpstr>
      <vt:lpstr>Suffrage @ Last</vt:lpstr>
      <vt:lpstr>Basic Argument Against</vt:lpstr>
      <vt:lpstr>Progressive Era Women Suffrage</vt:lpstr>
      <vt:lpstr>Passing the Amendment not easy</vt:lpstr>
      <vt:lpstr>Progressive Era Women National American Women’s  Suffrage Association (NAWSA)</vt:lpstr>
      <vt:lpstr>Catt Takes Over </vt:lpstr>
      <vt:lpstr>Progressive Era Women National American Women’s  Suffrage Association (NAWSA)</vt:lpstr>
      <vt:lpstr>Progressive Era Women National American Women’s  Suffrage Association (NAWSA)</vt:lpstr>
      <vt:lpstr>We’re gonna hit’em from the left and hit’em from the right </vt:lpstr>
      <vt:lpstr>Civil Disobedience </vt:lpstr>
      <vt:lpstr>Progressive Era Women National American Women’s  Suffrage Association (NAWSA)</vt:lpstr>
      <vt:lpstr>PowerPoint Presentation</vt:lpstr>
      <vt:lpstr>TAKENING IT TO THE STREETS</vt:lpstr>
      <vt:lpstr>PowerPoint Presentation</vt:lpstr>
      <vt:lpstr>Passing the Amendment not easy</vt:lpstr>
      <vt:lpstr>Progressive Era Women National American Women’s  Suffrage Association (NAWSA)</vt:lpstr>
      <vt:lpstr>World War One Helps The Cause </vt:lpstr>
      <vt:lpstr>PowerPoint Presentation</vt:lpstr>
      <vt:lpstr>Tennessee’s Part In All This </vt:lpstr>
      <vt:lpstr>Passing the Amendment not easy</vt:lpstr>
      <vt:lpstr>19th Amendment – grants suffrage to women</vt:lpstr>
      <vt:lpstr>Progressive Era Women Alcohol</vt:lpstr>
      <vt:lpstr>Progressive Era Women Confronting Sexual Discrimination</vt:lpstr>
      <vt:lpstr>Progressive Era Women Early Feminism</vt:lpstr>
      <vt:lpstr>Progressive Era Women Early Feminism</vt:lpstr>
      <vt:lpstr>Margaret Sanger </vt:lpstr>
      <vt:lpstr>Continued </vt:lpstr>
      <vt:lpstr>Progressive Era Women Moral Conservatism</vt:lpstr>
      <vt:lpstr>Progressive Era Women Moral Conservatism</vt:lpstr>
      <vt:lpstr>US.19</vt:lpstr>
      <vt:lpstr>Theodore Roosevelt’s  Square Deal </vt:lpstr>
      <vt:lpstr>Theodore “Teddy” Roosevelt</vt:lpstr>
      <vt:lpstr>Teddy Roosevelt</vt:lpstr>
      <vt:lpstr>Teddy Roosevelt</vt:lpstr>
      <vt:lpstr>How did Teddy become president? </vt:lpstr>
      <vt:lpstr>PowerPoint Presentation</vt:lpstr>
      <vt:lpstr>PowerPoint Presentation</vt:lpstr>
      <vt:lpstr>PowerPoint Presentation</vt:lpstr>
      <vt:lpstr>I.  Roosevelt Becomes President</vt:lpstr>
      <vt:lpstr>Theodore Roosevelt &amp; Big Business</vt:lpstr>
      <vt:lpstr>II.  United Mine Workers Strike</vt:lpstr>
      <vt:lpstr>Coal strike in Pennsylvania (1902)</vt:lpstr>
      <vt:lpstr>B.  The Solution</vt:lpstr>
      <vt:lpstr>PowerPoint Presentation</vt:lpstr>
      <vt:lpstr>III.  The Square Deal</vt:lpstr>
      <vt:lpstr>PowerPoint Presentation</vt:lpstr>
      <vt:lpstr>The Square Deal </vt:lpstr>
      <vt:lpstr>A.  Regulating Businesses</vt:lpstr>
      <vt:lpstr>Interpreting Political Cartoons</vt:lpstr>
      <vt:lpstr>PowerPoint Presentation</vt:lpstr>
      <vt:lpstr>Regulating Big Business</vt:lpstr>
      <vt:lpstr>Tycoons</vt:lpstr>
      <vt:lpstr>Roosevelt Steps In</vt:lpstr>
      <vt:lpstr>Acts to Protect Consumers…</vt:lpstr>
      <vt:lpstr>Trustbusting</vt:lpstr>
      <vt:lpstr>B. Regulating Food and Drug Companies</vt:lpstr>
      <vt:lpstr>PowerPoint Presentation</vt:lpstr>
      <vt:lpstr>PowerPoint Presentation</vt:lpstr>
      <vt:lpstr>B.  Protecting the Consumer</vt:lpstr>
      <vt:lpstr>The Jungle by Upton Sinclair</vt:lpstr>
      <vt:lpstr>The Response to “The Jungle” </vt:lpstr>
      <vt:lpstr>PowerPoint Presentation</vt:lpstr>
      <vt:lpstr>PowerPoint Presentation</vt:lpstr>
      <vt:lpstr>PowerPoint Presentation</vt:lpstr>
      <vt:lpstr>C.  Protecting the Environment</vt:lpstr>
      <vt:lpstr>Protecting Resources </vt:lpstr>
      <vt:lpstr>TR and the Environment</vt:lpstr>
      <vt:lpstr>PowerPoint Presentation</vt:lpstr>
      <vt:lpstr>PowerPoint Presentation</vt:lpstr>
      <vt:lpstr>PowerPoint Presentation</vt:lpstr>
      <vt:lpstr>PowerPoint Presentation</vt:lpstr>
      <vt:lpstr>PowerPoint Presentation</vt:lpstr>
      <vt:lpstr>Conclusion</vt:lpstr>
      <vt:lpstr>US.20</vt:lpstr>
      <vt:lpstr>Wilson’s New Freedom</vt:lpstr>
      <vt:lpstr>Woodrow Wilson</vt:lpstr>
      <vt:lpstr> Woodrow Wilson  </vt:lpstr>
      <vt:lpstr>The New Freedom in Action</vt:lpstr>
      <vt:lpstr>New Legislation</vt:lpstr>
      <vt:lpstr>Clayton Anti-Trust Act</vt:lpstr>
      <vt:lpstr>More Policies</vt:lpstr>
      <vt:lpstr>Federal Reserve Act</vt:lpstr>
      <vt:lpstr>New Freedom in Action:  Retreating from Reform</vt:lpstr>
      <vt:lpstr>Wilson Moves Toward the New Nationalism</vt:lpstr>
      <vt:lpstr>Wilson Moves Toward the New Nationalism </vt:lpstr>
      <vt:lpstr>Woman Suffrage</vt:lpstr>
      <vt:lpstr>Limits to Wilson’s Progressivism</vt:lpstr>
      <vt:lpstr>The Fruits of the Progressivism</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Progressive Era</dc:title>
  <dc:creator>74</dc:creator>
  <cp:lastModifiedBy>Jaclyn Shea Cleveland</cp:lastModifiedBy>
  <cp:revision>181</cp:revision>
  <dcterms:created xsi:type="dcterms:W3CDTF">2013-09-12T15:16:14Z</dcterms:created>
  <dcterms:modified xsi:type="dcterms:W3CDTF">2015-09-15T14:04:11Z</dcterms:modified>
</cp:coreProperties>
</file>