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56" r:id="rId2"/>
    <p:sldId id="293" r:id="rId3"/>
    <p:sldId id="291" r:id="rId4"/>
    <p:sldId id="292" r:id="rId5"/>
    <p:sldId id="257" r:id="rId6"/>
    <p:sldId id="281" r:id="rId7"/>
    <p:sldId id="282" r:id="rId8"/>
    <p:sldId id="300" r:id="rId9"/>
    <p:sldId id="258" r:id="rId10"/>
    <p:sldId id="275" r:id="rId11"/>
    <p:sldId id="278" r:id="rId12"/>
    <p:sldId id="276" r:id="rId13"/>
    <p:sldId id="279" r:id="rId14"/>
    <p:sldId id="280" r:id="rId15"/>
    <p:sldId id="288" r:id="rId16"/>
    <p:sldId id="260" r:id="rId17"/>
    <p:sldId id="266" r:id="rId18"/>
    <p:sldId id="267" r:id="rId19"/>
    <p:sldId id="286" r:id="rId20"/>
    <p:sldId id="264" r:id="rId21"/>
    <p:sldId id="262" r:id="rId22"/>
    <p:sldId id="265" r:id="rId23"/>
    <p:sldId id="270" r:id="rId24"/>
    <p:sldId id="268" r:id="rId25"/>
    <p:sldId id="271" r:id="rId26"/>
    <p:sldId id="297" r:id="rId27"/>
    <p:sldId id="263" r:id="rId28"/>
    <p:sldId id="272" r:id="rId29"/>
    <p:sldId id="273" r:id="rId30"/>
    <p:sldId id="294" r:id="rId31"/>
    <p:sldId id="295" r:id="rId32"/>
    <p:sldId id="298" r:id="rId33"/>
    <p:sldId id="274" r:id="rId34"/>
    <p:sldId id="283" r:id="rId35"/>
    <p:sldId id="289" r:id="rId36"/>
    <p:sldId id="290" r:id="rId37"/>
    <p:sldId id="301" r:id="rId38"/>
    <p:sldId id="309" r:id="rId39"/>
    <p:sldId id="302" r:id="rId40"/>
    <p:sldId id="303" r:id="rId41"/>
    <p:sldId id="305" r:id="rId42"/>
    <p:sldId id="287" r:id="rId43"/>
    <p:sldId id="310" r:id="rId44"/>
    <p:sldId id="311" r:id="rId45"/>
    <p:sldId id="312" r:id="rId46"/>
    <p:sldId id="313" r:id="rId47"/>
    <p:sldId id="314" r:id="rId48"/>
    <p:sldId id="315" r:id="rId49"/>
    <p:sldId id="326" r:id="rId50"/>
    <p:sldId id="316" r:id="rId51"/>
    <p:sldId id="317" r:id="rId52"/>
    <p:sldId id="318" r:id="rId53"/>
    <p:sldId id="319" r:id="rId54"/>
    <p:sldId id="323" r:id="rId55"/>
    <p:sldId id="324" r:id="rId56"/>
    <p:sldId id="325" r:id="rId57"/>
    <p:sldId id="320" r:id="rId58"/>
    <p:sldId id="321" r:id="rId59"/>
    <p:sldId id="322"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pitchFamily="18" charset="0"/>
        <a:ea typeface="+mn-ea"/>
        <a:cs typeface="+mn-cs"/>
      </a:defRPr>
    </a:lvl1pPr>
    <a:lvl2pPr marL="457200" algn="l" rtl="0" fontAlgn="base">
      <a:spcBef>
        <a:spcPct val="0"/>
      </a:spcBef>
      <a:spcAft>
        <a:spcPct val="0"/>
      </a:spcAft>
      <a:defRPr kern="1200">
        <a:solidFill>
          <a:schemeClr val="tx1"/>
        </a:solidFill>
        <a:latin typeface="Bookman" pitchFamily="18" charset="0"/>
        <a:ea typeface="+mn-ea"/>
        <a:cs typeface="+mn-cs"/>
      </a:defRPr>
    </a:lvl2pPr>
    <a:lvl3pPr marL="914400" algn="l" rtl="0" fontAlgn="base">
      <a:spcBef>
        <a:spcPct val="0"/>
      </a:spcBef>
      <a:spcAft>
        <a:spcPct val="0"/>
      </a:spcAft>
      <a:defRPr kern="1200">
        <a:solidFill>
          <a:schemeClr val="tx1"/>
        </a:solidFill>
        <a:latin typeface="Bookman" pitchFamily="18" charset="0"/>
        <a:ea typeface="+mn-ea"/>
        <a:cs typeface="+mn-cs"/>
      </a:defRPr>
    </a:lvl3pPr>
    <a:lvl4pPr marL="1371600" algn="l" rtl="0" fontAlgn="base">
      <a:spcBef>
        <a:spcPct val="0"/>
      </a:spcBef>
      <a:spcAft>
        <a:spcPct val="0"/>
      </a:spcAft>
      <a:defRPr kern="1200">
        <a:solidFill>
          <a:schemeClr val="tx1"/>
        </a:solidFill>
        <a:latin typeface="Bookman" pitchFamily="18" charset="0"/>
        <a:ea typeface="+mn-ea"/>
        <a:cs typeface="+mn-cs"/>
      </a:defRPr>
    </a:lvl4pPr>
    <a:lvl5pPr marL="1828800" algn="l" rtl="0" fontAlgn="base">
      <a:spcBef>
        <a:spcPct val="0"/>
      </a:spcBef>
      <a:spcAft>
        <a:spcPct val="0"/>
      </a:spcAft>
      <a:defRPr kern="1200">
        <a:solidFill>
          <a:schemeClr val="tx1"/>
        </a:solidFill>
        <a:latin typeface="Bookman" pitchFamily="18" charset="0"/>
        <a:ea typeface="+mn-ea"/>
        <a:cs typeface="+mn-cs"/>
      </a:defRPr>
    </a:lvl5pPr>
    <a:lvl6pPr marL="2286000" algn="l" defTabSz="914400" rtl="0" eaLnBrk="1" latinLnBrk="0" hangingPunct="1">
      <a:defRPr kern="1200">
        <a:solidFill>
          <a:schemeClr val="tx1"/>
        </a:solidFill>
        <a:latin typeface="Bookman" pitchFamily="18" charset="0"/>
        <a:ea typeface="+mn-ea"/>
        <a:cs typeface="+mn-cs"/>
      </a:defRPr>
    </a:lvl6pPr>
    <a:lvl7pPr marL="2743200" algn="l" defTabSz="914400" rtl="0" eaLnBrk="1" latinLnBrk="0" hangingPunct="1">
      <a:defRPr kern="1200">
        <a:solidFill>
          <a:schemeClr val="tx1"/>
        </a:solidFill>
        <a:latin typeface="Bookman" pitchFamily="18" charset="0"/>
        <a:ea typeface="+mn-ea"/>
        <a:cs typeface="+mn-cs"/>
      </a:defRPr>
    </a:lvl7pPr>
    <a:lvl8pPr marL="3200400" algn="l" defTabSz="914400" rtl="0" eaLnBrk="1" latinLnBrk="0" hangingPunct="1">
      <a:defRPr kern="1200">
        <a:solidFill>
          <a:schemeClr val="tx1"/>
        </a:solidFill>
        <a:latin typeface="Bookman" pitchFamily="18" charset="0"/>
        <a:ea typeface="+mn-ea"/>
        <a:cs typeface="+mn-cs"/>
      </a:defRPr>
    </a:lvl8pPr>
    <a:lvl9pPr marL="3657600" algn="l" defTabSz="914400" rtl="0" eaLnBrk="1" latinLnBrk="0" hangingPunct="1">
      <a:defRPr kern="1200">
        <a:solidFill>
          <a:schemeClr val="tx1"/>
        </a:solidFill>
        <a:latin typeface="Book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00"/>
    <a:srgbClr val="00CC00"/>
    <a:srgbClr val="FF0066"/>
    <a:srgbClr val="0000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88" d="100"/>
          <a:sy n="88" d="100"/>
        </p:scale>
        <p:origin x="-13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816E5-3885-460B-A100-A0A148CA9D5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6139-B312-4AA9-949A-CE13C14843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B17F6F7-296C-4309-AEA8-898DAE1DD51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76F856A-44A9-4B10-99FE-591A508D825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2D9F3C86-B14C-4DF1-BBCC-CCC632FC383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E64FEBB-2B11-422E-AEFA-9139F7FB5C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29DD-CF34-441F-8D8E-D4DB470601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2FCA-DC27-4EAD-A08F-F387C9DFA4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14197-7117-430E-9F5E-7B2E83570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74C73-BC86-4D7D-8B9C-BC74FC6132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F3BB3-A543-4002-AA46-5E6501929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A23FB-3C0E-4587-B992-59F943E0D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014A-04C7-4DE5-9E27-BF550425247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74F2E32-02B4-403E-AC88-F853635F11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72F0E2-209A-43F7-A296-02D1852C76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ography.com/people/henry-ford-9298747" TargetMode="External"/><Relationship Id="rId2" Type="http://schemas.openxmlformats.org/officeDocument/2006/relationships/hyperlink" Target="http://www.biography.com/people/henry-ford-9298747/videos/henry-ford-a-car-for-the-people-2087064480" TargetMode="External"/><Relationship Id="rId1" Type="http://schemas.openxmlformats.org/officeDocument/2006/relationships/slideLayout" Target="../slideLayouts/slideLayout2.xml"/><Relationship Id="rId4" Type="http://schemas.openxmlformats.org/officeDocument/2006/relationships/hyperlink" Target="http://www.biography.com/people/henry-ford-9298747/videos/henry-ford-full-episode-207324750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history.com/topics/roaring-twenties/videos/1920s-inven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FTIA84IrEvc"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uffenglish.com/gatsby/speakeasies.html" TargetMode="External"/><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VzfWQ7TRF8w"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history.com/topics/roaring-twenties/videos/al-capone?m=528e394da93ae&amp;s=undefined&amp;f=1&amp;free=false"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levelandhistory.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www.history.com/topics/black-history/harlem-renaissanc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YBOoQcoPL1I"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sIILBeUrYLk\" TargetMode="External"/><Relationship Id="rId2" Type="http://schemas.openxmlformats.org/officeDocument/2006/relationships/hyperlink" Target="http://www.biography.com/people/louis-armstrong-9188912"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youtube.com/watch?v=E2VCwBzGdPM"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biography.com/people/duke-ellington-928633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biography.com/people/langston-hughes-9346313/videos/langston-hughes-mini-biography-217410963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biography.com/people/zora-neale-hurston-9347659"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Z3ozfYC9CZ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en.wikipedia.org/wiki/File:EdisonPhonograph.jpg" TargetMode="External"/><Relationship Id="rId1" Type="http://schemas.openxmlformats.org/officeDocument/2006/relationships/slideLayout" Target="../slideLayouts/slideLayout2.xml"/><Relationship Id="rId6" Type="http://schemas.openxmlformats.org/officeDocument/2006/relationships/hyperlink" Target="http://en.wikipedia.org/wiki/File:PhonographPatentEdison1880.jpg" TargetMode="External"/><Relationship Id="rId5" Type="http://schemas.openxmlformats.org/officeDocument/2006/relationships/image" Target="../media/image3.jpeg"/><Relationship Id="rId4" Type="http://schemas.openxmlformats.org/officeDocument/2006/relationships/hyperlink" Target="http://en.wikipedia.org/wiki/File:Edison_and_phonograph_edit1.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ound_recording_and_reproduction" TargetMode="External"/><Relationship Id="rId2" Type="http://schemas.openxmlformats.org/officeDocument/2006/relationships/hyperlink" Target="http://en.wikipedia.org/wiki/Soun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Roaring Twenties </a:t>
            </a:r>
          </a:p>
        </p:txBody>
      </p:sp>
      <p:sp>
        <p:nvSpPr>
          <p:cNvPr id="2051" name="Rectangle 3"/>
          <p:cNvSpPr>
            <a:spLocks noGrp="1" noChangeArrowheads="1"/>
          </p:cNvSpPr>
          <p:nvPr>
            <p:ph type="subTitle" idx="1"/>
          </p:nvPr>
        </p:nvSpPr>
        <p:spPr/>
        <p:txBody>
          <a:bodyPr/>
          <a:lstStyle/>
          <a:p>
            <a:r>
              <a:rPr lang="en-US">
                <a:latin typeface="Bookman" pitchFamily="18" charset="0"/>
              </a:rPr>
              <a:t>Jaclyn Cleveland</a:t>
            </a:r>
          </a:p>
          <a:p>
            <a:r>
              <a:rPr lang="en-US">
                <a:latin typeface="Bookman" pitchFamily="18" charset="0"/>
              </a:rPr>
              <a:t>Sweetwater High School</a:t>
            </a:r>
          </a:p>
          <a:p>
            <a:r>
              <a:rPr lang="en-US">
                <a:latin typeface="Bookman" pitchFamily="18" charset="0"/>
              </a:rPr>
              <a:t>Sweetwater, TN</a:t>
            </a:r>
            <a:r>
              <a:rPr lang="en-US"/>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Mass Media</a:t>
            </a:r>
          </a:p>
        </p:txBody>
      </p:sp>
      <p:sp>
        <p:nvSpPr>
          <p:cNvPr id="33795" name="Rectangle 3"/>
          <p:cNvSpPr>
            <a:spLocks noGrp="1" noChangeArrowheads="1"/>
          </p:cNvSpPr>
          <p:nvPr>
            <p:ph idx="1"/>
          </p:nvPr>
        </p:nvSpPr>
        <p:spPr>
          <a:xfrm>
            <a:off x="228600" y="1981200"/>
            <a:ext cx="8686800" cy="3844925"/>
          </a:xfrm>
        </p:spPr>
        <p:txBody>
          <a:bodyPr/>
          <a:lstStyle/>
          <a:p>
            <a:r>
              <a:rPr lang="en-US" sz="2500">
                <a:latin typeface="Bookman" pitchFamily="18" charset="0"/>
              </a:rPr>
              <a:t>Increases in Mass media during the 1920s</a:t>
            </a:r>
          </a:p>
          <a:p>
            <a:pPr lvl="1"/>
            <a:r>
              <a:rPr lang="en-US" sz="2500">
                <a:latin typeface="Bookman" pitchFamily="18" charset="0"/>
              </a:rPr>
              <a:t>Print and broadcast methods of communication.</a:t>
            </a:r>
          </a:p>
          <a:p>
            <a:pPr lvl="2"/>
            <a:r>
              <a:rPr lang="en-US" sz="2500">
                <a:latin typeface="Bookman" pitchFamily="18" charset="0"/>
              </a:rPr>
              <a:t>Examples:  </a:t>
            </a:r>
          </a:p>
          <a:p>
            <a:pPr lvl="3"/>
            <a:r>
              <a:rPr lang="en-US" sz="2500">
                <a:latin typeface="Bookman" pitchFamily="18" charset="0"/>
              </a:rPr>
              <a:t>Newspapers</a:t>
            </a:r>
          </a:p>
          <a:p>
            <a:pPr lvl="3"/>
            <a:r>
              <a:rPr lang="en-US" sz="2500">
                <a:latin typeface="Bookman" pitchFamily="18" charset="0"/>
              </a:rPr>
              <a:t>Magazines</a:t>
            </a:r>
          </a:p>
          <a:p>
            <a:pPr lvl="3"/>
            <a:r>
              <a:rPr lang="en-US" sz="2500">
                <a:latin typeface="Bookman" pitchFamily="18" charset="0"/>
              </a:rPr>
              <a:t>Radio</a:t>
            </a:r>
          </a:p>
          <a:p>
            <a:pPr lvl="3"/>
            <a:r>
              <a:rPr lang="en-US" sz="2500">
                <a:latin typeface="Bookman" pitchFamily="18" charset="0"/>
              </a:rPr>
              <a:t>Movies</a:t>
            </a:r>
          </a:p>
          <a:p>
            <a:pPr lvl="3">
              <a:buFont typeface="Wingdings" pitchFamily="2" charset="2"/>
              <a:buNone/>
            </a:pPr>
            <a:endParaRPr lang="en-US" sz="2500">
              <a:latin typeface="Bookman" pitchFamily="18" charset="0"/>
            </a:endParaRPr>
          </a:p>
          <a:p>
            <a:pPr lvl="2"/>
            <a:endParaRPr lang="en-US"/>
          </a:p>
        </p:txBody>
      </p:sp>
      <p:pic>
        <p:nvPicPr>
          <p:cNvPr id="33798" name="Picture 6" descr="crysradio3"/>
          <p:cNvPicPr>
            <a:picLocks noChangeAspect="1" noChangeArrowheads="1"/>
          </p:cNvPicPr>
          <p:nvPr/>
        </p:nvPicPr>
        <p:blipFill>
          <a:blip r:embed="rId2" cstate="print"/>
          <a:srcRect/>
          <a:stretch>
            <a:fillRect/>
          </a:stretch>
        </p:blipFill>
        <p:spPr bwMode="auto">
          <a:xfrm>
            <a:off x="5486400" y="3314700"/>
            <a:ext cx="3124200"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379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37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 calcmode="lin" valueType="num">
                                      <p:cBhvr>
                                        <p:cTn id="16" dur="500" fill="hold"/>
                                        <p:tgtEl>
                                          <p:spTgt spid="3379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379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37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p:cTn id="25" dur="500" fill="hold"/>
                                        <p:tgtEl>
                                          <p:spTgt spid="3379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379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37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3795">
                                            <p:txEl>
                                              <p:pRg st="3" end="3"/>
                                            </p:txEl>
                                          </p:spTgt>
                                        </p:tgtEl>
                                        <p:attrNameLst>
                                          <p:attrName>style.visibility</p:attrName>
                                        </p:attrNameLst>
                                      </p:cBhvr>
                                      <p:to>
                                        <p:strVal val="visible"/>
                                      </p:to>
                                    </p:set>
                                    <p:anim calcmode="lin" valueType="num">
                                      <p:cBhvr>
                                        <p:cTn id="34" dur="500" fill="hold"/>
                                        <p:tgtEl>
                                          <p:spTgt spid="3379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379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379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3795">
                                            <p:txEl>
                                              <p:pRg st="4" end="4"/>
                                            </p:txEl>
                                          </p:spTgt>
                                        </p:tgtEl>
                                        <p:attrNameLst>
                                          <p:attrName>style.visibility</p:attrName>
                                        </p:attrNameLst>
                                      </p:cBhvr>
                                      <p:to>
                                        <p:strVal val="visible"/>
                                      </p:to>
                                    </p:set>
                                    <p:anim calcmode="lin" valueType="num">
                                      <p:cBhvr>
                                        <p:cTn id="43" dur="500" fill="hold"/>
                                        <p:tgtEl>
                                          <p:spTgt spid="3379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379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379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379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37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3795">
                                            <p:txEl>
                                              <p:pRg st="5" end="5"/>
                                            </p:txEl>
                                          </p:spTgt>
                                        </p:tgtEl>
                                        <p:attrNameLst>
                                          <p:attrName>style.visibility</p:attrName>
                                        </p:attrNameLst>
                                      </p:cBhvr>
                                      <p:to>
                                        <p:strVal val="visible"/>
                                      </p:to>
                                    </p:set>
                                    <p:anim calcmode="lin" valueType="num">
                                      <p:cBhvr>
                                        <p:cTn id="52" dur="500" fill="hold"/>
                                        <p:tgtEl>
                                          <p:spTgt spid="33795">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3795">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3795">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3795">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379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3795">
                                            <p:txEl>
                                              <p:pRg st="6" end="6"/>
                                            </p:txEl>
                                          </p:spTgt>
                                        </p:tgtEl>
                                        <p:attrNameLst>
                                          <p:attrName>style.visibility</p:attrName>
                                        </p:attrNameLst>
                                      </p:cBhvr>
                                      <p:to>
                                        <p:strVal val="visible"/>
                                      </p:to>
                                    </p:set>
                                    <p:anim calcmode="lin" valueType="num">
                                      <p:cBhvr>
                                        <p:cTn id="61" dur="500" fill="hold"/>
                                        <p:tgtEl>
                                          <p:spTgt spid="33795">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3795">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3795">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3795">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379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3798"/>
                                        </p:tgtEl>
                                        <p:attrNameLst>
                                          <p:attrName>style.visibility</p:attrName>
                                        </p:attrNameLst>
                                      </p:cBhvr>
                                      <p:to>
                                        <p:strVal val="visible"/>
                                      </p:to>
                                    </p:set>
                                    <p:anim calcmode="lin" valueType="num">
                                      <p:cBhvr additive="base">
                                        <p:cTn id="70" dur="500" fill="hold"/>
                                        <p:tgtEl>
                                          <p:spTgt spid="33798"/>
                                        </p:tgtEl>
                                        <p:attrNameLst>
                                          <p:attrName>ppt_x</p:attrName>
                                        </p:attrNameLst>
                                      </p:cBhvr>
                                      <p:tavLst>
                                        <p:tav tm="0">
                                          <p:val>
                                            <p:strVal val="#ppt_x"/>
                                          </p:val>
                                        </p:tav>
                                        <p:tav tm="100000">
                                          <p:val>
                                            <p:strVal val="#ppt_x"/>
                                          </p:val>
                                        </p:tav>
                                      </p:tavLst>
                                    </p:anim>
                                    <p:anim calcmode="lin" valueType="num">
                                      <p:cBhvr additive="base">
                                        <p:cTn id="71"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24200" y="0"/>
            <a:ext cx="5562600" cy="1417638"/>
          </a:xfrm>
          <a:noFill/>
          <a:ln/>
        </p:spPr>
        <p:txBody>
          <a:bodyPr/>
          <a:lstStyle/>
          <a:p>
            <a:r>
              <a:rPr lang="en-US" sz="4600" b="1">
                <a:solidFill>
                  <a:schemeClr val="bg2"/>
                </a:solidFill>
                <a:latin typeface="Bookman" pitchFamily="18" charset="0"/>
              </a:rPr>
              <a:t>RADIO</a:t>
            </a:r>
          </a:p>
        </p:txBody>
      </p:sp>
      <p:sp>
        <p:nvSpPr>
          <p:cNvPr id="37891" name="Rectangle 3"/>
          <p:cNvSpPr>
            <a:spLocks noGrp="1" noChangeArrowheads="1"/>
          </p:cNvSpPr>
          <p:nvPr>
            <p:ph type="body" sz="half" idx="1"/>
          </p:nvPr>
        </p:nvSpPr>
        <p:spPr>
          <a:xfrm>
            <a:off x="457200" y="2133600"/>
            <a:ext cx="4495800" cy="5029200"/>
          </a:xfrm>
          <a:noFill/>
          <a:ln/>
        </p:spPr>
        <p:txBody>
          <a:bodyPr/>
          <a:lstStyle/>
          <a:p>
            <a:pPr>
              <a:buClr>
                <a:schemeClr val="tx1"/>
              </a:buClr>
              <a:buFont typeface="Wingdings" pitchFamily="2" charset="2"/>
              <a:buChar char="q"/>
            </a:pPr>
            <a:r>
              <a:rPr lang="en-US" sz="2300" b="1">
                <a:latin typeface="Bookman" pitchFamily="18" charset="0"/>
              </a:rPr>
              <a:t> </a:t>
            </a:r>
            <a:r>
              <a:rPr lang="en-US" sz="2500">
                <a:latin typeface="Bookman" pitchFamily="18" charset="0"/>
              </a:rPr>
              <a:t>Most powerful communications medium to emerge in the 1920s</a:t>
            </a:r>
          </a:p>
          <a:p>
            <a:pPr>
              <a:buClr>
                <a:schemeClr val="tx1"/>
              </a:buClr>
              <a:buFont typeface="Wingdings" pitchFamily="2" charset="2"/>
              <a:buChar char="q"/>
            </a:pPr>
            <a:r>
              <a:rPr lang="en-US" sz="2500">
                <a:latin typeface="Bookman" pitchFamily="18" charset="0"/>
              </a:rPr>
              <a:t>News was delivered faster and to a larger audience.</a:t>
            </a:r>
          </a:p>
          <a:p>
            <a:pPr>
              <a:buClr>
                <a:schemeClr val="tx1"/>
              </a:buClr>
              <a:buFont typeface="Wingdings" pitchFamily="2" charset="2"/>
              <a:buChar char="q"/>
            </a:pPr>
            <a:r>
              <a:rPr lang="en-US" sz="2500">
                <a:latin typeface="Bookman" pitchFamily="18" charset="0"/>
              </a:rPr>
              <a:t>Americans could hear the voice of the president or listen to the World Series live. </a:t>
            </a:r>
          </a:p>
        </p:txBody>
      </p:sp>
      <p:pic>
        <p:nvPicPr>
          <p:cNvPr id="37893" name="Picture 5" descr="radio 2"/>
          <p:cNvPicPr>
            <a:picLocks noGrp="1" noChangeAspect="1" noChangeArrowheads="1"/>
          </p:cNvPicPr>
          <p:nvPr>
            <p:ph sz="half" idx="2"/>
          </p:nvPr>
        </p:nvPicPr>
        <p:blipFill>
          <a:blip r:embed="rId2" cstate="print"/>
          <a:stretch>
            <a:fillRect/>
          </a:stretch>
        </p:blipFill>
        <p:spPr>
          <a:xfrm>
            <a:off x="5132264" y="1600200"/>
            <a:ext cx="3299072" cy="4530725"/>
          </a:xfrm>
          <a:noFill/>
          <a:ln/>
        </p:spPr>
      </p:pic>
      <p:pic>
        <p:nvPicPr>
          <p:cNvPr id="37892" name="Picture 4" descr="Radio77"/>
          <p:cNvPicPr>
            <a:picLocks noGrp="1" noChangeAspect="1" noChangeArrowheads="1"/>
          </p:cNvPicPr>
          <p:nvPr/>
        </p:nvPicPr>
        <p:blipFill>
          <a:blip r:embed="rId3" cstate="print"/>
          <a:srcRect/>
          <a:stretch>
            <a:fillRect/>
          </a:stretch>
        </p:blipFill>
        <p:spPr bwMode="auto">
          <a:xfrm>
            <a:off x="609600" y="0"/>
            <a:ext cx="1509713"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arn(in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arn(in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arn(in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strips(downLeft)">
                                      <p:cBhvr>
                                        <p:cTn id="22" dur="500"/>
                                        <p:tgtEl>
                                          <p:spTgt spid="37893"/>
                                        </p:tgtEl>
                                      </p:cBhvr>
                                    </p:animEffect>
                                  </p:childTnLst>
                                </p:cTn>
                              </p:par>
                              <p:par>
                                <p:cTn id="23" presetID="8" presetClass="emph" presetSubtype="0" fill="hold" nodeType="withEffect">
                                  <p:stCondLst>
                                    <p:cond delay="0"/>
                                  </p:stCondLst>
                                  <p:childTnLst>
                                    <p:animRot by="21600000">
                                      <p:cBhvr>
                                        <p:cTn id="24" dur="500" fill="hold"/>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endParaRPr lang="en-US"/>
          </a:p>
        </p:txBody>
      </p:sp>
      <p:sp>
        <p:nvSpPr>
          <p:cNvPr id="34819" name="Rectangle 3"/>
          <p:cNvSpPr>
            <a:spLocks noGrp="1" noChangeArrowheads="1"/>
          </p:cNvSpPr>
          <p:nvPr>
            <p:ph sz="half" idx="1"/>
          </p:nvPr>
        </p:nvSpPr>
        <p:spPr/>
        <p:txBody>
          <a:bodyPr/>
          <a:lstStyle/>
          <a:p>
            <a:pPr>
              <a:lnSpc>
                <a:spcPct val="90000"/>
              </a:lnSpc>
            </a:pPr>
            <a:r>
              <a:rPr lang="en-US" sz="2400" b="1">
                <a:solidFill>
                  <a:srgbClr val="33CCFF"/>
                </a:solidFill>
              </a:rPr>
              <a:t>Newspapers:  </a:t>
            </a:r>
          </a:p>
          <a:p>
            <a:pPr>
              <a:lnSpc>
                <a:spcPct val="90000"/>
              </a:lnSpc>
            </a:pPr>
            <a:r>
              <a:rPr lang="en-US" sz="2400"/>
              <a:t>27 million to 39 million</a:t>
            </a:r>
          </a:p>
          <a:p>
            <a:pPr>
              <a:lnSpc>
                <a:spcPct val="90000"/>
              </a:lnSpc>
            </a:pPr>
            <a:r>
              <a:rPr lang="en-US" sz="2400"/>
              <a:t>Increase of 42%</a:t>
            </a:r>
          </a:p>
          <a:p>
            <a:pPr>
              <a:lnSpc>
                <a:spcPct val="90000"/>
              </a:lnSpc>
            </a:pPr>
            <a:endParaRPr lang="en-US" sz="2400"/>
          </a:p>
          <a:p>
            <a:pPr>
              <a:lnSpc>
                <a:spcPct val="90000"/>
              </a:lnSpc>
            </a:pPr>
            <a:r>
              <a:rPr lang="en-US" sz="2400" b="1">
                <a:solidFill>
                  <a:srgbClr val="33CCFF"/>
                </a:solidFill>
              </a:rPr>
              <a:t>Motion Pictures:</a:t>
            </a:r>
            <a:r>
              <a:rPr lang="en-US" sz="2400"/>
              <a:t>  </a:t>
            </a:r>
          </a:p>
          <a:p>
            <a:pPr>
              <a:lnSpc>
                <a:spcPct val="90000"/>
              </a:lnSpc>
            </a:pPr>
            <a:r>
              <a:rPr lang="en-US" sz="2400"/>
              <a:t>40 million to 80 million</a:t>
            </a:r>
          </a:p>
          <a:p>
            <a:pPr>
              <a:lnSpc>
                <a:spcPct val="90000"/>
              </a:lnSpc>
            </a:pPr>
            <a:r>
              <a:rPr lang="en-US" sz="2400"/>
              <a:t>Increase of 100%</a:t>
            </a:r>
          </a:p>
          <a:p>
            <a:pPr>
              <a:lnSpc>
                <a:spcPct val="90000"/>
              </a:lnSpc>
            </a:pPr>
            <a:endParaRPr lang="en-US" sz="2400"/>
          </a:p>
          <a:p>
            <a:pPr>
              <a:lnSpc>
                <a:spcPct val="90000"/>
              </a:lnSpc>
            </a:pPr>
            <a:r>
              <a:rPr lang="en-US" sz="2400" b="1">
                <a:solidFill>
                  <a:srgbClr val="33CCFF"/>
                </a:solidFill>
              </a:rPr>
              <a:t>Radios:  </a:t>
            </a:r>
          </a:p>
          <a:p>
            <a:pPr>
              <a:lnSpc>
                <a:spcPct val="90000"/>
              </a:lnSpc>
            </a:pPr>
            <a:r>
              <a:rPr lang="en-US" sz="2400"/>
              <a:t>60,000 to 10.2 million</a:t>
            </a:r>
          </a:p>
          <a:p>
            <a:pPr>
              <a:lnSpc>
                <a:spcPct val="90000"/>
              </a:lnSpc>
            </a:pPr>
            <a:r>
              <a:rPr lang="en-US" sz="2400"/>
              <a:t>Increase of 16,983%</a:t>
            </a:r>
          </a:p>
          <a:p>
            <a:pPr>
              <a:lnSpc>
                <a:spcPct val="90000"/>
              </a:lnSpc>
            </a:pPr>
            <a:endParaRPr lang="en-US" sz="2400"/>
          </a:p>
        </p:txBody>
      </p:sp>
      <p:sp>
        <p:nvSpPr>
          <p:cNvPr id="34823" name="Rectangle 7"/>
          <p:cNvSpPr>
            <a:spLocks noGrp="1" noChangeArrowheads="1"/>
          </p:cNvSpPr>
          <p:nvPr>
            <p:ph sz="half" idx="2"/>
          </p:nvPr>
        </p:nvSpPr>
        <p:spPr>
          <a:prstGeom prst="upArrow">
            <a:avLst>
              <a:gd name="adj1" fmla="val 74509"/>
              <a:gd name="adj2" fmla="val 40322"/>
            </a:avLst>
          </a:prstGeom>
          <a:solidFill>
            <a:schemeClr val="accent1"/>
          </a:solidFill>
          <a:ln>
            <a:solidFill>
              <a:schemeClr val="tx1"/>
            </a:solidFill>
          </a:ln>
        </p:spPr>
        <p:txBody>
          <a:bodyPr/>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34823"/>
                                        </p:tgtEl>
                                        <p:attrNameLst>
                                          <p:attrName>r</p:attrName>
                                        </p:attrNameLst>
                                      </p:cBhvr>
                                    </p:animRot>
                                  </p:childTnLst>
                                </p:cTn>
                              </p:par>
                              <p:par>
                                <p:cTn id="7" presetID="18" presetClass="entr" presetSubtype="12" fill="hold" nodeType="withEffect">
                                  <p:stCondLst>
                                    <p:cond delay="0"/>
                                  </p:stCondLst>
                                  <p:childTnLst>
                                    <p:set>
                                      <p:cBhvr>
                                        <p:cTn id="8" dur="1" fill="hold">
                                          <p:stCondLst>
                                            <p:cond delay="0"/>
                                          </p:stCondLst>
                                        </p:cTn>
                                        <p:tgtEl>
                                          <p:spTgt spid="34823"/>
                                        </p:tgtEl>
                                        <p:attrNameLst>
                                          <p:attrName>style.visibility</p:attrName>
                                        </p:attrNameLst>
                                      </p:cBhvr>
                                      <p:to>
                                        <p:strVal val="visible"/>
                                      </p:to>
                                    </p:set>
                                    <p:animEffect transition="in" filter="strips(downLeft)">
                                      <p:cBhvr>
                                        <p:cTn id="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Automobile </a:t>
            </a:r>
          </a:p>
        </p:txBody>
      </p:sp>
      <p:sp>
        <p:nvSpPr>
          <p:cNvPr id="38915" name="Rectangle 3"/>
          <p:cNvSpPr>
            <a:spLocks noGrp="1" noChangeArrowheads="1"/>
          </p:cNvSpPr>
          <p:nvPr>
            <p:ph idx="1"/>
          </p:nvPr>
        </p:nvSpPr>
        <p:spPr/>
        <p:txBody>
          <a:bodyPr/>
          <a:lstStyle/>
          <a:p>
            <a:endParaRPr lang="en-US"/>
          </a:p>
        </p:txBody>
      </p:sp>
      <p:pic>
        <p:nvPicPr>
          <p:cNvPr id="38917" name="Picture 5" descr="1927_modelt"/>
          <p:cNvPicPr>
            <a:picLocks noChangeAspect="1" noChangeArrowheads="1"/>
          </p:cNvPicPr>
          <p:nvPr/>
        </p:nvPicPr>
        <p:blipFill>
          <a:blip r:embed="rId2" cstate="print"/>
          <a:srcRect/>
          <a:stretch>
            <a:fillRect/>
          </a:stretch>
        </p:blipFill>
        <p:spPr bwMode="auto">
          <a:xfrm>
            <a:off x="609600" y="3567113"/>
            <a:ext cx="3962400" cy="2549525"/>
          </a:xfrm>
          <a:prstGeom prst="rect">
            <a:avLst/>
          </a:prstGeom>
          <a:noFill/>
        </p:spPr>
      </p:pic>
      <p:pic>
        <p:nvPicPr>
          <p:cNvPr id="38919" name="Picture 7" descr="silverghost"/>
          <p:cNvPicPr>
            <a:picLocks noChangeAspect="1" noChangeArrowheads="1"/>
          </p:cNvPicPr>
          <p:nvPr/>
        </p:nvPicPr>
        <p:blipFill>
          <a:blip r:embed="rId3" cstate="print"/>
          <a:srcRect/>
          <a:stretch>
            <a:fillRect/>
          </a:stretch>
        </p:blipFill>
        <p:spPr bwMode="auto">
          <a:xfrm>
            <a:off x="4800600" y="1600200"/>
            <a:ext cx="3381375" cy="25511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Automobile </a:t>
            </a:r>
          </a:p>
        </p:txBody>
      </p:sp>
      <p:sp>
        <p:nvSpPr>
          <p:cNvPr id="39939" name="Rectangle 3"/>
          <p:cNvSpPr>
            <a:spLocks noGrp="1" noChangeArrowheads="1"/>
          </p:cNvSpPr>
          <p:nvPr>
            <p:ph idx="1"/>
          </p:nvPr>
        </p:nvSpPr>
        <p:spPr/>
        <p:txBody>
          <a:bodyPr/>
          <a:lstStyle/>
          <a:p>
            <a:pPr>
              <a:lnSpc>
                <a:spcPct val="90000"/>
              </a:lnSpc>
            </a:pPr>
            <a:r>
              <a:rPr lang="en-US"/>
              <a:t>Henry T. Ford</a:t>
            </a:r>
          </a:p>
          <a:p>
            <a:pPr>
              <a:lnSpc>
                <a:spcPct val="90000"/>
              </a:lnSpc>
            </a:pPr>
            <a:r>
              <a:rPr lang="en-US"/>
              <a:t>Improved transportation</a:t>
            </a:r>
          </a:p>
          <a:p>
            <a:pPr>
              <a:lnSpc>
                <a:spcPct val="90000"/>
              </a:lnSpc>
            </a:pPr>
            <a:r>
              <a:rPr lang="en-US"/>
              <a:t>Gave economy boost it needed </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a:t>By 1927, Model-T had really taken off. </a:t>
            </a:r>
          </a:p>
        </p:txBody>
      </p:sp>
      <p:pic>
        <p:nvPicPr>
          <p:cNvPr id="39941" name="Picture 5" descr="modelt"/>
          <p:cNvPicPr>
            <a:picLocks noChangeAspect="1" noChangeArrowheads="1"/>
          </p:cNvPicPr>
          <p:nvPr/>
        </p:nvPicPr>
        <p:blipFill>
          <a:blip r:embed="rId2" cstate="print"/>
          <a:srcRect/>
          <a:stretch>
            <a:fillRect/>
          </a:stretch>
        </p:blipFill>
        <p:spPr bwMode="auto">
          <a:xfrm>
            <a:off x="2819400" y="3124200"/>
            <a:ext cx="3438525" cy="20177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hlinkClick r:id="rId2"/>
              </a:rPr>
              <a:t>http://www.biography.com/people/henry-ford-9298747/videos/henry-ford-a-car-for-the-people-2087064480</a:t>
            </a:r>
            <a:r>
              <a:rPr lang="en-US" dirty="0" smtClean="0"/>
              <a:t> - short</a:t>
            </a:r>
          </a:p>
          <a:p>
            <a:r>
              <a:rPr lang="en-US" dirty="0" smtClean="0"/>
              <a:t>Bio - </a:t>
            </a:r>
            <a:r>
              <a:rPr lang="en-US" dirty="0" smtClean="0">
                <a:hlinkClick r:id="rId3"/>
              </a:rPr>
              <a:t>http://www.biography.com/people/henry-ford-9298747</a:t>
            </a:r>
            <a:endParaRPr lang="en-US" dirty="0" smtClean="0"/>
          </a:p>
          <a:p>
            <a:r>
              <a:rPr lang="en-US" dirty="0" smtClean="0"/>
              <a:t>Long episode - </a:t>
            </a:r>
            <a:r>
              <a:rPr lang="en-US" dirty="0" smtClean="0">
                <a:hlinkClick r:id="rId4"/>
              </a:rPr>
              <a:t>http://www.biography.com/people/henry-ford-9298747/videos/henry-ford-full-episode-2073247507</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5500">
                <a:latin typeface="Bookman" pitchFamily="18" charset="0"/>
              </a:rPr>
              <a:t>Flapper</a:t>
            </a:r>
          </a:p>
        </p:txBody>
      </p:sp>
      <p:sp>
        <p:nvSpPr>
          <p:cNvPr id="15363" name="Rectangle 3"/>
          <p:cNvSpPr>
            <a:spLocks noGrp="1" noChangeArrowheads="1"/>
          </p:cNvSpPr>
          <p:nvPr>
            <p:ph type="body" sz="half" idx="1"/>
          </p:nvPr>
        </p:nvSpPr>
        <p:spPr>
          <a:xfrm>
            <a:off x="914400" y="1600200"/>
            <a:ext cx="3814763" cy="4530725"/>
          </a:xfrm>
        </p:spPr>
        <p:txBody>
          <a:bodyPr/>
          <a:lstStyle/>
          <a:p>
            <a:pPr>
              <a:lnSpc>
                <a:spcPct val="90000"/>
              </a:lnSpc>
            </a:pPr>
            <a:r>
              <a:rPr lang="en-US" sz="3200">
                <a:latin typeface="Bookman" pitchFamily="18" charset="0"/>
              </a:rPr>
              <a:t>Short hair</a:t>
            </a:r>
          </a:p>
          <a:p>
            <a:pPr>
              <a:lnSpc>
                <a:spcPct val="90000"/>
              </a:lnSpc>
            </a:pPr>
            <a:r>
              <a:rPr lang="en-US" sz="3200">
                <a:latin typeface="Bookman" pitchFamily="18" charset="0"/>
              </a:rPr>
              <a:t>Short skirts</a:t>
            </a:r>
          </a:p>
          <a:p>
            <a:pPr>
              <a:lnSpc>
                <a:spcPct val="90000"/>
              </a:lnSpc>
            </a:pPr>
            <a:r>
              <a:rPr lang="en-US" sz="3200">
                <a:latin typeface="Bookman" pitchFamily="18" charset="0"/>
              </a:rPr>
              <a:t>Smoking/ drinking</a:t>
            </a:r>
          </a:p>
          <a:p>
            <a:pPr>
              <a:lnSpc>
                <a:spcPct val="90000"/>
              </a:lnSpc>
            </a:pPr>
            <a:r>
              <a:rPr lang="en-US" sz="3200">
                <a:latin typeface="Bookman" pitchFamily="18" charset="0"/>
              </a:rPr>
              <a:t>Shift away from traditional values took place mainly in the cities</a:t>
            </a:r>
          </a:p>
        </p:txBody>
      </p:sp>
      <p:pic>
        <p:nvPicPr>
          <p:cNvPr id="15364" name="Picture 4" descr="flapper"/>
          <p:cNvPicPr>
            <a:picLocks noGrp="1" noChangeAspect="1" noChangeArrowheads="1"/>
          </p:cNvPicPr>
          <p:nvPr>
            <p:ph sz="half" idx="2"/>
          </p:nvPr>
        </p:nvPicPr>
        <p:blipFill>
          <a:blip r:embed="rId2" cstate="print"/>
          <a:srcRect/>
          <a:stretch>
            <a:fillRect/>
          </a:stretch>
        </p:blipFill>
        <p:spPr>
          <a:xfrm>
            <a:off x="5357813" y="1604963"/>
            <a:ext cx="2843212" cy="45196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ookman" pitchFamily="18" charset="0"/>
              </a:rPr>
              <a:t>Women </a:t>
            </a:r>
          </a:p>
        </p:txBody>
      </p:sp>
      <p:pic>
        <p:nvPicPr>
          <p:cNvPr id="21508" name="Picture 4" descr="Chicago1926"/>
          <p:cNvPicPr>
            <a:picLocks noGrp="1" noChangeAspect="1" noChangeArrowheads="1"/>
          </p:cNvPicPr>
          <p:nvPr>
            <p:ph idx="1"/>
          </p:nvPr>
        </p:nvPicPr>
        <p:blipFill>
          <a:blip r:embed="rId2" cstate="print"/>
          <a:srcRect/>
          <a:stretch>
            <a:fillRect/>
          </a:stretch>
        </p:blipFill>
        <p:spPr>
          <a:xfrm>
            <a:off x="685800" y="1752600"/>
            <a:ext cx="2286000" cy="3429000"/>
          </a:xfrm>
          <a:noFill/>
          <a:ln/>
        </p:spPr>
      </p:pic>
      <p:sp>
        <p:nvSpPr>
          <p:cNvPr id="21509" name="Rectangle 5"/>
          <p:cNvSpPr>
            <a:spLocks noChangeArrowheads="1"/>
          </p:cNvSpPr>
          <p:nvPr/>
        </p:nvSpPr>
        <p:spPr bwMode="auto">
          <a:xfrm>
            <a:off x="3733800" y="2833688"/>
            <a:ext cx="4953000" cy="2740025"/>
          </a:xfrm>
          <a:prstGeom prst="rect">
            <a:avLst/>
          </a:prstGeom>
          <a:noFill/>
          <a:ln w="9525">
            <a:noFill/>
            <a:miter lim="800000"/>
            <a:headEnd/>
            <a:tailEnd/>
          </a:ln>
          <a:effectLst/>
        </p:spPr>
        <p:txBody>
          <a:bodyPr>
            <a:spAutoFit/>
          </a:bodyPr>
          <a:lstStyle/>
          <a:p>
            <a:r>
              <a:rPr lang="en-US" sz="2900" b="1">
                <a:effectLst>
                  <a:outerShdw blurRad="38100" dist="38100" dir="2700000" algn="tl">
                    <a:srgbClr val="FFFFFF"/>
                  </a:outerShdw>
                </a:effectLst>
              </a:rPr>
              <a:t>Women were independent and achieving greater freedoms.</a:t>
            </a:r>
          </a:p>
          <a:p>
            <a:pPr lvl="1"/>
            <a:r>
              <a:rPr lang="en-US" sz="2900" b="1">
                <a:effectLst>
                  <a:outerShdw blurRad="38100" dist="38100" dir="2700000" algn="tl">
                    <a:srgbClr val="FFFFFF"/>
                  </a:outerShdw>
                </a:effectLst>
              </a:rPr>
              <a:t>Examples: right to vote, more employment, freedom of the auto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04800"/>
            <a:ext cx="7467600" cy="1219200"/>
          </a:xfrm>
          <a:noFill/>
          <a:ln/>
        </p:spPr>
        <p:txBody>
          <a:bodyPr>
            <a:normAutofit fontScale="90000"/>
          </a:bodyPr>
          <a:lstStyle/>
          <a:p>
            <a:pPr algn="ctr"/>
            <a:r>
              <a:rPr lang="en-US" b="1">
                <a:solidFill>
                  <a:schemeClr val="bg2"/>
                </a:solidFill>
                <a:latin typeface="Bookman" pitchFamily="18" charset="0"/>
              </a:rPr>
              <a:t>The Changing American Family </a:t>
            </a:r>
          </a:p>
        </p:txBody>
      </p:sp>
      <p:pic>
        <p:nvPicPr>
          <p:cNvPr id="22532" name="Picture 4" descr="birth control league"/>
          <p:cNvPicPr>
            <a:picLocks noGrp="1" noChangeAspect="1" noChangeArrowheads="1"/>
          </p:cNvPicPr>
          <p:nvPr>
            <p:ph sz="half" idx="1"/>
          </p:nvPr>
        </p:nvPicPr>
        <p:blipFill>
          <a:blip r:embed="rId2" cstate="print"/>
          <a:srcRect/>
          <a:stretch>
            <a:fillRect/>
          </a:stretch>
        </p:blipFill>
        <p:spPr>
          <a:xfrm>
            <a:off x="304800" y="1600200"/>
            <a:ext cx="4724400" cy="3511550"/>
          </a:xfrm>
          <a:noFill/>
          <a:ln/>
        </p:spPr>
      </p:pic>
      <p:sp>
        <p:nvSpPr>
          <p:cNvPr id="22531" name="Rectangle 3"/>
          <p:cNvSpPr>
            <a:spLocks noGrp="1" noChangeArrowheads="1"/>
          </p:cNvSpPr>
          <p:nvPr>
            <p:ph type="body" sz="half" idx="2"/>
          </p:nvPr>
        </p:nvSpPr>
        <p:spPr>
          <a:xfrm>
            <a:off x="5257800" y="1600200"/>
            <a:ext cx="3886200" cy="5257800"/>
          </a:xfrm>
          <a:noFill/>
          <a:ln/>
        </p:spPr>
        <p:txBody>
          <a:bodyPr/>
          <a:lstStyle/>
          <a:p>
            <a:pPr marL="0" indent="0">
              <a:buClr>
                <a:schemeClr val="tx1"/>
              </a:buClr>
              <a:buFont typeface="Wingdings" pitchFamily="2" charset="2"/>
              <a:buChar char="q"/>
            </a:pPr>
            <a:r>
              <a:rPr lang="en-US" sz="2400">
                <a:solidFill>
                  <a:srgbClr val="FF3300"/>
                </a:solidFill>
                <a:latin typeface="Bookman" pitchFamily="18" charset="0"/>
              </a:rPr>
              <a:t>  </a:t>
            </a:r>
            <a:r>
              <a:rPr lang="en-US" sz="2400" b="1">
                <a:solidFill>
                  <a:srgbClr val="FF3300"/>
                </a:solidFill>
                <a:latin typeface="Bookman" pitchFamily="18" charset="0"/>
              </a:rPr>
              <a:t>American birthrates declined</a:t>
            </a:r>
            <a:r>
              <a:rPr lang="en-US" sz="2400" b="1">
                <a:latin typeface="Bookman" pitchFamily="18" charset="0"/>
              </a:rPr>
              <a:t> for several decades before the 1920s.</a:t>
            </a:r>
          </a:p>
          <a:p>
            <a:pPr marL="0" indent="0">
              <a:buClr>
                <a:schemeClr val="tx1"/>
              </a:buClr>
              <a:buFont typeface="Wingdings" pitchFamily="2" charset="2"/>
              <a:buChar char="q"/>
            </a:pPr>
            <a:r>
              <a:rPr lang="en-US" sz="2400" b="1">
                <a:latin typeface="Bookman" pitchFamily="18" charset="0"/>
              </a:rPr>
              <a:t>Trend continues in 1920s with development of birth control.</a:t>
            </a:r>
          </a:p>
          <a:p>
            <a:pPr marL="0" indent="0">
              <a:buClr>
                <a:schemeClr val="tx1"/>
              </a:buClr>
              <a:buFont typeface="Wingdings" pitchFamily="2" charset="2"/>
              <a:buChar char="q"/>
            </a:pPr>
            <a:r>
              <a:rPr lang="en-US" sz="2400" b="1">
                <a:latin typeface="Bookman" pitchFamily="18" charset="0"/>
              </a:rPr>
              <a:t>Margaret Sanger</a:t>
            </a:r>
          </a:p>
          <a:p>
            <a:pPr lvl="1">
              <a:buClr>
                <a:schemeClr val="tx1"/>
              </a:buClr>
              <a:buFont typeface="Wingdings" pitchFamily="2" charset="2"/>
              <a:buChar char="q"/>
            </a:pPr>
            <a:r>
              <a:rPr lang="en-US" sz="2400" b="1">
                <a:latin typeface="Bookman" pitchFamily="18" charset="0"/>
              </a:rPr>
              <a:t>Birth control activist</a:t>
            </a:r>
          </a:p>
          <a:p>
            <a:pPr lvl="1">
              <a:buClr>
                <a:schemeClr val="tx1"/>
              </a:buClr>
              <a:buFont typeface="Wingdings" pitchFamily="2" charset="2"/>
              <a:buChar char="q"/>
            </a:pPr>
            <a:endParaRPr lang="en-US" sz="2400" b="1">
              <a:latin typeface="Bookman" pitchFamily="18" charset="0"/>
            </a:endParaRPr>
          </a:p>
        </p:txBody>
      </p:sp>
      <p:sp>
        <p:nvSpPr>
          <p:cNvPr id="22533" name="Text Box 5"/>
          <p:cNvSpPr txBox="1">
            <a:spLocks noChangeArrowheads="1"/>
          </p:cNvSpPr>
          <p:nvPr/>
        </p:nvSpPr>
        <p:spPr bwMode="auto">
          <a:xfrm>
            <a:off x="990600" y="5334000"/>
            <a:ext cx="3429000" cy="825500"/>
          </a:xfrm>
          <a:prstGeom prst="rect">
            <a:avLst/>
          </a:prstGeom>
          <a:noFill/>
          <a:ln w="9525">
            <a:noFill/>
            <a:miter lim="800000"/>
            <a:headEnd/>
            <a:tailEnd/>
          </a:ln>
          <a:effectLst/>
        </p:spPr>
        <p:txBody>
          <a:bodyPr>
            <a:spAutoFit/>
          </a:bodyPr>
          <a:lstStyle/>
          <a:p>
            <a:pPr algn="ctr">
              <a:spcBef>
                <a:spcPct val="50000"/>
              </a:spcBef>
            </a:pPr>
            <a:r>
              <a:rPr lang="en-US" sz="1600" b="1"/>
              <a:t>Margaret Sanger and other founders of the American Birth Control League - 1921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more people living in urban than rural settings, first time</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would you do today if: </a:t>
            </a:r>
          </a:p>
          <a:p>
            <a:endParaRPr lang="en-US" dirty="0" smtClean="0"/>
          </a:p>
          <a:p>
            <a:pPr lvl="1"/>
            <a:r>
              <a:rPr lang="en-US" dirty="0" smtClean="0"/>
              <a:t>You were diagnosed with Type 1 Diabetes?</a:t>
            </a:r>
          </a:p>
          <a:p>
            <a:pPr lvl="1"/>
            <a:r>
              <a:rPr lang="en-US" dirty="0" smtClean="0"/>
              <a:t>You wanted a slice of bread? </a:t>
            </a:r>
          </a:p>
          <a:p>
            <a:pPr lvl="1"/>
            <a:r>
              <a:rPr lang="en-US" dirty="0" smtClean="0"/>
              <a:t>You had a minor cut on your hand? </a:t>
            </a:r>
          </a:p>
          <a:p>
            <a:pPr lvl="1"/>
            <a:endParaRPr lang="en-US" dirty="0" smtClean="0"/>
          </a:p>
          <a:p>
            <a:pPr lvl="1"/>
            <a:r>
              <a:rPr lang="en-US" dirty="0" smtClean="0">
                <a:hlinkClick r:id="rId2"/>
              </a:rPr>
              <a:t>http://www.history.com/topics/roaring-twenties/videos/1920s-inventions</a:t>
            </a: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06563" y="277813"/>
            <a:ext cx="6980237" cy="1143000"/>
          </a:xfrm>
          <a:noFill/>
          <a:ln/>
        </p:spPr>
        <p:txBody>
          <a:bodyPr/>
          <a:lstStyle/>
          <a:p>
            <a:r>
              <a:rPr lang="en-US" sz="4100"/>
              <a:t>Migration from Rural to Urban</a:t>
            </a:r>
          </a:p>
        </p:txBody>
      </p:sp>
      <p:sp>
        <p:nvSpPr>
          <p:cNvPr id="19459" name="Rectangle 3"/>
          <p:cNvSpPr>
            <a:spLocks noGrp="1" noChangeArrowheads="1"/>
          </p:cNvSpPr>
          <p:nvPr>
            <p:ph type="body" sz="half" idx="1"/>
          </p:nvPr>
        </p:nvSpPr>
        <p:spPr>
          <a:xfrm>
            <a:off x="533400" y="1524000"/>
            <a:ext cx="3810000" cy="5029200"/>
          </a:xfrm>
          <a:noFill/>
          <a:ln/>
        </p:spPr>
        <p:txBody>
          <a:bodyPr/>
          <a:lstStyle/>
          <a:p>
            <a:pPr>
              <a:buClr>
                <a:schemeClr val="tx1"/>
              </a:buClr>
              <a:buFont typeface="Wingdings" pitchFamily="2" charset="2"/>
              <a:buChar char="q"/>
            </a:pPr>
            <a:r>
              <a:rPr lang="en-US" sz="2500" b="1">
                <a:latin typeface="Bookman" pitchFamily="18" charset="0"/>
              </a:rPr>
              <a:t>Urbanization still accelerating</a:t>
            </a:r>
          </a:p>
          <a:p>
            <a:pPr lvl="1">
              <a:buClr>
                <a:schemeClr val="tx1"/>
              </a:buClr>
              <a:buFont typeface="Wingdings" pitchFamily="2" charset="2"/>
              <a:buChar char="q"/>
            </a:pPr>
            <a:r>
              <a:rPr lang="en-US" sz="2500" b="1">
                <a:latin typeface="Bookman" pitchFamily="18" charset="0"/>
              </a:rPr>
              <a:t>More Americans lived in cities than in rural areas</a:t>
            </a:r>
          </a:p>
          <a:p>
            <a:pPr lvl="1">
              <a:buClr>
                <a:schemeClr val="tx1"/>
              </a:buClr>
              <a:buFont typeface="Wingdings" pitchFamily="2" charset="2"/>
              <a:buChar char="q"/>
            </a:pPr>
            <a:r>
              <a:rPr lang="en-US" sz="2500" b="1">
                <a:latin typeface="Bookman" pitchFamily="18" charset="0"/>
              </a:rPr>
              <a:t>1920:</a:t>
            </a:r>
          </a:p>
          <a:p>
            <a:pPr lvl="2">
              <a:buClr>
                <a:schemeClr val="tx1"/>
              </a:buClr>
              <a:buFont typeface="Wingdings" pitchFamily="2" charset="2"/>
              <a:buChar char="q"/>
            </a:pPr>
            <a:r>
              <a:rPr lang="en-US" sz="2500" b="1">
                <a:latin typeface="Bookman" pitchFamily="18" charset="0"/>
              </a:rPr>
              <a:t>New York 5 million</a:t>
            </a:r>
          </a:p>
          <a:p>
            <a:pPr lvl="2">
              <a:buClr>
                <a:schemeClr val="tx1"/>
              </a:buClr>
              <a:buFont typeface="Wingdings" pitchFamily="2" charset="2"/>
              <a:buChar char="q"/>
            </a:pPr>
            <a:r>
              <a:rPr lang="en-US" sz="2500" b="1">
                <a:latin typeface="Bookman" pitchFamily="18" charset="0"/>
              </a:rPr>
              <a:t>Chicago 3 million</a:t>
            </a:r>
          </a:p>
          <a:p>
            <a:endParaRPr lang="en-US" sz="2500" b="1">
              <a:latin typeface="Bookman" pitchFamily="18" charset="0"/>
            </a:endParaRPr>
          </a:p>
        </p:txBody>
      </p:sp>
      <p:pic>
        <p:nvPicPr>
          <p:cNvPr id="19460" name="Picture 4" descr="1213293934-large"/>
          <p:cNvPicPr>
            <a:picLocks noGrp="1" noChangeAspect="1" noChangeArrowheads="1"/>
          </p:cNvPicPr>
          <p:nvPr>
            <p:ph sz="half" idx="2"/>
          </p:nvPr>
        </p:nvPicPr>
        <p:blipFill>
          <a:blip r:embed="rId2" cstate="print"/>
          <a:srcRect/>
          <a:stretch>
            <a:fillRect/>
          </a:stretch>
        </p:blipFill>
        <p:spPr>
          <a:xfrm>
            <a:off x="4419600" y="1676400"/>
            <a:ext cx="4724400" cy="3732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z="4500"/>
          </a:p>
        </p:txBody>
      </p:sp>
      <p:sp>
        <p:nvSpPr>
          <p:cNvPr id="17411" name="Rectangle 3"/>
          <p:cNvSpPr>
            <a:spLocks noGrp="1" noChangeArrowheads="1"/>
          </p:cNvSpPr>
          <p:nvPr>
            <p:ph type="body" sz="half" idx="1"/>
          </p:nvPr>
        </p:nvSpPr>
        <p:spPr>
          <a:xfrm>
            <a:off x="381000" y="1600200"/>
            <a:ext cx="3733800" cy="4530725"/>
          </a:xfrm>
        </p:spPr>
        <p:txBody>
          <a:bodyPr/>
          <a:lstStyle/>
          <a:p>
            <a:pPr>
              <a:lnSpc>
                <a:spcPct val="90000"/>
              </a:lnSpc>
            </a:pPr>
            <a:endParaRPr lang="en-US">
              <a:latin typeface="Bookman" pitchFamily="18" charset="0"/>
            </a:endParaRPr>
          </a:p>
        </p:txBody>
      </p:sp>
      <p:pic>
        <p:nvPicPr>
          <p:cNvPr id="17412" name="Picture 4" descr="timesquare_1920"/>
          <p:cNvPicPr>
            <a:picLocks noGrp="1" noChangeAspect="1" noChangeArrowheads="1"/>
          </p:cNvPicPr>
          <p:nvPr>
            <p:ph sz="half" idx="2"/>
          </p:nvPr>
        </p:nvPicPr>
        <p:blipFill>
          <a:blip r:embed="rId2" cstate="print"/>
          <a:srcRect/>
          <a:stretch>
            <a:fillRect/>
          </a:stretch>
        </p:blipFill>
        <p:spPr>
          <a:xfrm>
            <a:off x="2286000" y="1371600"/>
            <a:ext cx="4572000" cy="47244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0"/>
            <a:ext cx="7620000" cy="960438"/>
          </a:xfrm>
          <a:noFill/>
          <a:ln/>
        </p:spPr>
        <p:txBody>
          <a:bodyPr/>
          <a:lstStyle/>
          <a:p>
            <a:r>
              <a:rPr lang="en-US" sz="4600" b="1">
                <a:solidFill>
                  <a:schemeClr val="bg2"/>
                </a:solidFill>
                <a:latin typeface="Bookman" pitchFamily="18" charset="0"/>
              </a:rPr>
              <a:t>URBAN VS. RURAL</a:t>
            </a:r>
          </a:p>
        </p:txBody>
      </p:sp>
      <p:sp>
        <p:nvSpPr>
          <p:cNvPr id="20484" name="Rectangle 4"/>
          <p:cNvSpPr>
            <a:spLocks noGrp="1" noChangeArrowheads="1"/>
          </p:cNvSpPr>
          <p:nvPr>
            <p:ph type="body" sz="half" idx="3"/>
          </p:nvPr>
        </p:nvSpPr>
        <p:spPr>
          <a:xfrm>
            <a:off x="609600" y="1752600"/>
            <a:ext cx="8077200" cy="4876800"/>
          </a:xfrm>
          <a:noFill/>
          <a:ln/>
        </p:spPr>
        <p:txBody>
          <a:bodyPr/>
          <a:lstStyle/>
          <a:p>
            <a:pPr>
              <a:lnSpc>
                <a:spcPct val="90000"/>
              </a:lnSpc>
              <a:buClr>
                <a:schemeClr val="tx1"/>
              </a:buClr>
              <a:buFont typeface="Wingdings" pitchFamily="2" charset="2"/>
              <a:buChar char="q"/>
            </a:pPr>
            <a:r>
              <a:rPr lang="en-US" sz="2500" b="1">
                <a:latin typeface="Bookman" pitchFamily="18" charset="0"/>
              </a:rPr>
              <a:t>Farms started to struggle post-WWI.</a:t>
            </a:r>
          </a:p>
          <a:p>
            <a:pPr lvl="1">
              <a:lnSpc>
                <a:spcPct val="90000"/>
              </a:lnSpc>
              <a:buClr>
                <a:schemeClr val="tx1"/>
              </a:buClr>
              <a:buFont typeface="Wingdings" pitchFamily="2" charset="2"/>
              <a:buChar char="q"/>
            </a:pPr>
            <a:r>
              <a:rPr lang="en-US" sz="2500" b="1">
                <a:latin typeface="Bookman" pitchFamily="18" charset="0"/>
              </a:rPr>
              <a:t>6 million moved to urban areas</a:t>
            </a:r>
          </a:p>
          <a:p>
            <a:pPr>
              <a:lnSpc>
                <a:spcPct val="90000"/>
              </a:lnSpc>
              <a:buClr>
                <a:schemeClr val="tx1"/>
              </a:buClr>
              <a:buFont typeface="Wingdings" pitchFamily="2" charset="2"/>
              <a:buNone/>
            </a:pPr>
            <a:r>
              <a:rPr lang="en-US" sz="2500" b="1">
                <a:latin typeface="Bookman" pitchFamily="18" charset="0"/>
              </a:rPr>
              <a:t> </a:t>
            </a:r>
          </a:p>
          <a:p>
            <a:pPr>
              <a:lnSpc>
                <a:spcPct val="90000"/>
              </a:lnSpc>
              <a:buClr>
                <a:schemeClr val="tx1"/>
              </a:buClr>
              <a:buFont typeface="Wingdings" pitchFamily="2" charset="2"/>
              <a:buChar char="q"/>
            </a:pPr>
            <a:r>
              <a:rPr lang="en-US" sz="2500" b="1">
                <a:latin typeface="Bookman" pitchFamily="18" charset="0"/>
              </a:rPr>
              <a:t>Urban life – a  world of anonymous crowds, strangers, moneymakers, and pleasure seekers.</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Rural life - safe, with close personal ties, hard work and morals. </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Suburban boom:  trolleys, street cars etc.</a:t>
            </a:r>
          </a:p>
        </p:txBody>
      </p:sp>
      <p:sp>
        <p:nvSpPr>
          <p:cNvPr id="20485" name="Text Box 5"/>
          <p:cNvSpPr txBox="1">
            <a:spLocks noChangeArrowheads="1"/>
          </p:cNvSpPr>
          <p:nvPr/>
        </p:nvSpPr>
        <p:spPr bwMode="auto">
          <a:xfrm>
            <a:off x="0" y="3733800"/>
            <a:ext cx="2895600" cy="366713"/>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
        <p:nvSpPr>
          <p:cNvPr id="20487" name="Text Box 7"/>
          <p:cNvSpPr txBox="1">
            <a:spLocks noChangeArrowheads="1"/>
          </p:cNvSpPr>
          <p:nvPr/>
        </p:nvSpPr>
        <p:spPr bwMode="auto">
          <a:xfrm>
            <a:off x="0" y="6491288"/>
            <a:ext cx="2971800" cy="366712"/>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3" end="3"/>
                                            </p:txEl>
                                          </p:spTgt>
                                        </p:tgtEl>
                                        <p:attrNameLst>
                                          <p:attrName>style.visibility</p:attrName>
                                        </p:attrNameLst>
                                      </p:cBhvr>
                                      <p:to>
                                        <p:strVal val="visible"/>
                                      </p:to>
                                    </p:set>
                                    <p:anim calcmode="lin" valueType="num">
                                      <p:cBhvr additive="base">
                                        <p:cTn id="25"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xEl>
                                              <p:pRg st="5" end="5"/>
                                            </p:txEl>
                                          </p:spTgt>
                                        </p:tgtEl>
                                        <p:attrNameLst>
                                          <p:attrName>style.visibility</p:attrName>
                                        </p:attrNameLst>
                                      </p:cBhvr>
                                      <p:to>
                                        <p:strVal val="visible"/>
                                      </p:to>
                                    </p:set>
                                    <p:anim calcmode="lin" valueType="num">
                                      <p:cBhvr additive="base">
                                        <p:cTn id="31"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4">
                                            <p:txEl>
                                              <p:pRg st="7" end="7"/>
                                            </p:txEl>
                                          </p:spTgt>
                                        </p:tgtEl>
                                        <p:attrNameLst>
                                          <p:attrName>style.visibility</p:attrName>
                                        </p:attrNameLst>
                                      </p:cBhvr>
                                      <p:to>
                                        <p:strVal val="visible"/>
                                      </p:to>
                                    </p:set>
                                    <p:anim calcmode="lin" valueType="num">
                                      <p:cBhvr additive="base">
                                        <p:cTn id="37"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105400" y="457200"/>
            <a:ext cx="3581400" cy="963613"/>
          </a:xfrm>
        </p:spPr>
        <p:txBody>
          <a:bodyPr>
            <a:normAutofit fontScale="90000"/>
          </a:bodyPr>
          <a:lstStyle/>
          <a:p>
            <a:r>
              <a:rPr lang="en-US" sz="3700">
                <a:solidFill>
                  <a:schemeClr val="tx1"/>
                </a:solidFill>
                <a:latin typeface="Bookman" pitchFamily="18" charset="0"/>
              </a:rPr>
              <a:t>Farms were innocent.</a:t>
            </a:r>
            <a:br>
              <a:rPr lang="en-US" sz="3700">
                <a:solidFill>
                  <a:schemeClr val="tx1"/>
                </a:solidFill>
                <a:latin typeface="Bookman" pitchFamily="18" charset="0"/>
              </a:rPr>
            </a:br>
            <a:endParaRPr lang="en-US" sz="3700">
              <a:solidFill>
                <a:schemeClr val="tx1"/>
              </a:solidFill>
              <a:latin typeface="Bookman" pitchFamily="18" charset="0"/>
            </a:endParaRPr>
          </a:p>
        </p:txBody>
      </p:sp>
      <p:pic>
        <p:nvPicPr>
          <p:cNvPr id="25607" name="Picture 7" descr="city77"/>
          <p:cNvPicPr>
            <a:picLocks noGrp="1" noChangeAspect="1" noChangeArrowheads="1"/>
          </p:cNvPicPr>
          <p:nvPr>
            <p:ph sz="half" idx="1"/>
          </p:nvPr>
        </p:nvPicPr>
        <p:blipFill>
          <a:blip r:embed="rId2" cstate="print"/>
          <a:stretch>
            <a:fillRect/>
          </a:stretch>
        </p:blipFill>
        <p:spPr>
          <a:xfrm>
            <a:off x="931105" y="1773238"/>
            <a:ext cx="3090789" cy="4624387"/>
          </a:xfrm>
          <a:noFill/>
          <a:ln/>
        </p:spPr>
      </p:pic>
      <p:pic>
        <p:nvPicPr>
          <p:cNvPr id="25609" name="Picture 9" descr="farmlife"/>
          <p:cNvPicPr>
            <a:picLocks noGrp="1" noChangeAspect="1" noChangeArrowheads="1"/>
          </p:cNvPicPr>
          <p:nvPr>
            <p:ph sz="half" idx="2"/>
          </p:nvPr>
        </p:nvPicPr>
        <p:blipFill>
          <a:blip r:embed="rId3" cstate="print"/>
          <a:srcRect/>
          <a:stretch>
            <a:fillRect/>
          </a:stretch>
        </p:blipFill>
        <p:spPr>
          <a:xfrm>
            <a:off x="5168900" y="1905000"/>
            <a:ext cx="2884488" cy="3505200"/>
          </a:xfrm>
          <a:noFill/>
          <a:ln/>
        </p:spPr>
      </p:pic>
      <p:sp>
        <p:nvSpPr>
          <p:cNvPr id="25608" name="Rectangle 8"/>
          <p:cNvSpPr>
            <a:spLocks noChangeArrowheads="1"/>
          </p:cNvSpPr>
          <p:nvPr/>
        </p:nvSpPr>
        <p:spPr bwMode="auto">
          <a:xfrm>
            <a:off x="990600" y="0"/>
            <a:ext cx="3282950" cy="1219200"/>
          </a:xfrm>
          <a:prstGeom prst="rect">
            <a:avLst/>
          </a:prstGeom>
          <a:noFill/>
          <a:ln w="9525">
            <a:noFill/>
            <a:miter lim="800000"/>
            <a:headEnd/>
            <a:tailEnd/>
          </a:ln>
          <a:effectLst/>
        </p:spPr>
        <p:txBody>
          <a:bodyPr>
            <a:spAutoFit/>
          </a:bodyPr>
          <a:lstStyle/>
          <a:p>
            <a:pPr>
              <a:spcBef>
                <a:spcPct val="50000"/>
              </a:spcBef>
            </a:pPr>
            <a:r>
              <a:rPr lang="en-US" sz="3700"/>
              <a:t>Cities were impersonal.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Prohibition </a:t>
            </a:r>
          </a:p>
        </p:txBody>
      </p:sp>
      <p:pic>
        <p:nvPicPr>
          <p:cNvPr id="23556" name="Picture 4" descr="Prohibition"/>
          <p:cNvPicPr>
            <a:picLocks noGrp="1" noChangeAspect="1" noChangeArrowheads="1"/>
          </p:cNvPicPr>
          <p:nvPr>
            <p:ph idx="1"/>
          </p:nvPr>
        </p:nvPicPr>
        <p:blipFill>
          <a:blip r:embed="rId2" cstate="print"/>
          <a:stretch>
            <a:fillRect/>
          </a:stretch>
        </p:blipFill>
        <p:spPr>
          <a:xfrm>
            <a:off x="2180543" y="1774825"/>
            <a:ext cx="4782914" cy="4625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Prohibition</a:t>
            </a:r>
          </a:p>
        </p:txBody>
      </p:sp>
      <p:sp>
        <p:nvSpPr>
          <p:cNvPr id="27651" name="Rectangle 3"/>
          <p:cNvSpPr>
            <a:spLocks noGrp="1" noChangeArrowheads="1"/>
          </p:cNvSpPr>
          <p:nvPr>
            <p:ph sz="half" idx="1"/>
          </p:nvPr>
        </p:nvSpPr>
        <p:spPr/>
        <p:txBody>
          <a:bodyPr/>
          <a:lstStyle/>
          <a:p>
            <a:pPr>
              <a:buClr>
                <a:schemeClr val="tx1"/>
              </a:buClr>
              <a:buFont typeface="Wingdings" pitchFamily="2" charset="2"/>
              <a:buChar char="q"/>
            </a:pPr>
            <a:r>
              <a:rPr lang="en-US" sz="2400" b="1" dirty="0">
                <a:latin typeface="Bookman" pitchFamily="18" charset="0"/>
              </a:rPr>
              <a:t>18</a:t>
            </a:r>
            <a:r>
              <a:rPr lang="en-US" sz="2400" b="1" baseline="30000" dirty="0">
                <a:latin typeface="Bookman" pitchFamily="18" charset="0"/>
              </a:rPr>
              <a:t>th</a:t>
            </a:r>
            <a:r>
              <a:rPr lang="en-US" sz="2400" b="1" dirty="0">
                <a:latin typeface="Bookman" pitchFamily="18" charset="0"/>
              </a:rPr>
              <a:t> Amendment, 1920</a:t>
            </a:r>
          </a:p>
          <a:p>
            <a:pPr lvl="1">
              <a:buClr>
                <a:schemeClr val="tx1"/>
              </a:buClr>
              <a:buFont typeface="Wingdings" pitchFamily="2" charset="2"/>
              <a:buChar char="q"/>
            </a:pPr>
            <a:r>
              <a:rPr lang="en-US" sz="2200" b="1" dirty="0">
                <a:latin typeface="Bookman" pitchFamily="18" charset="0"/>
              </a:rPr>
              <a:t>Launched era known as </a:t>
            </a:r>
            <a:r>
              <a:rPr lang="en-US" sz="2200" b="1" dirty="0">
                <a:solidFill>
                  <a:srgbClr val="FF3300"/>
                </a:solidFill>
                <a:latin typeface="Bookman" pitchFamily="18" charset="0"/>
              </a:rPr>
              <a:t>Prohibition</a:t>
            </a:r>
          </a:p>
          <a:p>
            <a:pPr>
              <a:buClr>
                <a:schemeClr val="tx1"/>
              </a:buClr>
              <a:buFont typeface="Wingdings" pitchFamily="2" charset="2"/>
              <a:buChar char="q"/>
            </a:pPr>
            <a:r>
              <a:rPr lang="en-US" sz="2400" b="1" dirty="0">
                <a:latin typeface="Bookman" pitchFamily="18" charset="0"/>
              </a:rPr>
              <a:t>Made it illegal to make, distribute, sell, transport or consume liquor</a:t>
            </a:r>
            <a:r>
              <a:rPr lang="en-US" sz="2400" b="1" dirty="0" smtClean="0">
                <a:latin typeface="Bookman" pitchFamily="18" charset="0"/>
              </a:rPr>
              <a:t>.</a:t>
            </a:r>
          </a:p>
          <a:p>
            <a:pPr>
              <a:buClr>
                <a:schemeClr val="tx1"/>
              </a:buClr>
              <a:buFont typeface="Wingdings" pitchFamily="2" charset="2"/>
              <a:buChar char="q"/>
            </a:pPr>
            <a:endParaRPr lang="en-US" sz="2400" b="1" dirty="0" smtClean="0">
              <a:latin typeface="Bookman" pitchFamily="18" charset="0"/>
            </a:endParaRPr>
          </a:p>
          <a:p>
            <a:pPr>
              <a:buClr>
                <a:schemeClr val="tx1"/>
              </a:buClr>
              <a:buFont typeface="Wingdings" pitchFamily="2" charset="2"/>
              <a:buChar char="q"/>
            </a:pPr>
            <a:r>
              <a:rPr lang="en-US" sz="2400" b="1" dirty="0" smtClean="0">
                <a:latin typeface="Bookman" pitchFamily="18" charset="0"/>
              </a:rPr>
              <a:t>Prohibition led to... </a:t>
            </a:r>
            <a:endParaRPr lang="en-US" sz="2400" b="1" dirty="0">
              <a:latin typeface="Bookman" pitchFamily="18" charset="0"/>
            </a:endParaRPr>
          </a:p>
          <a:p>
            <a:pPr>
              <a:buFont typeface="Wingdings" pitchFamily="2" charset="2"/>
              <a:buNone/>
            </a:pPr>
            <a:endParaRPr lang="en-US" sz="2400" dirty="0">
              <a:latin typeface="Bookman" pitchFamily="18" charset="0"/>
            </a:endParaRPr>
          </a:p>
        </p:txBody>
      </p:sp>
      <p:pic>
        <p:nvPicPr>
          <p:cNvPr id="27654" name="Picture 6" descr="Prohibition"/>
          <p:cNvPicPr>
            <a:picLocks noGrp="1" noChangeAspect="1" noChangeArrowheads="1"/>
          </p:cNvPicPr>
          <p:nvPr>
            <p:ph sz="half" idx="2"/>
          </p:nvPr>
        </p:nvPicPr>
        <p:blipFill>
          <a:blip r:embed="rId2" cstate="print"/>
          <a:stretch>
            <a:fillRect/>
          </a:stretch>
        </p:blipFill>
        <p:spPr>
          <a:xfrm>
            <a:off x="4648200" y="2509971"/>
            <a:ext cx="4038600" cy="3150921"/>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76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https://www.youtube.com/watch?v=FTIA84IrEvc</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First 1.30 </a:t>
            </a:r>
          </a:p>
          <a:p>
            <a:endParaRPr lang="en-US" dirty="0" smtClean="0"/>
          </a:p>
          <a:p>
            <a:endParaRPr lang="en-US" dirty="0" smtClean="0"/>
          </a:p>
          <a:p>
            <a:endParaRPr lang="en-US" dirty="0" smtClean="0"/>
          </a:p>
          <a:p>
            <a:r>
              <a:rPr lang="en-US" dirty="0" smtClean="0"/>
              <a:t>Where are they? </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rohibition99"/>
          <p:cNvPicPr>
            <a:picLocks noGrp="1" noChangeAspect="1" noChangeArrowheads="1"/>
          </p:cNvPicPr>
          <p:nvPr>
            <p:ph idx="1"/>
          </p:nvPr>
        </p:nvPicPr>
        <p:blipFill>
          <a:blip r:embed="rId2" cstate="print"/>
          <a:srcRect/>
          <a:stretch>
            <a:fillRect/>
          </a:stretch>
        </p:blipFill>
        <p:spPr>
          <a:xfrm>
            <a:off x="2362200" y="381000"/>
            <a:ext cx="4767263" cy="61309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90663" y="277813"/>
            <a:ext cx="7196137" cy="1143000"/>
          </a:xfrm>
          <a:noFill/>
          <a:ln/>
        </p:spPr>
        <p:txBody>
          <a:bodyPr>
            <a:normAutofit fontScale="90000"/>
          </a:bodyPr>
          <a:lstStyle/>
          <a:p>
            <a:r>
              <a:rPr lang="en-US" b="1">
                <a:solidFill>
                  <a:schemeClr val="bg2"/>
                </a:solidFill>
                <a:latin typeface="Bookman" pitchFamily="18" charset="0"/>
              </a:rPr>
              <a:t>SPEAKEASIES AND BOOTLEGGERS</a:t>
            </a:r>
          </a:p>
        </p:txBody>
      </p:sp>
      <p:sp>
        <p:nvSpPr>
          <p:cNvPr id="29699" name="Rectangle 3"/>
          <p:cNvSpPr>
            <a:spLocks noGrp="1" noChangeArrowheads="1"/>
          </p:cNvSpPr>
          <p:nvPr>
            <p:ph type="body" sz="half" idx="1"/>
          </p:nvPr>
        </p:nvSpPr>
        <p:spPr>
          <a:xfrm>
            <a:off x="533400" y="1752600"/>
            <a:ext cx="4191000" cy="4724400"/>
          </a:xfrm>
          <a:noFill/>
          <a:ln/>
        </p:spPr>
        <p:txBody>
          <a:bodyPr/>
          <a:lstStyle/>
          <a:p>
            <a:pPr>
              <a:lnSpc>
                <a:spcPct val="90000"/>
              </a:lnSpc>
              <a:buClr>
                <a:schemeClr val="tx1"/>
              </a:buClr>
              <a:buFont typeface="Wingdings" pitchFamily="2" charset="2"/>
              <a:buChar char="q"/>
            </a:pPr>
            <a:r>
              <a:rPr lang="en-US" sz="2400" b="1">
                <a:latin typeface="Bookman" pitchFamily="18" charset="0"/>
              </a:rPr>
              <a:t>Most immigrant groups were not willing to give up drinking.</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Hidden saloons-</a:t>
            </a:r>
            <a:r>
              <a:rPr lang="en-US" sz="2400" b="1">
                <a:solidFill>
                  <a:srgbClr val="FF3300"/>
                </a:solidFill>
                <a:latin typeface="Bookman" pitchFamily="18" charset="0"/>
              </a:rPr>
              <a:t>speakeasies</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People also bought liquor from </a:t>
            </a:r>
            <a:r>
              <a:rPr lang="en-US" sz="2400" b="1">
                <a:solidFill>
                  <a:srgbClr val="FF3300"/>
                </a:solidFill>
                <a:latin typeface="Bookman" pitchFamily="18" charset="0"/>
              </a:rPr>
              <a:t>bootleggers </a:t>
            </a:r>
            <a:r>
              <a:rPr lang="en-US" sz="2400" b="1">
                <a:latin typeface="Bookman" pitchFamily="18" charset="0"/>
              </a:rPr>
              <a:t>who smuggled it in from Canada, Cuba and the West Indies</a:t>
            </a:r>
            <a:r>
              <a:rPr lang="en-US" sz="2400">
                <a:latin typeface="Bookman" pitchFamily="18" charset="0"/>
              </a:rPr>
              <a:t> </a:t>
            </a:r>
          </a:p>
        </p:txBody>
      </p:sp>
      <p:pic>
        <p:nvPicPr>
          <p:cNvPr id="29700" name="Picture 4" descr="prohi"/>
          <p:cNvPicPr>
            <a:picLocks noGrp="1" noChangeAspect="1" noChangeArrowheads="1"/>
          </p:cNvPicPr>
          <p:nvPr>
            <p:ph sz="half" idx="2"/>
          </p:nvPr>
        </p:nvPicPr>
        <p:blipFill>
          <a:blip r:embed="rId2" cstate="print"/>
          <a:stretch>
            <a:fillRect/>
          </a:stretch>
        </p:blipFill>
        <p:spPr>
          <a:xfrm>
            <a:off x="4876800" y="2360612"/>
            <a:ext cx="3810000" cy="3009900"/>
          </a:xfrm>
          <a:noFill/>
          <a:ln/>
        </p:spPr>
      </p:pic>
      <p:sp>
        <p:nvSpPr>
          <p:cNvPr id="29701" name="Rectangle 5"/>
          <p:cNvSpPr>
            <a:spLocks noChangeArrowheads="1"/>
          </p:cNvSpPr>
          <p:nvPr/>
        </p:nvSpPr>
        <p:spPr bwMode="auto">
          <a:xfrm>
            <a:off x="6400800" y="6172200"/>
            <a:ext cx="1411288" cy="366713"/>
          </a:xfrm>
          <a:prstGeom prst="rect">
            <a:avLst/>
          </a:prstGeom>
          <a:noFill/>
          <a:ln w="9525">
            <a:noFill/>
            <a:miter lim="800000"/>
            <a:headEnd/>
            <a:tailEnd/>
          </a:ln>
          <a:effectLst/>
        </p:spPr>
        <p:txBody>
          <a:bodyPr wrap="none">
            <a:spAutoFit/>
          </a:bodyPr>
          <a:lstStyle/>
          <a:p>
            <a:pPr eaLnBrk="0" hangingPunct="0"/>
            <a:r>
              <a:rPr lang="en-US">
                <a:latin typeface="Tahoma" pitchFamily="34" charset="0"/>
                <a:hlinkClick r:id="rId3"/>
              </a:rPr>
              <a:t>Speakeasies</a:t>
            </a:r>
            <a:endParaRPr lang="en-US">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1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0"/>
            <a:ext cx="5181600" cy="1417638"/>
          </a:xfrm>
          <a:noFill/>
          <a:ln/>
        </p:spPr>
        <p:txBody>
          <a:bodyPr/>
          <a:lstStyle/>
          <a:p>
            <a:r>
              <a:rPr lang="en-US" sz="4600" b="1">
                <a:solidFill>
                  <a:schemeClr val="bg2"/>
                </a:solidFill>
                <a:latin typeface="Bookman" pitchFamily="18" charset="0"/>
              </a:rPr>
              <a:t>Organized Crime</a:t>
            </a:r>
            <a:r>
              <a:rPr lang="en-US" sz="4600" b="1">
                <a:solidFill>
                  <a:srgbClr val="FF3300"/>
                </a:solidFill>
                <a:latin typeface="Bookman" pitchFamily="18" charset="0"/>
              </a:rPr>
              <a:t> </a:t>
            </a:r>
          </a:p>
        </p:txBody>
      </p:sp>
      <p:sp>
        <p:nvSpPr>
          <p:cNvPr id="6" name="Content Placeholder 5"/>
          <p:cNvSpPr>
            <a:spLocks noGrp="1"/>
          </p:cNvSpPr>
          <p:nvPr>
            <p:ph sz="half" idx="1"/>
          </p:nvPr>
        </p:nvSpPr>
        <p:spPr>
          <a:xfrm flipV="1">
            <a:off x="4572000" y="6130925"/>
            <a:ext cx="152400" cy="117475"/>
          </a:xfrm>
        </p:spPr>
        <p:txBody>
          <a:bodyPr>
            <a:normAutofit fontScale="25000" lnSpcReduction="20000"/>
          </a:bodyPr>
          <a:lstStyle/>
          <a:p>
            <a:pPr>
              <a:buNone/>
            </a:pPr>
            <a:endParaRPr lang="en-US" dirty="0"/>
          </a:p>
        </p:txBody>
      </p:sp>
      <p:sp>
        <p:nvSpPr>
          <p:cNvPr id="30723" name="Rectangle 3"/>
          <p:cNvSpPr>
            <a:spLocks noGrp="1" noChangeArrowheads="1"/>
          </p:cNvSpPr>
          <p:nvPr>
            <p:ph type="body" sz="half" idx="2"/>
          </p:nvPr>
        </p:nvSpPr>
        <p:spPr>
          <a:xfrm>
            <a:off x="8686800" y="1524000"/>
            <a:ext cx="228600" cy="4495800"/>
          </a:xfrm>
          <a:noFill/>
          <a:ln/>
        </p:spPr>
        <p:txBody>
          <a:bodyPr>
            <a:normAutofit/>
          </a:bodyPr>
          <a:lstStyle/>
          <a:p>
            <a:pPr>
              <a:buFont typeface="Wingdings" pitchFamily="2" charset="2"/>
              <a:buNone/>
            </a:pPr>
            <a:endParaRPr lang="en-US" sz="2400" b="1" dirty="0">
              <a:latin typeface="Bookman" pitchFamily="18" charset="0"/>
            </a:endParaRPr>
          </a:p>
        </p:txBody>
      </p:sp>
      <p:sp>
        <p:nvSpPr>
          <p:cNvPr id="30725" name="Text Box 5"/>
          <p:cNvSpPr txBox="1">
            <a:spLocks noChangeArrowheads="1"/>
          </p:cNvSpPr>
          <p:nvPr/>
        </p:nvSpPr>
        <p:spPr bwMode="auto">
          <a:xfrm>
            <a:off x="1143000" y="6172200"/>
            <a:ext cx="3505200" cy="336550"/>
          </a:xfrm>
          <a:prstGeom prst="rect">
            <a:avLst/>
          </a:prstGeom>
          <a:noFill/>
          <a:ln w="9525">
            <a:noFill/>
            <a:miter lim="800000"/>
            <a:headEnd/>
            <a:tailEnd/>
          </a:ln>
          <a:effectLst/>
        </p:spPr>
        <p:txBody>
          <a:bodyPr>
            <a:spAutoFit/>
          </a:bodyPr>
          <a:lstStyle/>
          <a:p>
            <a:pPr algn="ctr">
              <a:spcBef>
                <a:spcPct val="50000"/>
              </a:spcBef>
            </a:pPr>
            <a:endParaRPr lang="en-US" sz="16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nodePh="1">
                                  <p:stCondLst>
                                    <p:cond delay="0"/>
                                  </p:stCondLst>
                                  <p:endCondLst>
                                    <p:cond evt="begin" delay="0">
                                      <p:tn val="11"/>
                                    </p:cond>
                                  </p:endCondLst>
                                  <p:childTnLst>
                                    <p:set>
                                      <p:cBhvr>
                                        <p:cTn id="12" dur="1" fill="hold">
                                          <p:stCondLst>
                                            <p:cond delay="0"/>
                                          </p:stCondLst>
                                        </p:cTn>
                                        <p:tgtEl>
                                          <p:spTgt spid="30725">
                                            <p:txEl>
                                              <p:pRg st="0" end="0"/>
                                            </p:txEl>
                                          </p:spTgt>
                                        </p:tgtEl>
                                        <p:attrNameLst>
                                          <p:attrName>style.visibility</p:attrName>
                                        </p:attrNameLst>
                                      </p:cBhvr>
                                      <p:to>
                                        <p:strVal val="visible"/>
                                      </p:to>
                                    </p:set>
                                    <p:animEffect transition="in" filter="barn(inHorizontal)">
                                      <p:cBhvr>
                                        <p:cTn id="13" dur="500"/>
                                        <p:tgtEl>
                                          <p:spTgt spid="30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is your favorite time period/topic in history?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Capone </a:t>
            </a:r>
            <a:endParaRPr lang="en-US" dirty="0"/>
          </a:p>
        </p:txBody>
      </p:sp>
      <p:sp>
        <p:nvSpPr>
          <p:cNvPr id="3" name="Content Placeholder 2"/>
          <p:cNvSpPr>
            <a:spLocks noGrp="1"/>
          </p:cNvSpPr>
          <p:nvPr>
            <p:ph sz="half" idx="1"/>
          </p:nvPr>
        </p:nvSpPr>
        <p:spPr/>
        <p:txBody>
          <a:bodyPr/>
          <a:lstStyle/>
          <a:p>
            <a:r>
              <a:rPr lang="en-US" dirty="0" smtClean="0"/>
              <a:t>From an Italian immigrant family</a:t>
            </a:r>
          </a:p>
          <a:p>
            <a:r>
              <a:rPr lang="en-US" dirty="0" smtClean="0"/>
              <a:t>Also known as "Scarface," rose to infamy as the leader of the Chicago mafia during the Prohibition era.</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descr="capone"/>
          <p:cNvPicPr>
            <a:picLocks noChangeAspect="1" noChangeArrowheads="1"/>
          </p:cNvPicPr>
          <p:nvPr/>
        </p:nvPicPr>
        <p:blipFill>
          <a:blip r:embed="rId2" cstate="print"/>
          <a:srcRect/>
          <a:stretch>
            <a:fillRect/>
          </a:stretch>
        </p:blipFill>
        <p:spPr bwMode="auto">
          <a:xfrm>
            <a:off x="4953000" y="1447800"/>
            <a:ext cx="3414713" cy="45005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09600" y="1752600"/>
            <a:ext cx="5638800" cy="4378325"/>
          </a:xfrm>
        </p:spPr>
        <p:txBody>
          <a:bodyPr/>
          <a:lstStyle/>
          <a:p>
            <a:pPr>
              <a:buClr>
                <a:schemeClr val="tx1"/>
              </a:buClr>
              <a:buFont typeface="Wingdings" pitchFamily="2" charset="2"/>
              <a:buChar char="q"/>
            </a:pPr>
            <a:r>
              <a:rPr lang="en-US" sz="2400" dirty="0" smtClean="0">
                <a:latin typeface="Bookman" pitchFamily="18" charset="0"/>
              </a:rPr>
              <a:t> </a:t>
            </a:r>
            <a:r>
              <a:rPr lang="en-US" sz="2400" b="1" dirty="0" smtClean="0">
                <a:latin typeface="Bookman" pitchFamily="18" charset="0"/>
              </a:rPr>
              <a:t>Prohibition contributed to the growth of organized crime in every major city</a:t>
            </a:r>
          </a:p>
          <a:p>
            <a:pPr>
              <a:buClr>
                <a:schemeClr val="tx1"/>
              </a:buClr>
              <a:buFont typeface="Wingdings" pitchFamily="2" charset="2"/>
              <a:buChar char="q"/>
            </a:pPr>
            <a:r>
              <a:rPr lang="en-US" sz="2400" b="1" dirty="0" smtClean="0">
                <a:solidFill>
                  <a:srgbClr val="FF3300"/>
                </a:solidFill>
                <a:latin typeface="Bookman" pitchFamily="18" charset="0"/>
              </a:rPr>
              <a:t>Al Capone –</a:t>
            </a:r>
          </a:p>
          <a:p>
            <a:pPr lvl="1">
              <a:buClr>
                <a:schemeClr val="tx1"/>
              </a:buClr>
              <a:buFont typeface="Wingdings" pitchFamily="2" charset="2"/>
              <a:buChar char="q"/>
            </a:pPr>
            <a:r>
              <a:rPr lang="en-US" sz="2400" b="1" dirty="0" smtClean="0">
                <a:solidFill>
                  <a:srgbClr val="FF3300"/>
                </a:solidFill>
                <a:latin typeface="Bookman" pitchFamily="18" charset="0"/>
              </a:rPr>
              <a:t>Took over Chicago mob in 1925</a:t>
            </a:r>
          </a:p>
          <a:p>
            <a:pPr lvl="1">
              <a:buClr>
                <a:schemeClr val="tx1"/>
              </a:buClr>
              <a:buFont typeface="Wingdings" pitchFamily="2" charset="2"/>
              <a:buChar char="q"/>
            </a:pPr>
            <a:r>
              <a:rPr lang="en-US" sz="2400" b="1" dirty="0" smtClean="0">
                <a:solidFill>
                  <a:srgbClr val="FF3300"/>
                </a:solidFill>
                <a:latin typeface="Bookman" pitchFamily="18" charset="0"/>
              </a:rPr>
              <a:t>Ran brothels </a:t>
            </a:r>
          </a:p>
          <a:p>
            <a:pPr lvl="1">
              <a:buClr>
                <a:schemeClr val="tx1"/>
              </a:buClr>
              <a:buFont typeface="Wingdings" pitchFamily="2" charset="2"/>
              <a:buChar char="q"/>
            </a:pPr>
            <a:r>
              <a:rPr lang="en-US" sz="2400" b="1" dirty="0" smtClean="0">
                <a:solidFill>
                  <a:srgbClr val="FF3300"/>
                </a:solidFill>
                <a:latin typeface="Bookman" pitchFamily="18" charset="0"/>
              </a:rPr>
              <a:t>Famous bootlegger</a:t>
            </a:r>
          </a:p>
          <a:p>
            <a:pPr lvl="1">
              <a:buClr>
                <a:schemeClr val="tx1"/>
              </a:buClr>
              <a:buFont typeface="Wingdings" pitchFamily="2" charset="2"/>
              <a:buChar char="q"/>
            </a:pPr>
            <a:r>
              <a:rPr lang="en-US" sz="2400" b="1" dirty="0" smtClean="0">
                <a:solidFill>
                  <a:srgbClr val="FF3300"/>
                </a:solidFill>
                <a:latin typeface="Bookman" pitchFamily="18" charset="0"/>
              </a:rPr>
              <a:t>60 million a yr (bootleg alone)</a:t>
            </a:r>
          </a:p>
          <a:p>
            <a:endParaRPr lang="en-US" dirty="0"/>
          </a:p>
        </p:txBody>
      </p:sp>
      <p:sp>
        <p:nvSpPr>
          <p:cNvPr id="4" name="Text Placeholder 3"/>
          <p:cNvSpPr>
            <a:spLocks noGrp="1"/>
          </p:cNvSpPr>
          <p:nvPr>
            <p:ph type="body" sz="half" idx="2"/>
          </p:nvPr>
        </p:nvSpPr>
        <p:spPr>
          <a:xfrm>
            <a:off x="6705600" y="2133600"/>
            <a:ext cx="1981200" cy="3997325"/>
          </a:xfrm>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Al Capone was known to kill his enemies but later he also encouraged peace among rival gangsters.</a:t>
            </a:r>
          </a:p>
          <a:p>
            <a:r>
              <a:rPr lang="en-US" dirty="0" smtClean="0"/>
              <a:t>Most famous murder - </a:t>
            </a:r>
            <a:r>
              <a:rPr lang="en-US" b="1" dirty="0" smtClean="0"/>
              <a:t>St. Valentine's Day Massacre</a:t>
            </a:r>
            <a:endParaRPr lang="en-US" dirty="0" smtClean="0"/>
          </a:p>
          <a:p>
            <a:endParaRPr lang="en-US" dirty="0"/>
          </a:p>
        </p:txBody>
      </p:sp>
      <p:sp>
        <p:nvSpPr>
          <p:cNvPr id="4" name="Text Placeholder 3"/>
          <p:cNvSpPr>
            <a:spLocks noGrp="1"/>
          </p:cNvSpPr>
          <p:nvPr>
            <p:ph type="body" sz="half" idx="2"/>
          </p:nvPr>
        </p:nvSpPr>
        <p:spPr/>
        <p:txBody>
          <a:bodyPr>
            <a:normAutofit/>
          </a:bodyPr>
          <a:lstStyle/>
          <a:p>
            <a:r>
              <a:rPr lang="en-US" dirty="0" smtClean="0">
                <a:hlinkClick r:id="rId2"/>
              </a:rPr>
              <a:t>https://www.youtube.com/watch?v=VzfWQ7TRF8w</a:t>
            </a:r>
            <a:endParaRPr lang="en-US" dirty="0" smtClean="0"/>
          </a:p>
          <a:p>
            <a:endParaRPr lang="en-US" dirty="0" smtClean="0"/>
          </a:p>
          <a:p>
            <a:r>
              <a:rPr lang="en-US" dirty="0" smtClean="0"/>
              <a:t>Mini bio </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endParaRPr lang="en-US"/>
          </a:p>
        </p:txBody>
      </p:sp>
      <p:pic>
        <p:nvPicPr>
          <p:cNvPr id="31748" name="Picture 4" descr="capone 3"/>
          <p:cNvPicPr>
            <a:picLocks noGrp="1" noChangeAspect="1" noChangeArrowheads="1"/>
          </p:cNvPicPr>
          <p:nvPr>
            <p:ph sz="half" idx="1"/>
          </p:nvPr>
        </p:nvPicPr>
        <p:blipFill>
          <a:blip r:embed="rId2" cstate="print"/>
          <a:srcRect/>
          <a:stretch>
            <a:fillRect/>
          </a:stretch>
        </p:blipFill>
        <p:spPr>
          <a:xfrm>
            <a:off x="1600200" y="457200"/>
            <a:ext cx="5715000" cy="3690938"/>
          </a:xfrm>
          <a:noFill/>
          <a:ln/>
        </p:spPr>
      </p:pic>
      <p:sp>
        <p:nvSpPr>
          <p:cNvPr id="31750" name="Rectangle 6"/>
          <p:cNvSpPr>
            <a:spLocks noGrp="1" noChangeArrowheads="1"/>
          </p:cNvSpPr>
          <p:nvPr>
            <p:ph sz="half" idx="2"/>
          </p:nvPr>
        </p:nvSpPr>
        <p:spPr>
          <a:xfrm>
            <a:off x="609600" y="4343400"/>
            <a:ext cx="8077200" cy="1787525"/>
          </a:xfrm>
        </p:spPr>
        <p:txBody>
          <a:bodyPr/>
          <a:lstStyle/>
          <a:p>
            <a:pPr lvl="1">
              <a:buClr>
                <a:schemeClr val="tx1"/>
              </a:buClr>
              <a:buFont typeface="Wingdings" pitchFamily="2" charset="2"/>
              <a:buChar char="q"/>
            </a:pPr>
            <a:r>
              <a:rPr lang="en-US" sz="2600" b="1" dirty="0" smtClean="0">
                <a:latin typeface="Bookman" pitchFamily="18" charset="0"/>
              </a:rPr>
              <a:t>Talent </a:t>
            </a:r>
            <a:r>
              <a:rPr lang="en-US" sz="2600" b="1" dirty="0">
                <a:latin typeface="Bookman" pitchFamily="18" charset="0"/>
              </a:rPr>
              <a:t>for avoiding </a:t>
            </a:r>
            <a:r>
              <a:rPr lang="en-US" sz="2600" b="1" dirty="0" smtClean="0">
                <a:latin typeface="Bookman" pitchFamily="18" charset="0"/>
              </a:rPr>
              <a:t>jail </a:t>
            </a:r>
            <a:endParaRPr lang="en-US" sz="2600" b="1" dirty="0">
              <a:latin typeface="Bookman" pitchFamily="18" charset="0"/>
            </a:endParaRPr>
          </a:p>
          <a:p>
            <a:pPr lvl="1">
              <a:buClr>
                <a:schemeClr val="tx1"/>
              </a:buClr>
              <a:buFont typeface="Wingdings" pitchFamily="2" charset="2"/>
              <a:buChar char="q"/>
            </a:pPr>
            <a:r>
              <a:rPr lang="en-US" sz="2600" b="1" dirty="0">
                <a:latin typeface="Bookman" pitchFamily="18" charset="0"/>
              </a:rPr>
              <a:t>1931 sent </a:t>
            </a:r>
            <a:r>
              <a:rPr lang="en-US" sz="2600" b="1" dirty="0" smtClean="0">
                <a:latin typeface="Bookman" pitchFamily="18" charset="0"/>
              </a:rPr>
              <a:t>to Alcatraz </a:t>
            </a:r>
            <a:r>
              <a:rPr lang="en-US" sz="2600" b="1" dirty="0">
                <a:latin typeface="Bookman" pitchFamily="18" charset="0"/>
              </a:rPr>
              <a:t>prison for tax-evasion</a:t>
            </a:r>
            <a:r>
              <a:rPr lang="en-US" sz="2600" b="1" dirty="0" smtClean="0">
                <a:latin typeface="Bookman" pitchFamily="18" charset="0"/>
              </a:rPr>
              <a:t>.   Capone’s death - </a:t>
            </a:r>
            <a:r>
              <a:rPr lang="en-US" sz="1000" b="1" dirty="0" smtClean="0">
                <a:latin typeface="Bookman" pitchFamily="18" charset="0"/>
                <a:hlinkClick r:id="rId3"/>
              </a:rPr>
              <a:t>http://www.history.com/topics/roaring-twenties/videos/al-capone?m=528e394da93ae&amp;s=undefined&amp;f=1&amp;free=false</a:t>
            </a:r>
            <a:endParaRPr lang="en-US" sz="1000" b="1" dirty="0" smtClean="0">
              <a:latin typeface="Bookman" pitchFamily="18" charset="0"/>
            </a:endParaRPr>
          </a:p>
          <a:p>
            <a:pPr lvl="1">
              <a:buClr>
                <a:schemeClr val="tx1"/>
              </a:buClr>
              <a:buFont typeface="Wingdings" pitchFamily="2" charset="2"/>
              <a:buChar char="q"/>
            </a:pPr>
            <a:endParaRPr lang="en-US" sz="1000" b="1" dirty="0">
              <a:latin typeface="Bookman" pitchFamily="18" charset="0"/>
            </a:endParaRPr>
          </a:p>
          <a:p>
            <a:endParaRPr lang="en-US" sz="3000" dirty="0" smtClean="0">
              <a:latin typeface="Bookman" pitchFamily="18" charset="0"/>
            </a:endParaRPr>
          </a:p>
          <a:p>
            <a:endParaRPr lang="en-US" sz="3000" dirty="0">
              <a:latin typeface="Book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randombar(horizontal)">
                                      <p:cBhvr>
                                        <p:cTn id="7" dur="500"/>
                                        <p:tgtEl>
                                          <p:spTgt spid="31748"/>
                                        </p:tgtEl>
                                      </p:cBhvr>
                                    </p:animEffect>
                                  </p:childTnLst>
                                </p:cTn>
                              </p:par>
                              <p:par>
                                <p:cTn id="8" presetID="8" presetClass="emph" presetSubtype="0" fill="hold" nodeType="withEffect">
                                  <p:stCondLst>
                                    <p:cond delay="0"/>
                                  </p:stCondLst>
                                  <p:childTnLst>
                                    <p:animRot by="21600000">
                                      <p:cBhvr>
                                        <p:cTn id="9" dur="500" fill="hold"/>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Sports</a:t>
            </a:r>
          </a:p>
        </p:txBody>
      </p:sp>
      <p:sp>
        <p:nvSpPr>
          <p:cNvPr id="43011" name="Rectangle 3"/>
          <p:cNvSpPr>
            <a:spLocks noGrp="1" noChangeArrowheads="1"/>
          </p:cNvSpPr>
          <p:nvPr>
            <p:ph idx="1"/>
          </p:nvPr>
        </p:nvSpPr>
        <p:spPr/>
        <p:txBody>
          <a:bodyPr/>
          <a:lstStyle/>
          <a:p>
            <a:r>
              <a:rPr lang="en-US" dirty="0" smtClean="0"/>
              <a:t>Baseball</a:t>
            </a:r>
          </a:p>
          <a:p>
            <a:r>
              <a:rPr lang="en-US" smtClean="0"/>
              <a:t>Babe Ruth</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Flowering of culture in the African American community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Generation </a:t>
            </a:r>
            <a:endParaRPr lang="en-US" dirty="0"/>
          </a:p>
        </p:txBody>
      </p:sp>
      <p:sp>
        <p:nvSpPr>
          <p:cNvPr id="3" name="Content Placeholder 2"/>
          <p:cNvSpPr>
            <a:spLocks noGrp="1"/>
          </p:cNvSpPr>
          <p:nvPr>
            <p:ph idx="1"/>
          </p:nvPr>
        </p:nvSpPr>
        <p:spPr/>
        <p:txBody>
          <a:bodyPr/>
          <a:lstStyle/>
          <a:p>
            <a:r>
              <a:rPr lang="en-US" dirty="0" smtClean="0"/>
              <a:t>the generation reaching maturity during and just after World War I, a high proportion of whose men were killed during those years.</a:t>
            </a:r>
          </a:p>
          <a:p>
            <a:r>
              <a:rPr lang="en-US" dirty="0" smtClean="0"/>
              <a:t>an unfulfilled generation coming to maturity during a period of instability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Take 3 </a:t>
            </a:r>
            <a:r>
              <a:rPr lang="en-US" dirty="0" err="1" smtClean="0"/>
              <a:t>Quizlet</a:t>
            </a:r>
            <a:r>
              <a:rPr lang="en-US" dirty="0" smtClean="0"/>
              <a:t> Quizzes under US History tab on the </a:t>
            </a:r>
            <a:r>
              <a:rPr lang="en-US" dirty="0" smtClean="0">
                <a:hlinkClick r:id="rId2"/>
              </a:rPr>
              <a:t>www.clevelandhistory.com</a:t>
            </a:r>
            <a:r>
              <a:rPr lang="en-US" dirty="0" smtClean="0"/>
              <a:t> website</a:t>
            </a:r>
          </a:p>
          <a:p>
            <a:endParaRPr lang="en-US" dirty="0" smtClean="0"/>
          </a:p>
          <a:p>
            <a:r>
              <a:rPr lang="en-US" dirty="0" smtClean="0"/>
              <a:t>Meet with your group – discuss details, topic, members, etc.</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600200"/>
            <a:ext cx="7772400" cy="4800599"/>
          </a:xfrm>
        </p:spPr>
        <p:txBody>
          <a:bodyPr/>
          <a:lstStyle/>
          <a:p>
            <a:r>
              <a:rPr lang="en-US" sz="3000" dirty="0" smtClean="0"/>
              <a:t>US.40 Describe the Harlem Renaissance, its impact, and its important figures, including an</a:t>
            </a:r>
          </a:p>
          <a:p>
            <a:pPr>
              <a:buNone/>
            </a:pPr>
            <a:r>
              <a:rPr lang="en-US" sz="3000" dirty="0" smtClean="0"/>
              <a:t>examination of literary and informational text of or about: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Spanning the 1920s to the mid-1930s, the Harlem Renaissance was a literary, artistic, and intellectual movement that kindled a new black cultural identity as a black art form.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are finished:</a:t>
            </a:r>
            <a:endParaRPr lang="en-US" dirty="0"/>
          </a:p>
        </p:txBody>
      </p:sp>
      <p:sp>
        <p:nvSpPr>
          <p:cNvPr id="4" name="Content Placeholder 3"/>
          <p:cNvSpPr>
            <a:spLocks noGrp="1"/>
          </p:cNvSpPr>
          <p:nvPr>
            <p:ph sz="half" idx="1"/>
          </p:nvPr>
        </p:nvSpPr>
        <p:spPr>
          <a:xfrm>
            <a:off x="381000" y="1600200"/>
            <a:ext cx="4191000" cy="4530725"/>
          </a:xfrm>
        </p:spPr>
        <p:txBody>
          <a:bodyPr/>
          <a:lstStyle/>
          <a:p>
            <a:r>
              <a:rPr lang="en-US" sz="2400" dirty="0" err="1" smtClean="0"/>
              <a:t>Quizlet</a:t>
            </a:r>
            <a:endParaRPr lang="en-US" sz="2400" dirty="0" smtClean="0"/>
          </a:p>
          <a:p>
            <a:r>
              <a:rPr lang="en-US" sz="2400" dirty="0" smtClean="0"/>
              <a:t>Edit – Check for errors </a:t>
            </a:r>
          </a:p>
          <a:p>
            <a:endParaRPr lang="en-US" sz="2400" dirty="0" smtClean="0"/>
          </a:p>
          <a:p>
            <a:r>
              <a:rPr lang="en-US" sz="2400" dirty="0" smtClean="0"/>
              <a:t>Email the link or share to:</a:t>
            </a:r>
          </a:p>
          <a:p>
            <a:pPr>
              <a:buNone/>
            </a:pPr>
            <a:r>
              <a:rPr lang="en-US" sz="2400" dirty="0" smtClean="0"/>
              <a:t>Price_Jaclyn@Hotmail.com</a:t>
            </a:r>
          </a:p>
        </p:txBody>
      </p:sp>
      <p:sp>
        <p:nvSpPr>
          <p:cNvPr id="5" name="Content Placeholder 4"/>
          <p:cNvSpPr>
            <a:spLocks noGrp="1"/>
          </p:cNvSpPr>
          <p:nvPr>
            <p:ph sz="half" idx="2"/>
          </p:nvPr>
        </p:nvSpPr>
        <p:spPr/>
        <p:txBody>
          <a:bodyPr/>
          <a:lstStyle/>
          <a:p>
            <a:r>
              <a:rPr lang="en-US" dirty="0" smtClean="0"/>
              <a:t>Junior Scholastic</a:t>
            </a:r>
          </a:p>
          <a:p>
            <a:pPr lvl="1"/>
            <a:r>
              <a:rPr lang="en-US" dirty="0" smtClean="0"/>
              <a:t>Be sure to read the chocolate article.</a:t>
            </a:r>
          </a:p>
          <a:p>
            <a:pPr lvl="1"/>
            <a:r>
              <a:rPr lang="en-US" dirty="0" smtClean="0"/>
              <a:t>Read other articles of interest.</a:t>
            </a:r>
          </a:p>
          <a:p>
            <a:pPr lvl="1"/>
            <a:r>
              <a:rPr lang="en-US" dirty="0" smtClean="0"/>
              <a:t>Be able to discuss.</a:t>
            </a:r>
          </a:p>
          <a:p>
            <a:pPr lvl="1"/>
            <a:r>
              <a:rPr lang="en-US" dirty="0" smtClean="0"/>
              <a:t>Place magazines on teacher desk.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143000"/>
            <a:ext cx="7848600" cy="4987925"/>
          </a:xfrm>
        </p:spPr>
        <p:txBody>
          <a:bodyPr>
            <a:normAutofit fontScale="92500" lnSpcReduction="20000"/>
          </a:bodyPr>
          <a:lstStyle/>
          <a:p>
            <a:endParaRPr lang="en-US" dirty="0" smtClean="0"/>
          </a:p>
          <a:p>
            <a:r>
              <a:rPr lang="en-US" dirty="0" smtClean="0"/>
              <a:t> Its essence was summed up by critic and teacher Alain Locke in 1926 when he declared that through art, “Negro life is seizing its first chances for group expression and self determination.”</a:t>
            </a:r>
          </a:p>
          <a:p>
            <a:r>
              <a:rPr lang="en-US" dirty="0" smtClean="0"/>
              <a:t> Harlem became the center of a “spiritual coming of age” in which Locke’s “New Negro” transformed “social disillusionment to race pride.”</a:t>
            </a:r>
          </a:p>
          <a:p>
            <a:r>
              <a:rPr lang="en-US" dirty="0" smtClean="0"/>
              <a:t>Clip - </a:t>
            </a:r>
            <a:r>
              <a:rPr lang="en-US" dirty="0" smtClean="0">
                <a:hlinkClick r:id="rId2"/>
              </a:rPr>
              <a:t>http://www.history.com/topics/black-history/harlem-renaissance</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63200" y="1143000"/>
            <a:ext cx="1219200" cy="1143000"/>
          </a:xfrm>
        </p:spPr>
        <p:txBody>
          <a:bodyPr/>
          <a:lstStyle/>
          <a:p>
            <a:endParaRPr lang="en-US" dirty="0"/>
          </a:p>
        </p:txBody>
      </p:sp>
      <p:sp>
        <p:nvSpPr>
          <p:cNvPr id="5" name="Content Placeholder 4"/>
          <p:cNvSpPr>
            <a:spLocks noGrp="1"/>
          </p:cNvSpPr>
          <p:nvPr>
            <p:ph sz="half" idx="1"/>
          </p:nvPr>
        </p:nvSpPr>
        <p:spPr>
          <a:xfrm>
            <a:off x="914400" y="152400"/>
            <a:ext cx="7696200" cy="5978525"/>
          </a:xfrm>
        </p:spPr>
        <p:txBody>
          <a:bodyPr/>
          <a:lstStyle/>
          <a:p>
            <a:r>
              <a:rPr lang="en-US" dirty="0" smtClean="0"/>
              <a:t>In your group, look up your assigned person and answer the following questions:</a:t>
            </a:r>
          </a:p>
          <a:p>
            <a:pPr marL="514350" indent="-514350">
              <a:buAutoNum type="arabicPeriod"/>
            </a:pPr>
            <a:r>
              <a:rPr lang="en-US" dirty="0" smtClean="0"/>
              <a:t>Give a brief bio of this person. </a:t>
            </a:r>
          </a:p>
          <a:p>
            <a:pPr marL="514350" indent="-514350">
              <a:buAutoNum type="arabicPeriod"/>
            </a:pPr>
            <a:r>
              <a:rPr lang="en-US" dirty="0" smtClean="0"/>
              <a:t>What were their major accomplishments?</a:t>
            </a:r>
          </a:p>
          <a:p>
            <a:pPr marL="514350" indent="-514350">
              <a:buAutoNum type="arabicPeriod"/>
            </a:pPr>
            <a:r>
              <a:rPr lang="en-US" dirty="0" smtClean="0"/>
              <a:t>Evaluate their lasting legacy to the African American community and to the </a:t>
            </a:r>
            <a:r>
              <a:rPr lang="en-US" smtClean="0"/>
              <a:t>world.</a:t>
            </a:r>
            <a:endParaRPr lang="en-US" dirty="0" smtClean="0"/>
          </a:p>
          <a:p>
            <a:pPr marL="514350" indent="-514350">
              <a:buNone/>
            </a:pPr>
            <a:r>
              <a:rPr lang="en-US" dirty="0" smtClean="0"/>
              <a:t>Be ready to briefly present to the class.    </a:t>
            </a:r>
          </a:p>
          <a:p>
            <a:r>
              <a:rPr lang="en-US" dirty="0" smtClean="0"/>
              <a:t>Langston Hughes – Diana </a:t>
            </a:r>
          </a:p>
          <a:p>
            <a:r>
              <a:rPr lang="en-US" dirty="0" smtClean="0"/>
              <a:t> Harlem Renaissance – Seth </a:t>
            </a:r>
          </a:p>
          <a:p>
            <a:r>
              <a:rPr lang="en-US" dirty="0" err="1" smtClean="0"/>
              <a:t>Zora</a:t>
            </a:r>
            <a:r>
              <a:rPr lang="en-US" dirty="0" smtClean="0"/>
              <a:t> Neale Hurston – </a:t>
            </a:r>
            <a:r>
              <a:rPr lang="en-US" dirty="0" err="1" smtClean="0"/>
              <a:t>Tori</a:t>
            </a:r>
            <a:r>
              <a:rPr lang="en-US" dirty="0" smtClean="0"/>
              <a:t> </a:t>
            </a:r>
          </a:p>
          <a:p>
            <a:r>
              <a:rPr lang="en-US" dirty="0" smtClean="0"/>
              <a:t>James Weldon Johnson - Zack</a:t>
            </a:r>
          </a:p>
          <a:p>
            <a:r>
              <a:rPr lang="en-US" dirty="0" smtClean="0"/>
              <a:t>Duke Ellington – Haley </a:t>
            </a:r>
          </a:p>
          <a:p>
            <a:r>
              <a:rPr lang="en-US" dirty="0" smtClean="0"/>
              <a:t>Louis Armstrong – Morgan </a:t>
            </a:r>
          </a:p>
          <a:p>
            <a:pPr marL="514350" indent="-514350">
              <a:buNone/>
            </a:pPr>
            <a:endParaRPr lang="en-US" dirty="0"/>
          </a:p>
        </p:txBody>
      </p:sp>
      <p:sp>
        <p:nvSpPr>
          <p:cNvPr id="6" name="Content Placeholder 5"/>
          <p:cNvSpPr>
            <a:spLocks noGrp="1"/>
          </p:cNvSpPr>
          <p:nvPr>
            <p:ph sz="half" idx="2"/>
          </p:nvPr>
        </p:nvSpPr>
        <p:spPr>
          <a:xfrm flipH="1">
            <a:off x="10668000" y="1143000"/>
            <a:ext cx="76200" cy="4114800"/>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1920s Review Quiz</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was the Harlem Renaissance?</a:t>
            </a:r>
          </a:p>
          <a:p>
            <a:pPr marL="514350" indent="-514350">
              <a:buAutoNum type="arabicPeriod"/>
            </a:pPr>
            <a:r>
              <a:rPr lang="en-US" dirty="0" smtClean="0"/>
              <a:t>Name one person involved with the Renaissance.</a:t>
            </a:r>
          </a:p>
          <a:p>
            <a:pPr marL="514350" indent="-514350">
              <a:buAutoNum type="arabicPeriod"/>
            </a:pPr>
            <a:r>
              <a:rPr lang="en-US" dirty="0" smtClean="0"/>
              <a:t>Use ten key words that would describe the 1920s(For example – flappers, now think of 9 more) </a:t>
            </a:r>
          </a:p>
          <a:p>
            <a:pPr marL="514350" indent="-514350">
              <a:buAutoNum type="arabicPeriod"/>
            </a:pPr>
            <a:r>
              <a:rPr lang="en-US" dirty="0" smtClean="0"/>
              <a:t>What was the new mass media of the 1920s?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Daily Opener – Briefly describe the Harlem Renaissance. </a:t>
            </a:r>
            <a:endParaRPr lang="en-US" dirty="0"/>
          </a:p>
        </p:txBody>
      </p:sp>
      <p:sp>
        <p:nvSpPr>
          <p:cNvPr id="3" name="Subtitle 2"/>
          <p:cNvSpPr>
            <a:spLocks noGrp="1"/>
          </p:cNvSpPr>
          <p:nvPr>
            <p:ph type="subTitle" idx="1"/>
          </p:nvPr>
        </p:nvSpPr>
        <p:spPr/>
        <p:txBody>
          <a:bodyPr>
            <a:normAutofit lnSpcReduction="10000"/>
          </a:bodyPr>
          <a:lstStyle/>
          <a:p>
            <a:r>
              <a:rPr lang="en-US" dirty="0"/>
              <a:t>US.40 Describe the Harlem Renaissance, its impact, and its important figures, including an </a:t>
            </a:r>
            <a:br>
              <a:rPr lang="en-US" dirty="0"/>
            </a:br>
            <a:r>
              <a:rPr lang="en-US" dirty="0"/>
              <a:t>examination of literary and informational text of or about Langston Hughes, </a:t>
            </a:r>
            <a:r>
              <a:rPr lang="en-US" dirty="0" err="1"/>
              <a:t>Zora</a:t>
            </a:r>
            <a:r>
              <a:rPr lang="en-US" dirty="0"/>
              <a:t> Neale </a:t>
            </a:r>
            <a:br>
              <a:rPr lang="en-US" dirty="0"/>
            </a:br>
            <a:r>
              <a:rPr lang="en-US" dirty="0"/>
              <a:t>Hurston, James Weldon Johnson, Duke Ellington, and Louis Armstrong. (C)</a:t>
            </a:r>
          </a:p>
        </p:txBody>
      </p:sp>
      <p:sp>
        <p:nvSpPr>
          <p:cNvPr id="4" name="TextBox 3"/>
          <p:cNvSpPr txBox="1"/>
          <p:nvPr/>
        </p:nvSpPr>
        <p:spPr>
          <a:xfrm>
            <a:off x="883512" y="386561"/>
            <a:ext cx="4967338" cy="1200329"/>
          </a:xfrm>
          <a:prstGeom prst="rect">
            <a:avLst/>
          </a:prstGeom>
          <a:noFill/>
        </p:spPr>
        <p:txBody>
          <a:bodyPr wrap="none" rtlCol="0">
            <a:spAutoFit/>
          </a:bodyPr>
          <a:lstStyle/>
          <a:p>
            <a:r>
              <a:rPr lang="en-US" dirty="0">
                <a:hlinkClick r:id="rId2"/>
              </a:rPr>
              <a:t>https://www.youtube.com/watch?v=</a:t>
            </a:r>
            <a:r>
              <a:rPr lang="en-US" dirty="0" smtClean="0">
                <a:hlinkClick r:id="rId2"/>
              </a:rPr>
              <a:t>YBOoQcoPL1I</a:t>
            </a:r>
            <a:endParaRPr lang="en-US" dirty="0" smtClean="0"/>
          </a:p>
          <a:p>
            <a:endParaRPr lang="en-US" dirty="0"/>
          </a:p>
          <a:p>
            <a:r>
              <a:rPr lang="en-US" dirty="0" smtClean="0"/>
              <a:t>The best of Louis Armstrong</a:t>
            </a:r>
          </a:p>
          <a:p>
            <a:endParaRPr lang="en-US" dirty="0"/>
          </a:p>
        </p:txBody>
      </p:sp>
      <p:sp>
        <p:nvSpPr>
          <p:cNvPr id="5" name="TextBox 4"/>
          <p:cNvSpPr txBox="1"/>
          <p:nvPr/>
        </p:nvSpPr>
        <p:spPr>
          <a:xfrm>
            <a:off x="533401" y="5257800"/>
            <a:ext cx="8305800" cy="1246495"/>
          </a:xfrm>
          <a:prstGeom prst="rect">
            <a:avLst/>
          </a:prstGeom>
          <a:noFill/>
        </p:spPr>
        <p:txBody>
          <a:bodyPr wrap="square" rtlCol="0">
            <a:spAutoFit/>
          </a:bodyPr>
          <a:lstStyle/>
          <a:p>
            <a:pPr algn="ctr"/>
            <a:r>
              <a:rPr lang="en-US" sz="2500" b="1" dirty="0" smtClean="0"/>
              <a:t>Work in groups to evaluate the importance of your assigned Harlem </a:t>
            </a:r>
          </a:p>
          <a:p>
            <a:pPr algn="ctr"/>
            <a:r>
              <a:rPr lang="en-US" sz="2500" b="1" dirty="0" smtClean="0"/>
              <a:t>Renaissance figure and create a </a:t>
            </a:r>
            <a:r>
              <a:rPr lang="en-US" sz="2500" b="1" smtClean="0"/>
              <a:t>visual presentation. </a:t>
            </a:r>
            <a:endParaRPr lang="en-US" sz="2500" b="1" dirty="0"/>
          </a:p>
        </p:txBody>
      </p:sp>
    </p:spTree>
    <p:extLst>
      <p:ext uri="{BB962C8B-B14F-4D97-AF65-F5344CB8AC3E}">
        <p14:creationId xmlns:p14="http://schemas.microsoft.com/office/powerpoint/2010/main" xmlns="" val="2062914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Period during the 1920s in which African American novelists, poets, and artists celebrated their culture. </a:t>
            </a:r>
          </a:p>
          <a:p>
            <a:endParaRPr lang="en-US" dirty="0" smtClean="0"/>
          </a:p>
          <a:p>
            <a:endParaRPr lang="en-US" dirty="0"/>
          </a:p>
          <a:p>
            <a:endParaRPr lang="en-US" dirty="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xmlns="" val="2621789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Review Harlem Renaissance Notes </a:t>
            </a:r>
          </a:p>
          <a:p>
            <a:r>
              <a:rPr lang="en-US" dirty="0" smtClean="0"/>
              <a:t>Take Notes on PPL</a:t>
            </a:r>
          </a:p>
          <a:p>
            <a:r>
              <a:rPr lang="en-US" dirty="0" smtClean="0"/>
              <a:t>Read page 359 and answer questions</a:t>
            </a:r>
          </a:p>
          <a:p>
            <a:r>
              <a:rPr lang="en-US" dirty="0" smtClean="0"/>
              <a:t>Read Aloud &amp; Think/Pair/Share</a:t>
            </a:r>
          </a:p>
        </p:txBody>
      </p:sp>
    </p:spTree>
    <p:extLst>
      <p:ext uri="{BB962C8B-B14F-4D97-AF65-F5344CB8AC3E}">
        <p14:creationId xmlns:p14="http://schemas.microsoft.com/office/powerpoint/2010/main" xmlns="" val="291518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WWI, most African American migrants to the north probably found a better life.</a:t>
            </a:r>
          </a:p>
          <a:p>
            <a:pPr lvl="1"/>
            <a:r>
              <a:rPr lang="en-US" dirty="0" smtClean="0"/>
              <a:t>Wages were better</a:t>
            </a:r>
          </a:p>
          <a:p>
            <a:pPr lvl="1"/>
            <a:r>
              <a:rPr lang="en-US" dirty="0" smtClean="0"/>
              <a:t>There was a growing middle and upper class </a:t>
            </a:r>
          </a:p>
          <a:p>
            <a:pPr lvl="1"/>
            <a:r>
              <a:rPr lang="en-US" dirty="0" smtClean="0"/>
              <a:t>African American ministers, physicians, lawyers, and doctors practiced their profession and served as role models to the younger generation. </a:t>
            </a:r>
          </a:p>
          <a:p>
            <a:pPr marL="457200" lvl="1" indent="0">
              <a:buNone/>
            </a:pPr>
            <a:endParaRPr lang="en-US" dirty="0"/>
          </a:p>
        </p:txBody>
      </p:sp>
    </p:spTree>
    <p:extLst>
      <p:ext uri="{BB962C8B-B14F-4D97-AF65-F5344CB8AC3E}">
        <p14:creationId xmlns:p14="http://schemas.microsoft.com/office/powerpoint/2010/main" xmlns="" val="1394614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normAutofit/>
          </a:bodyPr>
          <a:lstStyle/>
          <a:p>
            <a:r>
              <a:rPr lang="en-US" dirty="0" smtClean="0"/>
              <a:t>It was F. Scott Fitzgerald who called the 1920s the “Jazz Age”  but it was African Americans who gave the age its jazz.</a:t>
            </a:r>
          </a:p>
          <a:p>
            <a:r>
              <a:rPr lang="en-US" dirty="0" smtClean="0"/>
              <a:t>Jazz musicians creatively recombine different forms of music, including African American blues and ragtime, and European-based popular music.</a:t>
            </a:r>
          </a:p>
          <a:p>
            <a:r>
              <a:rPr lang="en-US" dirty="0" smtClean="0"/>
              <a:t>Jazz emerged in the South and Midwest, particularly in New Orleans.</a:t>
            </a:r>
            <a:endParaRPr lang="en-US" dirty="0"/>
          </a:p>
        </p:txBody>
      </p:sp>
    </p:spTree>
    <p:extLst>
      <p:ext uri="{BB962C8B-B14F-4D97-AF65-F5344CB8AC3E}">
        <p14:creationId xmlns:p14="http://schemas.microsoft.com/office/powerpoint/2010/main" xmlns="" val="2358130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lstStyle/>
          <a:p>
            <a:r>
              <a:rPr lang="en-US" dirty="0" smtClean="0"/>
              <a:t>From the south, jazz spread north with the Great Migration of African Americans.</a:t>
            </a:r>
          </a:p>
          <a:p>
            <a:r>
              <a:rPr lang="en-US" dirty="0" smtClean="0"/>
              <a:t>Louis Armstrong’s ability to play the trumpet and his subtle sense of improvisation made him a legend and influenced the development of jazz. </a:t>
            </a:r>
          </a:p>
          <a:p>
            <a:r>
              <a:rPr lang="en-US" dirty="0" smtClean="0"/>
              <a:t>Many Jazz artists featured vocalists like Bessie Smith, the “Empress of the Blues”.</a:t>
            </a:r>
            <a:endParaRPr lang="en-US" dirty="0"/>
          </a:p>
        </p:txBody>
      </p:sp>
    </p:spTree>
    <p:extLst>
      <p:ext uri="{BB962C8B-B14F-4D97-AF65-F5344CB8AC3E}">
        <p14:creationId xmlns:p14="http://schemas.microsoft.com/office/powerpoint/2010/main" xmlns="" val="851817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are two nicknames for the 1920s? </a:t>
            </a:r>
          </a:p>
          <a:p>
            <a:endParaRPr lang="en-US" dirty="0" smtClean="0"/>
          </a:p>
          <a:p>
            <a:endParaRPr lang="en-US" dirty="0" smtClean="0"/>
          </a:p>
          <a:p>
            <a:r>
              <a:rPr lang="en-US" dirty="0" smtClean="0"/>
              <a:t>Get out your study guide from yesterday.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atin typeface="Bookman" pitchFamily="18" charset="0"/>
              </a:rPr>
              <a:t>Objective:</a:t>
            </a:r>
            <a:r>
              <a:rPr lang="en-US"/>
              <a:t> </a:t>
            </a:r>
          </a:p>
        </p:txBody>
      </p:sp>
      <p:sp>
        <p:nvSpPr>
          <p:cNvPr id="3075" name="Rectangle 3"/>
          <p:cNvSpPr>
            <a:spLocks noGrp="1" noChangeArrowheads="1"/>
          </p:cNvSpPr>
          <p:nvPr>
            <p:ph idx="1"/>
          </p:nvPr>
        </p:nvSpPr>
        <p:spPr/>
        <p:txBody>
          <a:bodyPr/>
          <a:lstStyle/>
          <a:p>
            <a:pPr>
              <a:lnSpc>
                <a:spcPct val="90000"/>
              </a:lnSpc>
              <a:buFont typeface="Wingdings" pitchFamily="2" charset="2"/>
              <a:buNone/>
            </a:pPr>
            <a:r>
              <a:rPr lang="en-US" sz="2400" b="1" dirty="0">
                <a:latin typeface="Bookman" pitchFamily="18" charset="0"/>
              </a:rPr>
              <a:t>Recognize the new trends, ideas, and innovations of the 1920's popular culture</a:t>
            </a:r>
          </a:p>
          <a:p>
            <a:pPr>
              <a:lnSpc>
                <a:spcPct val="90000"/>
              </a:lnSpc>
              <a:buNone/>
            </a:pPr>
            <a:r>
              <a:rPr lang="en-US" b="1" dirty="0" smtClean="0">
                <a:solidFill>
                  <a:schemeClr val="accent2"/>
                </a:solidFill>
                <a:latin typeface="Bookman" pitchFamily="18" charset="0"/>
              </a:rPr>
              <a:t>	</a:t>
            </a:r>
            <a:endParaRPr lang="en-US" b="1" dirty="0">
              <a:solidFill>
                <a:schemeClr val="accent2"/>
              </a:solidFill>
              <a:latin typeface="Bookman" pitchFamily="18" charset="0"/>
            </a:endParaRPr>
          </a:p>
          <a:p>
            <a:pPr>
              <a:lnSpc>
                <a:spcPct val="90000"/>
              </a:lnSpc>
            </a:pPr>
            <a:r>
              <a:rPr lang="en-US" b="1" dirty="0">
                <a:solidFill>
                  <a:srgbClr val="0000CC"/>
                </a:solidFill>
                <a:latin typeface="Bookman" pitchFamily="18" charset="0"/>
              </a:rPr>
              <a:t>Automobile</a:t>
            </a:r>
            <a:r>
              <a:rPr lang="en-US" b="1" dirty="0">
                <a:solidFill>
                  <a:srgbClr val="003300"/>
                </a:solidFill>
                <a:latin typeface="Bookman" pitchFamily="18" charset="0"/>
              </a:rPr>
              <a:t> </a:t>
            </a:r>
            <a:endParaRPr lang="en-US" b="1" dirty="0" smtClean="0">
              <a:solidFill>
                <a:srgbClr val="003300"/>
              </a:solidFill>
              <a:latin typeface="Bookman" pitchFamily="18" charset="0"/>
            </a:endParaRPr>
          </a:p>
          <a:p>
            <a:pPr>
              <a:lnSpc>
                <a:spcPct val="90000"/>
              </a:lnSpc>
            </a:pPr>
            <a:r>
              <a:rPr lang="en-US" b="1" dirty="0" smtClean="0">
                <a:solidFill>
                  <a:srgbClr val="003300"/>
                </a:solidFill>
                <a:latin typeface="Bookman" pitchFamily="18" charset="0"/>
              </a:rPr>
              <a:t>Radio</a:t>
            </a:r>
            <a:endParaRPr lang="en-US" b="1" dirty="0">
              <a:solidFill>
                <a:srgbClr val="003300"/>
              </a:solidFill>
              <a:latin typeface="Bookman" pitchFamily="18" charset="0"/>
            </a:endParaRPr>
          </a:p>
          <a:p>
            <a:pPr>
              <a:lnSpc>
                <a:spcPct val="90000"/>
              </a:lnSpc>
            </a:pPr>
            <a:r>
              <a:rPr lang="en-US" b="1" dirty="0">
                <a:solidFill>
                  <a:schemeClr val="bg2"/>
                </a:solidFill>
                <a:latin typeface="Bookman" pitchFamily="18" charset="0"/>
              </a:rPr>
              <a:t>Flapper </a:t>
            </a:r>
          </a:p>
          <a:p>
            <a:pPr>
              <a:lnSpc>
                <a:spcPct val="90000"/>
              </a:lnSpc>
            </a:pPr>
            <a:r>
              <a:rPr lang="en-US" b="1" dirty="0">
                <a:solidFill>
                  <a:srgbClr val="FF0066"/>
                </a:solidFill>
                <a:latin typeface="Bookman" pitchFamily="18" charset="0"/>
              </a:rPr>
              <a:t>Birth Control</a:t>
            </a:r>
          </a:p>
          <a:p>
            <a:pPr>
              <a:lnSpc>
                <a:spcPct val="90000"/>
              </a:lnSpc>
            </a:pPr>
            <a:r>
              <a:rPr lang="en-US" b="1" dirty="0">
                <a:solidFill>
                  <a:srgbClr val="00CC00"/>
                </a:solidFill>
                <a:latin typeface="Bookman" pitchFamily="18" charset="0"/>
              </a:rPr>
              <a:t>Prohibition</a:t>
            </a:r>
          </a:p>
          <a:p>
            <a:pPr>
              <a:lnSpc>
                <a:spcPct val="90000"/>
              </a:lnSpc>
            </a:pPr>
            <a:r>
              <a:rPr lang="en-US" b="1" dirty="0">
                <a:solidFill>
                  <a:srgbClr val="FF3300"/>
                </a:solidFill>
                <a:latin typeface="Bookman" pitchFamily="18" charset="0"/>
              </a:rPr>
              <a:t>Organized Crime</a:t>
            </a:r>
          </a:p>
          <a:p>
            <a:pPr>
              <a:lnSpc>
                <a:spcPct val="90000"/>
              </a:lnSpc>
            </a:pPr>
            <a:r>
              <a:rPr lang="en-US" b="1" dirty="0">
                <a:solidFill>
                  <a:schemeClr val="bg2"/>
                </a:solidFill>
                <a:latin typeface="Bookman" pitchFamily="18" charset="0"/>
              </a:rPr>
              <a:t>Sports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7" dur="500"/>
                                        <p:tgtEl>
                                          <p:spTgt spid="3075">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20" dur="500"/>
                                        <p:tgtEl>
                                          <p:spTgt spid="3075">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3" dur="500"/>
                                        <p:tgtEl>
                                          <p:spTgt spid="3075">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075">
                                            <p:txEl>
                                              <p:pRg st="6" end="6"/>
                                            </p:txEl>
                                          </p:spTgt>
                                        </p:tgtEl>
                                        <p:attrNameLst>
                                          <p:attrName>style.visibility</p:attrName>
                                        </p:attrNameLst>
                                      </p:cBhvr>
                                      <p:to>
                                        <p:strVal val="visible"/>
                                      </p:to>
                                    </p:set>
                                    <p:animEffect transition="in" filter="checkerboard(across)">
                                      <p:cBhvr>
                                        <p:cTn id="26" dur="500"/>
                                        <p:tgtEl>
                                          <p:spTgt spid="3075">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animEffect transition="in" filter="checkerboard(across)">
                                      <p:cBhvr>
                                        <p:cTn id="29" dur="500"/>
                                        <p:tgtEl>
                                          <p:spTgt spid="3075">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075">
                                            <p:txEl>
                                              <p:pRg st="8" end="8"/>
                                            </p:txEl>
                                          </p:spTgt>
                                        </p:tgtEl>
                                        <p:attrNameLst>
                                          <p:attrName>style.visibility</p:attrName>
                                        </p:attrNameLst>
                                      </p:cBhvr>
                                      <p:to>
                                        <p:strVal val="visible"/>
                                      </p:to>
                                    </p:set>
                                    <p:animEffect transition="in" filter="checkerboard(across)">
                                      <p:cBhvr>
                                        <p:cTn id="32"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Armstrong </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a:t>
            </a:r>
            <a:r>
              <a:rPr lang="en-US" dirty="0" smtClean="0">
                <a:hlinkClick r:id="rId2"/>
              </a:rPr>
              <a:t>www.biography.com/people/louis-armstrong-9188912</a:t>
            </a:r>
            <a:r>
              <a:rPr lang="en-US" dirty="0" smtClean="0"/>
              <a:t> OR</a:t>
            </a:r>
          </a:p>
          <a:p>
            <a:r>
              <a:rPr lang="en-US" dirty="0" smtClean="0">
                <a:hlinkClick r:id="rId3"/>
              </a:rPr>
              <a:t>https://www.youtube.com/watch?v=sIILBeUrYLk\</a:t>
            </a:r>
            <a:endParaRPr lang="en-US" dirty="0" smtClean="0"/>
          </a:p>
          <a:p>
            <a:endParaRPr lang="en-US" dirty="0" smtClean="0"/>
          </a:p>
          <a:p>
            <a:endParaRPr lang="en-US" dirty="0"/>
          </a:p>
          <a:p>
            <a:r>
              <a:rPr lang="en-US" dirty="0" smtClean="0"/>
              <a:t>Trumpet player</a:t>
            </a:r>
          </a:p>
          <a:p>
            <a:endParaRPr lang="en-US" dirty="0"/>
          </a:p>
          <a:p>
            <a:r>
              <a:rPr lang="en-US" dirty="0" smtClean="0"/>
              <a:t>“What a Wonderful World”</a:t>
            </a:r>
          </a:p>
          <a:p>
            <a:r>
              <a:rPr lang="en-US" dirty="0" smtClean="0">
                <a:hlinkClick r:id="rId4"/>
              </a:rPr>
              <a:t>https://www.youtube.com/watch?v=E2VCwBzGdPM</a:t>
            </a:r>
            <a:endParaRPr lang="en-US" dirty="0" smtClean="0"/>
          </a:p>
          <a:p>
            <a:r>
              <a:rPr lang="en-US" dirty="0" smtClean="0"/>
              <a:t> </a:t>
            </a:r>
          </a:p>
          <a:p>
            <a:r>
              <a:rPr lang="en-US" dirty="0" smtClean="0"/>
              <a:t>“Star Dust”</a:t>
            </a:r>
            <a:endParaRPr lang="en-US" dirty="0"/>
          </a:p>
        </p:txBody>
      </p:sp>
      <p:pic>
        <p:nvPicPr>
          <p:cNvPr id="5" name="Picture 4"/>
          <p:cNvPicPr>
            <a:picLocks noChangeAspect="1"/>
          </p:cNvPicPr>
          <p:nvPr/>
        </p:nvPicPr>
        <p:blipFill>
          <a:blip r:embed="rId5" cstate="print"/>
          <a:stretch>
            <a:fillRect/>
          </a:stretch>
        </p:blipFill>
        <p:spPr>
          <a:xfrm>
            <a:off x="5926877" y="2220214"/>
            <a:ext cx="3021193" cy="2517661"/>
          </a:xfrm>
          <a:prstGeom prst="rect">
            <a:avLst/>
          </a:prstGeom>
        </p:spPr>
      </p:pic>
    </p:spTree>
    <p:extLst>
      <p:ext uri="{BB962C8B-B14F-4D97-AF65-F5344CB8AC3E}">
        <p14:creationId xmlns:p14="http://schemas.microsoft.com/office/powerpoint/2010/main" xmlns="" val="1998666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Ellington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Became one of the most important early figures in jazz and probably its greatest composer. </a:t>
            </a:r>
          </a:p>
          <a:p>
            <a:r>
              <a:rPr lang="en-US" dirty="0" smtClean="0"/>
              <a:t>Gained fame in 1920s when his band played in Harlem nightclubs.</a:t>
            </a:r>
          </a:p>
          <a:p>
            <a:r>
              <a:rPr lang="en-US" dirty="0" smtClean="0"/>
              <a:t>Hiring many skilled musicians</a:t>
            </a:r>
          </a:p>
          <a:p>
            <a:r>
              <a:rPr lang="en-US" dirty="0" smtClean="0"/>
              <a:t>Wrote or arranged around 2,000 pieces of music that range from popular songs to ballets and movie music</a:t>
            </a:r>
          </a:p>
          <a:p>
            <a:r>
              <a:rPr lang="en-US" dirty="0">
                <a:hlinkClick r:id="rId2"/>
              </a:rPr>
              <a:t>http://www.biography.com/people/duke-ellington-</a:t>
            </a:r>
            <a:r>
              <a:rPr lang="en-US" dirty="0" smtClean="0">
                <a:hlinkClick r:id="rId2"/>
              </a:rPr>
              <a:t>9286338</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xmlns="" val="4264293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exactly was Jazz?</a:t>
            </a:r>
            <a:endParaRPr lang="en-US" dirty="0"/>
          </a:p>
        </p:txBody>
      </p:sp>
      <p:sp>
        <p:nvSpPr>
          <p:cNvPr id="3" name="Content Placeholder 2"/>
          <p:cNvSpPr>
            <a:spLocks noGrp="1"/>
          </p:cNvSpPr>
          <p:nvPr>
            <p:ph idx="1"/>
          </p:nvPr>
        </p:nvSpPr>
        <p:spPr/>
        <p:txBody>
          <a:bodyPr/>
          <a:lstStyle/>
          <a:p>
            <a:r>
              <a:rPr lang="en-US" dirty="0" smtClean="0"/>
              <a:t>Symbol of the 1920s</a:t>
            </a:r>
          </a:p>
          <a:p>
            <a:r>
              <a:rPr lang="en-US" dirty="0" smtClean="0"/>
              <a:t>Played in speakeasies </a:t>
            </a:r>
          </a:p>
          <a:p>
            <a:r>
              <a:rPr lang="en-US" dirty="0" smtClean="0"/>
              <a:t>Sound of the Cotton Club, one of Harlem’s most famous attractions </a:t>
            </a:r>
          </a:p>
          <a:p>
            <a:r>
              <a:rPr lang="en-US" dirty="0" smtClean="0"/>
              <a:t>Demonstration of the depth and richness of African American culture </a:t>
            </a:r>
          </a:p>
          <a:p>
            <a:endParaRPr lang="en-US" dirty="0"/>
          </a:p>
        </p:txBody>
      </p:sp>
    </p:spTree>
    <p:extLst>
      <p:ext uri="{BB962C8B-B14F-4D97-AF65-F5344CB8AC3E}">
        <p14:creationId xmlns:p14="http://schemas.microsoft.com/office/powerpoint/2010/main" xmlns="" val="1357900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Weldon Johnson </a:t>
            </a:r>
            <a:endParaRPr lang="en-US" dirty="0"/>
          </a:p>
        </p:txBody>
      </p:sp>
      <p:sp>
        <p:nvSpPr>
          <p:cNvPr id="3" name="Content Placeholder 2"/>
          <p:cNvSpPr>
            <a:spLocks noGrp="1"/>
          </p:cNvSpPr>
          <p:nvPr>
            <p:ph idx="1"/>
          </p:nvPr>
        </p:nvSpPr>
        <p:spPr/>
        <p:txBody>
          <a:bodyPr/>
          <a:lstStyle/>
          <a:p>
            <a:r>
              <a:rPr lang="en-US" dirty="0" smtClean="0"/>
              <a:t>An early civil rights activist</a:t>
            </a:r>
          </a:p>
          <a:p>
            <a:r>
              <a:rPr lang="en-US" dirty="0" smtClean="0"/>
              <a:t>Leader of the NAACP</a:t>
            </a:r>
          </a:p>
          <a:p>
            <a:r>
              <a:rPr lang="en-US" dirty="0" smtClean="0"/>
              <a:t>A leader in the founding and creation of the Harlem Renaissance </a:t>
            </a:r>
          </a:p>
        </p:txBody>
      </p:sp>
    </p:spTree>
    <p:extLst>
      <p:ext uri="{BB962C8B-B14F-4D97-AF65-F5344CB8AC3E}">
        <p14:creationId xmlns:p14="http://schemas.microsoft.com/office/powerpoint/2010/main" xmlns="" val="4068467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Langston Hughes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http://www.biography.com/people/langston-hughes-9346313/videos/langston-hughes-mini-biography-2174109638</a:t>
            </a:r>
            <a:endParaRPr lang="en-US" dirty="0" smtClean="0"/>
          </a:p>
          <a:p>
            <a:endParaRPr lang="en-US" dirty="0" smtClean="0"/>
          </a:p>
          <a:p>
            <a:r>
              <a:rPr lang="en-US" dirty="0" smtClean="0"/>
              <a:t>leading voice of the Harlem Renaissance</a:t>
            </a:r>
          </a:p>
          <a:p>
            <a:r>
              <a:rPr lang="en-US" dirty="0" smtClean="0"/>
              <a:t> whose poetry showcased the dignity and beauty in ordinary black life</a:t>
            </a:r>
          </a:p>
          <a:p>
            <a:r>
              <a:rPr lang="en-US" dirty="0" smtClean="0"/>
              <a:t>The hours he spent in Harlem clubs affected his work, making him one of the innovators of Jazz Poetry.</a:t>
            </a:r>
          </a:p>
          <a:p>
            <a:r>
              <a:rPr lang="en-US" dirty="0" smtClean="0"/>
              <a:t>Read primary sources found on page 359 in your book.</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How do you know if a source is reliable? </a:t>
            </a:r>
          </a:p>
          <a:p>
            <a:endParaRPr lang="en-US" dirty="0" smtClean="0"/>
          </a:p>
          <a:p>
            <a:r>
              <a:rPr lang="en-US" dirty="0" smtClean="0"/>
              <a:t>How can you tell if it might not be a reliable source?</a:t>
            </a:r>
          </a:p>
          <a:p>
            <a:r>
              <a:rPr lang="en-US" dirty="0" smtClean="0"/>
              <a:t>Assignment: By yourself, research your project topic.  Find at least 3 reliable sources and record the bibliography for them. Take notes for each source as well.  </a:t>
            </a:r>
          </a:p>
          <a:p>
            <a:r>
              <a:rPr lang="en-US" dirty="0" smtClean="0"/>
              <a:t>Group: Collaborate on the sources you </a:t>
            </a:r>
            <a:r>
              <a:rPr lang="en-US" dirty="0" err="1" smtClean="0"/>
              <a:t>foudn</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Project </a:t>
            </a:r>
            <a:endParaRPr lang="en-US" dirty="0"/>
          </a:p>
        </p:txBody>
      </p:sp>
      <p:sp>
        <p:nvSpPr>
          <p:cNvPr id="3" name="Content Placeholder 2"/>
          <p:cNvSpPr>
            <a:spLocks noGrp="1"/>
          </p:cNvSpPr>
          <p:nvPr>
            <p:ph idx="1"/>
          </p:nvPr>
        </p:nvSpPr>
        <p:spPr/>
        <p:txBody>
          <a:bodyPr/>
          <a:lstStyle/>
          <a:p>
            <a:endParaRPr lang="en-US" dirty="0" smtClean="0"/>
          </a:p>
          <a:p>
            <a:r>
              <a:rPr lang="en-US" dirty="0" smtClean="0"/>
              <a:t>Assignment: By yourself, research your project topic.  Find at least 3 reliable sources and record the bibliography for them. Take notes for each source as well.  </a:t>
            </a:r>
          </a:p>
          <a:p>
            <a:r>
              <a:rPr lang="en-US" dirty="0" smtClean="0"/>
              <a:t>When time is called: </a:t>
            </a:r>
          </a:p>
          <a:p>
            <a:r>
              <a:rPr lang="en-US" dirty="0" smtClean="0"/>
              <a:t>Group: Collaborate on the sources you found. Are all of these sources reliable? Why or why not?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Zora</a:t>
            </a:r>
            <a:r>
              <a:rPr lang="en-US" dirty="0" smtClean="0"/>
              <a:t> Neal Hurston </a:t>
            </a:r>
            <a:endParaRPr lang="en-US" dirty="0"/>
          </a:p>
        </p:txBody>
      </p:sp>
      <p:sp>
        <p:nvSpPr>
          <p:cNvPr id="3" name="Content Placeholder 2"/>
          <p:cNvSpPr>
            <a:spLocks noGrp="1"/>
          </p:cNvSpPr>
          <p:nvPr>
            <p:ph idx="1"/>
          </p:nvPr>
        </p:nvSpPr>
        <p:spPr/>
        <p:txBody>
          <a:bodyPr/>
          <a:lstStyle/>
          <a:p>
            <a:r>
              <a:rPr lang="en-US" dirty="0">
                <a:hlinkClick r:id="rId2"/>
              </a:rPr>
              <a:t>http://www.biography.com/people/zora-neale-hurston-</a:t>
            </a:r>
            <a:r>
              <a:rPr lang="en-US" dirty="0" smtClean="0">
                <a:hlinkClick r:id="rId2"/>
              </a:rPr>
              <a:t>9347659</a:t>
            </a:r>
            <a:endParaRPr lang="en-US" dirty="0" smtClean="0"/>
          </a:p>
          <a:p>
            <a:r>
              <a:rPr lang="en-US" dirty="0" smtClean="0"/>
              <a:t>Fixture in the Harlem Renaissance </a:t>
            </a:r>
          </a:p>
          <a:p>
            <a:r>
              <a:rPr lang="en-US" dirty="0" smtClean="0"/>
              <a:t>Most famous piece – </a:t>
            </a:r>
            <a:r>
              <a:rPr lang="en-US" i="1" dirty="0" smtClean="0"/>
              <a:t>Their Eyes Were Watching Gods – </a:t>
            </a:r>
            <a:r>
              <a:rPr lang="en-US" dirty="0" smtClean="0"/>
              <a:t>expressed the new longing for independence felt by many women, black and white. </a:t>
            </a:r>
            <a:endParaRPr lang="en-US" dirty="0"/>
          </a:p>
        </p:txBody>
      </p:sp>
    </p:spTree>
    <p:extLst>
      <p:ext uri="{BB962C8B-B14F-4D97-AF65-F5344CB8AC3E}">
        <p14:creationId xmlns:p14="http://schemas.microsoft.com/office/powerpoint/2010/main" xmlns="" val="4189287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your Notebook, answer the question: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Write a thesis statement and introductory paragraph for an essay in which you compare the influence of jazz to the influence of the Harlem Renaissance. Consider the similarities and differences in the two cultural developments.</a:t>
            </a:r>
          </a:p>
          <a:p>
            <a:pPr marL="0" indent="0">
              <a:buNone/>
            </a:pPr>
            <a:endParaRPr lang="en-US" dirty="0"/>
          </a:p>
          <a:p>
            <a:pPr marL="0" indent="0">
              <a:buNone/>
            </a:pPr>
            <a:r>
              <a:rPr lang="en-US" dirty="0" smtClean="0"/>
              <a:t>Read Section 5 in Chapter 11 and look at your notes for help. </a:t>
            </a:r>
            <a:endParaRPr lang="en-US" dirty="0"/>
          </a:p>
        </p:txBody>
      </p:sp>
    </p:spTree>
    <p:extLst>
      <p:ext uri="{BB962C8B-B14F-4D97-AF65-F5344CB8AC3E}">
        <p14:creationId xmlns:p14="http://schemas.microsoft.com/office/powerpoint/2010/main" xmlns="" val="4020718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a:t>US.40 Describe the Harlem Renaissance, its impact, and its important figures, including an </a:t>
            </a:r>
            <a:r>
              <a:rPr lang="en-US" dirty="0" smtClean="0"/>
              <a:t>examination </a:t>
            </a:r>
            <a:r>
              <a:rPr lang="en-US" dirty="0"/>
              <a:t>of literary and informational text of or about Langston Hughes, </a:t>
            </a:r>
            <a:r>
              <a:rPr lang="en-US" dirty="0" err="1"/>
              <a:t>Zora</a:t>
            </a:r>
            <a:r>
              <a:rPr lang="en-US" dirty="0"/>
              <a:t> Neale </a:t>
            </a:r>
            <a:r>
              <a:rPr lang="en-US" dirty="0" smtClean="0"/>
              <a:t>Hurston</a:t>
            </a:r>
            <a:r>
              <a:rPr lang="en-US" dirty="0"/>
              <a:t>, James Weldon Johnson, Duke Ellington, and Louis Armstrong. </a:t>
            </a:r>
            <a:r>
              <a:rPr lang="en-US" dirty="0" smtClean="0"/>
              <a:t>©</a:t>
            </a:r>
          </a:p>
        </p:txBody>
      </p:sp>
      <p:sp>
        <p:nvSpPr>
          <p:cNvPr id="5" name="Content Placeholder 4"/>
          <p:cNvSpPr>
            <a:spLocks noGrp="1"/>
          </p:cNvSpPr>
          <p:nvPr>
            <p:ph sz="half" idx="2"/>
          </p:nvPr>
        </p:nvSpPr>
        <p:spPr/>
        <p:txBody>
          <a:bodyPr>
            <a:normAutofit fontScale="92500" lnSpcReduction="10000"/>
          </a:bodyPr>
          <a:lstStyle/>
          <a:p>
            <a:r>
              <a:rPr lang="en-US" dirty="0" smtClean="0"/>
              <a:t>EXTRAS:</a:t>
            </a:r>
          </a:p>
          <a:p>
            <a:r>
              <a:rPr lang="en-US" dirty="0" smtClean="0">
                <a:hlinkClick r:id="rId2"/>
              </a:rPr>
              <a:t>https://www.youtube.com/watch?v=Z3ozfYC9CZE</a:t>
            </a:r>
            <a:r>
              <a:rPr lang="en-US" dirty="0" smtClean="0"/>
              <a:t> </a:t>
            </a:r>
          </a:p>
          <a:p>
            <a:r>
              <a:rPr lang="en-US" dirty="0" smtClean="0"/>
              <a:t>10 minutes – 3 clips on Renaissance from PBS </a:t>
            </a:r>
          </a:p>
          <a:p>
            <a:endParaRPr lang="en-US" dirty="0"/>
          </a:p>
        </p:txBody>
      </p:sp>
    </p:spTree>
    <p:extLst>
      <p:ext uri="{BB962C8B-B14F-4D97-AF65-F5344CB8AC3E}">
        <p14:creationId xmlns:p14="http://schemas.microsoft.com/office/powerpoint/2010/main" xmlns="" val="3836679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Phonograph </a:t>
            </a:r>
          </a:p>
        </p:txBody>
      </p:sp>
      <p:sp>
        <p:nvSpPr>
          <p:cNvPr id="40963" name="Rectangle 3"/>
          <p:cNvSpPr>
            <a:spLocks noGrp="1" noChangeArrowheads="1"/>
          </p:cNvSpPr>
          <p:nvPr>
            <p:ph idx="1"/>
          </p:nvPr>
        </p:nvSpPr>
        <p:spPr>
          <a:xfrm>
            <a:off x="914400" y="5562600"/>
            <a:ext cx="7772400" cy="568325"/>
          </a:xfrm>
        </p:spPr>
        <p:txBody>
          <a:bodyPr/>
          <a:lstStyle/>
          <a:p>
            <a:r>
              <a:rPr lang="en-US" sz="1500"/>
              <a:t>Thomas Edison and his early phonograph. </a:t>
            </a:r>
          </a:p>
        </p:txBody>
      </p:sp>
      <p:pic>
        <p:nvPicPr>
          <p:cNvPr id="40965" name="Picture 5" descr="230px-EdisonPhonograph">
            <a:hlinkClick r:id="rId2"/>
          </p:cNvPr>
          <p:cNvPicPr>
            <a:picLocks noChangeAspect="1" noChangeArrowheads="1"/>
          </p:cNvPicPr>
          <p:nvPr/>
        </p:nvPicPr>
        <p:blipFill>
          <a:blip r:embed="rId3" cstate="print"/>
          <a:srcRect/>
          <a:stretch>
            <a:fillRect/>
          </a:stretch>
        </p:blipFill>
        <p:spPr bwMode="auto">
          <a:xfrm>
            <a:off x="6403975" y="46038"/>
            <a:ext cx="2190750" cy="2143125"/>
          </a:xfrm>
          <a:prstGeom prst="rect">
            <a:avLst/>
          </a:prstGeom>
          <a:noFill/>
        </p:spPr>
      </p:pic>
      <p:pic>
        <p:nvPicPr>
          <p:cNvPr id="40967" name="Picture 7" descr="230px-Edison_and_phonograph_edit1">
            <a:hlinkClick r:id="rId4"/>
          </p:cNvPr>
          <p:cNvPicPr>
            <a:picLocks noChangeAspect="1" noChangeArrowheads="1"/>
          </p:cNvPicPr>
          <p:nvPr/>
        </p:nvPicPr>
        <p:blipFill>
          <a:blip r:embed="rId5" cstate="print"/>
          <a:srcRect/>
          <a:stretch>
            <a:fillRect/>
          </a:stretch>
        </p:blipFill>
        <p:spPr bwMode="auto">
          <a:xfrm>
            <a:off x="1371600" y="2133600"/>
            <a:ext cx="2190750" cy="2762250"/>
          </a:xfrm>
          <a:prstGeom prst="rect">
            <a:avLst/>
          </a:prstGeom>
          <a:noFill/>
        </p:spPr>
      </p:pic>
      <p:pic>
        <p:nvPicPr>
          <p:cNvPr id="40969" name="Picture 9" descr="220px-PhonographPatentEdison1880">
            <a:hlinkClick r:id="rId6"/>
          </p:cNvPr>
          <p:cNvPicPr>
            <a:picLocks noChangeAspect="1" noChangeArrowheads="1"/>
          </p:cNvPicPr>
          <p:nvPr/>
        </p:nvPicPr>
        <p:blipFill>
          <a:blip r:embed="rId7" cstate="print"/>
          <a:srcRect/>
          <a:stretch>
            <a:fillRect/>
          </a:stretch>
        </p:blipFill>
        <p:spPr bwMode="auto">
          <a:xfrm>
            <a:off x="5280025" y="2590800"/>
            <a:ext cx="2682875" cy="3829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900"/>
              <a:t>Phonograph</a:t>
            </a:r>
            <a:r>
              <a:rPr lang="en-US"/>
              <a:t> </a:t>
            </a:r>
          </a:p>
        </p:txBody>
      </p:sp>
      <p:sp>
        <p:nvSpPr>
          <p:cNvPr id="41987" name="Rectangle 3"/>
          <p:cNvSpPr>
            <a:spLocks noGrp="1" noChangeArrowheads="1"/>
          </p:cNvSpPr>
          <p:nvPr>
            <p:ph idx="1"/>
          </p:nvPr>
        </p:nvSpPr>
        <p:spPr/>
        <p:txBody>
          <a:bodyPr/>
          <a:lstStyle/>
          <a:p>
            <a:r>
              <a:rPr lang="en-US" sz="4000" dirty="0">
                <a:latin typeface="Bookman" pitchFamily="18" charset="0"/>
              </a:rPr>
              <a:t>most common device for playing </a:t>
            </a:r>
            <a:r>
              <a:rPr lang="en-US" sz="4000" dirty="0">
                <a:latin typeface="Bookman" pitchFamily="18" charset="0"/>
                <a:hlinkClick r:id="rId2" tooltip="Sound"/>
              </a:rPr>
              <a:t>sound</a:t>
            </a:r>
            <a:r>
              <a:rPr lang="en-US" sz="4000" dirty="0">
                <a:latin typeface="Bookman" pitchFamily="18" charset="0"/>
              </a:rPr>
              <a:t> </a:t>
            </a:r>
            <a:r>
              <a:rPr lang="en-US" sz="4000" dirty="0" smtClean="0">
                <a:latin typeface="Bookman" pitchFamily="18" charset="0"/>
                <a:hlinkClick r:id="rId3" tooltip="Sound recording and reproduction"/>
              </a:rPr>
              <a:t>recordings</a:t>
            </a:r>
            <a:r>
              <a:rPr lang="en-US" sz="4000" dirty="0" smtClean="0">
                <a:latin typeface="Bookman" pitchFamily="18" charset="0"/>
              </a:rPr>
              <a:t> in the 1870s</a:t>
            </a:r>
            <a:endParaRPr lang="en-US" sz="4000" dirty="0">
              <a:latin typeface="Book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of the 1920s </a:t>
            </a:r>
            <a:endParaRPr lang="en-US" dirty="0"/>
          </a:p>
        </p:txBody>
      </p:sp>
      <p:sp>
        <p:nvSpPr>
          <p:cNvPr id="3" name="Content Placeholder 2"/>
          <p:cNvSpPr>
            <a:spLocks noGrp="1"/>
          </p:cNvSpPr>
          <p:nvPr>
            <p:ph idx="1"/>
          </p:nvPr>
        </p:nvSpPr>
        <p:spPr/>
        <p:txBody>
          <a:bodyPr/>
          <a:lstStyle/>
          <a:p>
            <a:r>
              <a:rPr lang="en-US" dirty="0" smtClean="0"/>
              <a:t>Wilson 1913-1921</a:t>
            </a:r>
          </a:p>
          <a:p>
            <a:r>
              <a:rPr lang="en-US" dirty="0" smtClean="0"/>
              <a:t>Harding 1921-1923</a:t>
            </a:r>
          </a:p>
          <a:p>
            <a:r>
              <a:rPr lang="en-US" dirty="0" smtClean="0"/>
              <a:t>Coolidge 1923-1929</a:t>
            </a:r>
          </a:p>
          <a:p>
            <a:r>
              <a:rPr lang="en-US" dirty="0" smtClean="0"/>
              <a:t>Hoover 1929-1933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Radio </a:t>
            </a:r>
          </a:p>
        </p:txBody>
      </p:sp>
      <p:sp>
        <p:nvSpPr>
          <p:cNvPr id="4099" name="Rectangle 3"/>
          <p:cNvSpPr>
            <a:spLocks noGrp="1" noChangeArrowheads="1"/>
          </p:cNvSpPr>
          <p:nvPr>
            <p:ph idx="1"/>
          </p:nvPr>
        </p:nvSpPr>
        <p:spPr/>
        <p:txBody>
          <a:bodyPr/>
          <a:lstStyle/>
          <a:p>
            <a:endParaRPr lang="en-US"/>
          </a:p>
        </p:txBody>
      </p:sp>
      <p:pic>
        <p:nvPicPr>
          <p:cNvPr id="4101" name="Picture 5" descr="crysradio3"/>
          <p:cNvPicPr>
            <a:picLocks noChangeAspect="1" noChangeArrowheads="1"/>
          </p:cNvPicPr>
          <p:nvPr/>
        </p:nvPicPr>
        <p:blipFill>
          <a:blip r:embed="rId2" cstate="print"/>
          <a:srcRect/>
          <a:stretch>
            <a:fillRect/>
          </a:stretch>
        </p:blipFill>
        <p:spPr bwMode="auto">
          <a:xfrm>
            <a:off x="2514600" y="838200"/>
            <a:ext cx="6096000" cy="5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15071</TotalTime>
  <Words>1736</Words>
  <Application>Microsoft Office PowerPoint</Application>
  <PresentationFormat>On-screen Show (4:3)</PresentationFormat>
  <Paragraphs>277</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Module</vt:lpstr>
      <vt:lpstr>The Roaring Twenties </vt:lpstr>
      <vt:lpstr>Slide 2</vt:lpstr>
      <vt:lpstr>Daily Opener </vt:lpstr>
      <vt:lpstr>When You are finished:</vt:lpstr>
      <vt:lpstr>Objective: </vt:lpstr>
      <vt:lpstr>Phonograph </vt:lpstr>
      <vt:lpstr>Phonograph </vt:lpstr>
      <vt:lpstr>Presidents of the 1920s </vt:lpstr>
      <vt:lpstr>Radio </vt:lpstr>
      <vt:lpstr>Mass Media</vt:lpstr>
      <vt:lpstr>RADIO</vt:lpstr>
      <vt:lpstr>Slide 12</vt:lpstr>
      <vt:lpstr>Automobile </vt:lpstr>
      <vt:lpstr>Automobile </vt:lpstr>
      <vt:lpstr>Slide 15</vt:lpstr>
      <vt:lpstr>Flapper</vt:lpstr>
      <vt:lpstr>Women </vt:lpstr>
      <vt:lpstr>The Changing American Family </vt:lpstr>
      <vt:lpstr>1920s – more people living in urban than rural settings, first time</vt:lpstr>
      <vt:lpstr>Migration from Rural to Urban</vt:lpstr>
      <vt:lpstr>Slide 21</vt:lpstr>
      <vt:lpstr>URBAN VS. RURAL</vt:lpstr>
      <vt:lpstr>Farms were innocent. </vt:lpstr>
      <vt:lpstr>Prohibition </vt:lpstr>
      <vt:lpstr>Prohibition</vt:lpstr>
      <vt:lpstr>https://www.youtube.com/watch?v=FTIA84IrEvc </vt:lpstr>
      <vt:lpstr>Slide 27</vt:lpstr>
      <vt:lpstr>SPEAKEASIES AND BOOTLEGGERS</vt:lpstr>
      <vt:lpstr>Organized Crime </vt:lpstr>
      <vt:lpstr>Al Capone </vt:lpstr>
      <vt:lpstr>Slide 31</vt:lpstr>
      <vt:lpstr> </vt:lpstr>
      <vt:lpstr>Slide 33</vt:lpstr>
      <vt:lpstr>Sports</vt:lpstr>
      <vt:lpstr>Harlem Renaissance </vt:lpstr>
      <vt:lpstr>Lost Generation </vt:lpstr>
      <vt:lpstr>Slide 37</vt:lpstr>
      <vt:lpstr>Slide 38</vt:lpstr>
      <vt:lpstr>Harlem Renaissance </vt:lpstr>
      <vt:lpstr>Slide 40</vt:lpstr>
      <vt:lpstr>Slide 41</vt:lpstr>
      <vt:lpstr>The 1920s Review Quiz</vt:lpstr>
      <vt:lpstr>Daily Opener – Briefly describe the Harlem Renaissance. </vt:lpstr>
      <vt:lpstr>Harlem Renaissance </vt:lpstr>
      <vt:lpstr>Slide 45</vt:lpstr>
      <vt:lpstr>Slide 46</vt:lpstr>
      <vt:lpstr>Jazz</vt:lpstr>
      <vt:lpstr>Jazz</vt:lpstr>
      <vt:lpstr>Daily opener </vt:lpstr>
      <vt:lpstr>Louis Armstrong </vt:lpstr>
      <vt:lpstr>Duke Ellington </vt:lpstr>
      <vt:lpstr>What exactly was Jazz?</vt:lpstr>
      <vt:lpstr>James Weldon Johnson </vt:lpstr>
      <vt:lpstr>Langston Hughes </vt:lpstr>
      <vt:lpstr>Daily opener </vt:lpstr>
      <vt:lpstr>Sources for Project </vt:lpstr>
      <vt:lpstr>Zora Neal Hurston </vt:lpstr>
      <vt:lpstr>In your Notebook, answer the question: </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shsstudent</dc:creator>
  <cp:lastModifiedBy>shsteacher</cp:lastModifiedBy>
  <cp:revision>1008</cp:revision>
  <dcterms:created xsi:type="dcterms:W3CDTF">2010-05-26T12:50:56Z</dcterms:created>
  <dcterms:modified xsi:type="dcterms:W3CDTF">2015-12-02T15:14:06Z</dcterms:modified>
</cp:coreProperties>
</file>